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png" ContentType="image/png"/>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handoutMasterIdLst>
    <p:handoutMasterId r:id="rId58"/>
  </p:handoutMasterIdLst>
  <p:sldIdLst>
    <p:sldId id="696" r:id="rId3"/>
    <p:sldId id="1101" r:id="rId5"/>
    <p:sldId id="1104" r:id="rId6"/>
    <p:sldId id="1258" r:id="rId7"/>
    <p:sldId id="1116" r:id="rId8"/>
    <p:sldId id="1112" r:id="rId9"/>
    <p:sldId id="1114" r:id="rId10"/>
    <p:sldId id="442" r:id="rId11"/>
    <p:sldId id="1103" r:id="rId12"/>
    <p:sldId id="292" r:id="rId13"/>
    <p:sldId id="446" r:id="rId14"/>
    <p:sldId id="448" r:id="rId15"/>
    <p:sldId id="1121" r:id="rId16"/>
    <p:sldId id="1225" r:id="rId17"/>
    <p:sldId id="1237" r:id="rId18"/>
    <p:sldId id="1238" r:id="rId19"/>
    <p:sldId id="1239" r:id="rId20"/>
    <p:sldId id="1240" r:id="rId21"/>
    <p:sldId id="1241" r:id="rId22"/>
    <p:sldId id="1223" r:id="rId23"/>
    <p:sldId id="1120" r:id="rId24"/>
    <p:sldId id="1111" r:id="rId25"/>
    <p:sldId id="1260" r:id="rId26"/>
    <p:sldId id="262" r:id="rId27"/>
    <p:sldId id="263" r:id="rId28"/>
    <p:sldId id="1109" r:id="rId29"/>
    <p:sldId id="1262" r:id="rId30"/>
    <p:sldId id="1127" r:id="rId31"/>
    <p:sldId id="1133" r:id="rId32"/>
    <p:sldId id="1263" r:id="rId33"/>
    <p:sldId id="1264" r:id="rId34"/>
    <p:sldId id="1170" r:id="rId35"/>
    <p:sldId id="1227" r:id="rId36"/>
    <p:sldId id="1226" r:id="rId37"/>
    <p:sldId id="1228" r:id="rId38"/>
    <p:sldId id="1265" r:id="rId39"/>
    <p:sldId id="1266" r:id="rId40"/>
    <p:sldId id="1267" r:id="rId41"/>
    <p:sldId id="1268" r:id="rId42"/>
    <p:sldId id="1269" r:id="rId43"/>
    <p:sldId id="1205" r:id="rId44"/>
    <p:sldId id="1207" r:id="rId45"/>
    <p:sldId id="480" r:id="rId46"/>
    <p:sldId id="1212" r:id="rId47"/>
    <p:sldId id="1213" r:id="rId48"/>
    <p:sldId id="1256" r:id="rId49"/>
    <p:sldId id="1214" r:id="rId50"/>
    <p:sldId id="342" r:id="rId51"/>
    <p:sldId id="1216" r:id="rId52"/>
    <p:sldId id="1160" r:id="rId53"/>
    <p:sldId id="1257" r:id="rId54"/>
    <p:sldId id="1261" r:id="rId55"/>
    <p:sldId id="1144" r:id="rId56"/>
    <p:sldId id="1194" r:id="rId57"/>
  </p:sldIdLst>
  <p:sldSz cx="12192000" cy="6858000"/>
  <p:notesSz cx="6811645" cy="9945370"/>
  <p:defaultTextStyle>
    <a:defPPr>
      <a:defRPr lang="zh-CN"/>
    </a:defPPr>
    <a:lvl1pPr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5pPr>
    <a:lvl6pPr marL="22860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6pPr>
    <a:lvl7pPr marL="27432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7pPr>
    <a:lvl8pPr marL="32004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8pPr>
    <a:lvl9pPr marL="36576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9pPr>
  </p:defaultTextStyle>
  <p:extLst>
    <p:ext uri="{EFAFB233-063F-42B5-8137-9DF3F51BA10A}">
      <p15:sldGuideLst xmlns:p15="http://schemas.microsoft.com/office/powerpoint/2012/main">
        <p15:guide id="2" pos="3840" userDrawn="1">
          <p15:clr>
            <a:srgbClr val="A4A3A4"/>
          </p15:clr>
        </p15:guide>
        <p15:guide id="3" orient="horz" pos="220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BBCA3"/>
    <a:srgbClr val="0066CC"/>
    <a:srgbClr val="A3D6D9"/>
    <a:srgbClr val="FF0000"/>
    <a:srgbClr val="FF9933"/>
    <a:srgbClr val="0070C0"/>
    <a:srgbClr val="1C2948"/>
    <a:srgbClr val="00B0F0"/>
    <a:srgbClr val="DFF1F2"/>
    <a:srgbClr val="00458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600" autoAdjust="0"/>
    <p:restoredTop sz="93673" autoAdjust="0"/>
  </p:normalViewPr>
  <p:slideViewPr>
    <p:cSldViewPr snapToGrid="0" showGuides="1">
      <p:cViewPr varScale="1">
        <p:scale>
          <a:sx n="61" d="100"/>
          <a:sy n="61" d="100"/>
        </p:scale>
        <p:origin x="492" y="52"/>
      </p:cViewPr>
      <p:guideLst>
        <p:guide pos="3840"/>
        <p:guide orient="horz" pos="2206"/>
      </p:guideLst>
    </p:cSldViewPr>
  </p:slid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1" Type="http://schemas.openxmlformats.org/officeDocument/2006/relationships/tableStyles" Target="tableStyles.xml"/><Relationship Id="rId60" Type="http://schemas.openxmlformats.org/officeDocument/2006/relationships/viewProps" Target="viewProps.xml"/><Relationship Id="rId6" Type="http://schemas.openxmlformats.org/officeDocument/2006/relationships/slide" Target="slides/slide3.xml"/><Relationship Id="rId59" Type="http://schemas.openxmlformats.org/officeDocument/2006/relationships/presProps" Target="presProps.xml"/><Relationship Id="rId58" Type="http://schemas.openxmlformats.org/officeDocument/2006/relationships/handoutMaster" Target="handoutMasters/handoutMaster1.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8.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8.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1"/>
            <a:ext cx="2952054" cy="496744"/>
          </a:xfrm>
          <a:prstGeom prst="rect">
            <a:avLst/>
          </a:prstGeom>
        </p:spPr>
        <p:txBody>
          <a:bodyPr vert="horz" lIns="88395" tIns="44198" rIns="88395" bIns="44198" rtlCol="0"/>
          <a:lstStyle>
            <a:lvl1pPr algn="l">
              <a:defRPr sz="1200"/>
            </a:lvl1pPr>
          </a:lstStyle>
          <a:p>
            <a:endParaRPr lang="zh-CN" altLang="en-US"/>
          </a:p>
        </p:txBody>
      </p:sp>
      <p:sp>
        <p:nvSpPr>
          <p:cNvPr id="3" name="日期占位符 2"/>
          <p:cNvSpPr>
            <a:spLocks noGrp="1"/>
          </p:cNvSpPr>
          <p:nvPr>
            <p:ph type="dt" sz="quarter" idx="1"/>
          </p:nvPr>
        </p:nvSpPr>
        <p:spPr>
          <a:xfrm>
            <a:off x="3858387" y="1"/>
            <a:ext cx="2952054" cy="496744"/>
          </a:xfrm>
          <a:prstGeom prst="rect">
            <a:avLst/>
          </a:prstGeom>
        </p:spPr>
        <p:txBody>
          <a:bodyPr vert="horz" lIns="88395" tIns="44198" rIns="88395" bIns="44198" rtlCol="0"/>
          <a:lstStyle>
            <a:lvl1pPr algn="r">
              <a:defRPr sz="1200"/>
            </a:lvl1pPr>
          </a:lstStyle>
          <a:p>
            <a:fld id="{33F7A549-B379-4C34-825B-70BFB0F88B3A}" type="datetimeFigureOut">
              <a:rPr lang="zh-CN" altLang="en-US" smtClean="0"/>
            </a:fld>
            <a:endParaRPr lang="zh-CN" altLang="en-US"/>
          </a:p>
        </p:txBody>
      </p:sp>
      <p:sp>
        <p:nvSpPr>
          <p:cNvPr id="4" name="页脚占位符 3"/>
          <p:cNvSpPr>
            <a:spLocks noGrp="1"/>
          </p:cNvSpPr>
          <p:nvPr>
            <p:ph type="ftr" sz="quarter" idx="2"/>
          </p:nvPr>
        </p:nvSpPr>
        <p:spPr>
          <a:xfrm>
            <a:off x="0" y="9447401"/>
            <a:ext cx="2952054" cy="496744"/>
          </a:xfrm>
          <a:prstGeom prst="rect">
            <a:avLst/>
          </a:prstGeom>
        </p:spPr>
        <p:txBody>
          <a:bodyPr vert="horz" lIns="88395" tIns="44198" rIns="88395" bIns="44198"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58387" y="9447401"/>
            <a:ext cx="2952054" cy="496744"/>
          </a:xfrm>
          <a:prstGeom prst="rect">
            <a:avLst/>
          </a:prstGeom>
        </p:spPr>
        <p:txBody>
          <a:bodyPr vert="horz" lIns="88395" tIns="44198" rIns="88395" bIns="44198" rtlCol="0" anchor="b"/>
          <a:lstStyle>
            <a:lvl1pPr algn="r">
              <a:defRPr sz="1200"/>
            </a:lvl1pPr>
          </a:lstStyle>
          <a:p>
            <a:fld id="{2EC52559-07F0-4EB5-B465-6612A2299634}"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hdr" sz="quarter"/>
          </p:nvPr>
        </p:nvSpPr>
        <p:spPr bwMode="auto">
          <a:xfrm>
            <a:off x="1" y="0"/>
            <a:ext cx="2951850" cy="4972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5750" tIns="47875" rIns="95750" bIns="47875" numCol="1" anchor="t" anchorCtr="0" compatLnSpc="1"/>
          <a:lstStyle>
            <a:lvl1pPr eaLnBrk="1" hangingPunct="1">
              <a:defRPr sz="1300">
                <a:latin typeface="Arial" panose="020B0604020202020204" pitchFamily="34" charset="0"/>
                <a:ea typeface="宋体" panose="02010600030101010101" pitchFamily="2" charset="-122"/>
              </a:defRPr>
            </a:lvl1pPr>
          </a:lstStyle>
          <a:p>
            <a:pPr>
              <a:defRPr/>
            </a:pPr>
            <a:endParaRPr lang="en-US" altLang="zh-CN"/>
          </a:p>
        </p:txBody>
      </p:sp>
      <p:sp>
        <p:nvSpPr>
          <p:cNvPr id="5123" name="Rectangle 3"/>
          <p:cNvSpPr>
            <a:spLocks noGrp="1" noChangeArrowheads="1"/>
          </p:cNvSpPr>
          <p:nvPr>
            <p:ph type="dt" idx="1"/>
          </p:nvPr>
        </p:nvSpPr>
        <p:spPr bwMode="auto">
          <a:xfrm>
            <a:off x="3858537" y="0"/>
            <a:ext cx="2951850" cy="4972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5750" tIns="47875" rIns="95750" bIns="47875" numCol="1" anchor="t" anchorCtr="0" compatLnSpc="1"/>
          <a:lstStyle>
            <a:lvl1pPr algn="r" eaLnBrk="1" hangingPunct="1">
              <a:defRPr sz="1300">
                <a:latin typeface="Arial" panose="020B0604020202020204" pitchFamily="34" charset="0"/>
                <a:ea typeface="宋体" panose="02010600030101010101" pitchFamily="2" charset="-122"/>
              </a:defRPr>
            </a:lvl1pPr>
          </a:lstStyle>
          <a:p>
            <a:pPr>
              <a:defRPr/>
            </a:pPr>
            <a:endParaRPr lang="en-US" altLang="zh-CN"/>
          </a:p>
        </p:txBody>
      </p:sp>
      <p:sp>
        <p:nvSpPr>
          <p:cNvPr id="2052" name="Rectangle 4"/>
          <p:cNvSpPr>
            <a:spLocks noGrp="1" noRot="1" noChangeAspect="1" noChangeArrowheads="1" noTextEdit="1"/>
          </p:cNvSpPr>
          <p:nvPr>
            <p:ph type="sldImg" idx="2"/>
          </p:nvPr>
        </p:nvSpPr>
        <p:spPr bwMode="auto">
          <a:xfrm>
            <a:off x="92075" y="746125"/>
            <a:ext cx="6627813" cy="3729038"/>
          </a:xfrm>
          <a:prstGeom prst="rect">
            <a:avLst/>
          </a:prstGeom>
          <a:noFill/>
          <a:ln w="9525">
            <a:solidFill>
              <a:srgbClr val="000000"/>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5125" name="Rectangle 5"/>
          <p:cNvSpPr>
            <a:spLocks noGrp="1" noChangeArrowheads="1"/>
          </p:cNvSpPr>
          <p:nvPr>
            <p:ph type="body" sz="quarter" idx="3"/>
          </p:nvPr>
        </p:nvSpPr>
        <p:spPr bwMode="auto">
          <a:xfrm>
            <a:off x="681197" y="4724202"/>
            <a:ext cx="5449570" cy="44755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5750" tIns="47875" rIns="95750" bIns="47875" numCol="1" anchor="t" anchorCtr="0" compatLnSpc="1"/>
          <a:lstStyle/>
          <a:p>
            <a:pPr lvl="0"/>
            <a:r>
              <a:rPr lang="zh-CN" altLang="en-US" noProof="0"/>
              <a:t>单击此处编辑母版文本样式</a:t>
            </a:r>
            <a:endParaRPr lang="zh-CN" altLang="en-US" noProof="0"/>
          </a:p>
          <a:p>
            <a:pPr lvl="1"/>
            <a:r>
              <a:rPr lang="zh-CN" altLang="en-US" noProof="0"/>
              <a:t>第二级</a:t>
            </a:r>
            <a:endParaRPr lang="zh-CN" altLang="en-US" noProof="0"/>
          </a:p>
          <a:p>
            <a:pPr lvl="2"/>
            <a:r>
              <a:rPr lang="zh-CN" altLang="en-US" noProof="0"/>
              <a:t>第三级</a:t>
            </a:r>
            <a:endParaRPr lang="zh-CN" altLang="en-US" noProof="0"/>
          </a:p>
          <a:p>
            <a:pPr lvl="3"/>
            <a:r>
              <a:rPr lang="zh-CN" altLang="en-US" noProof="0"/>
              <a:t>第四级</a:t>
            </a:r>
            <a:endParaRPr lang="zh-CN" altLang="en-US" noProof="0"/>
          </a:p>
          <a:p>
            <a:pPr lvl="4"/>
            <a:r>
              <a:rPr lang="zh-CN" altLang="en-US" noProof="0"/>
              <a:t>第五级</a:t>
            </a:r>
            <a:endParaRPr lang="zh-CN" altLang="en-US" noProof="0"/>
          </a:p>
        </p:txBody>
      </p:sp>
      <p:sp>
        <p:nvSpPr>
          <p:cNvPr id="5126" name="Rectangle 6"/>
          <p:cNvSpPr>
            <a:spLocks noGrp="1" noChangeArrowheads="1"/>
          </p:cNvSpPr>
          <p:nvPr>
            <p:ph type="ftr" sz="quarter" idx="4"/>
          </p:nvPr>
        </p:nvSpPr>
        <p:spPr bwMode="auto">
          <a:xfrm>
            <a:off x="1" y="9446678"/>
            <a:ext cx="2951850" cy="4972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5750" tIns="47875" rIns="95750" bIns="47875" numCol="1" anchor="b" anchorCtr="0" compatLnSpc="1"/>
          <a:lstStyle>
            <a:lvl1pPr eaLnBrk="1" hangingPunct="1">
              <a:defRPr sz="1300">
                <a:latin typeface="Arial" panose="020B0604020202020204" pitchFamily="34" charset="0"/>
                <a:ea typeface="宋体" panose="02010600030101010101" pitchFamily="2" charset="-122"/>
              </a:defRPr>
            </a:lvl1pPr>
          </a:lstStyle>
          <a:p>
            <a:pPr>
              <a:defRPr/>
            </a:pPr>
            <a:endParaRPr lang="en-US" altLang="zh-CN"/>
          </a:p>
        </p:txBody>
      </p:sp>
      <p:sp>
        <p:nvSpPr>
          <p:cNvPr id="5127" name="Rectangle 7"/>
          <p:cNvSpPr>
            <a:spLocks noGrp="1" noChangeArrowheads="1"/>
          </p:cNvSpPr>
          <p:nvPr>
            <p:ph type="sldNum" sz="quarter" idx="5"/>
          </p:nvPr>
        </p:nvSpPr>
        <p:spPr bwMode="auto">
          <a:xfrm>
            <a:off x="3858537" y="9446678"/>
            <a:ext cx="2951850" cy="4972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5750" tIns="47875" rIns="95750" bIns="47875" numCol="1" anchor="b" anchorCtr="0" compatLnSpc="1"/>
          <a:lstStyle>
            <a:lvl1pPr algn="r" eaLnBrk="1" hangingPunct="1">
              <a:defRPr sz="1300" smtClean="0">
                <a:ea typeface="宋体" panose="02010600030101010101" pitchFamily="2" charset="-122"/>
              </a:defRPr>
            </a:lvl1pPr>
          </a:lstStyle>
          <a:p>
            <a:pPr>
              <a:defRPr/>
            </a:pPr>
            <a:fld id="{6020F7E6-B6AB-4685-9920-66673A4976C0}" type="slidenum">
              <a:rPr lang="en-US" altLang="zh-CN"/>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fld>
            <a:endParaRPr lang="en-US" altLang="zh-C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fld>
            <a:endParaRPr lang="en-US" altLang="zh-CN"/>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535861"/>
                </a:solidFill>
                <a:effectLst/>
                <a:highlight>
                  <a:srgbClr val="FFFFFF"/>
                </a:highlight>
                <a:latin typeface="-apple-system"/>
              </a:rPr>
              <a:t>每个对象实例注释都包含一系列字段，包括对象的类别</a:t>
            </a:r>
            <a:r>
              <a:rPr lang="en-US" altLang="zh-CN" b="0" i="0" dirty="0">
                <a:solidFill>
                  <a:srgbClr val="535861"/>
                </a:solidFill>
                <a:effectLst/>
                <a:highlight>
                  <a:srgbClr val="FFFFFF"/>
                </a:highlight>
                <a:latin typeface="-apple-system"/>
              </a:rPr>
              <a:t>id</a:t>
            </a:r>
            <a:r>
              <a:rPr lang="zh-CN" altLang="en-US" b="0" i="0" dirty="0">
                <a:solidFill>
                  <a:srgbClr val="535861"/>
                </a:solidFill>
                <a:effectLst/>
                <a:highlight>
                  <a:srgbClr val="FFFFFF"/>
                </a:highlight>
                <a:latin typeface="-apple-system"/>
              </a:rPr>
              <a:t>和分段掩码。分割格式取决于实例是表示单个对象</a:t>
            </a:r>
            <a:r>
              <a:rPr lang="en-US" altLang="zh-CN" b="0" i="0" dirty="0">
                <a:solidFill>
                  <a:srgbClr val="535861"/>
                </a:solidFill>
                <a:effectLst/>
                <a:highlight>
                  <a:srgbClr val="FFFFFF"/>
                </a:highlight>
                <a:latin typeface="-apple-system"/>
              </a:rPr>
              <a:t>(</a:t>
            </a:r>
            <a:r>
              <a:rPr lang="zh-CN" altLang="en-US" b="0" i="0" dirty="0">
                <a:solidFill>
                  <a:srgbClr val="535861"/>
                </a:solidFill>
                <a:effectLst/>
                <a:highlight>
                  <a:srgbClr val="FFFFFF"/>
                </a:highlight>
                <a:latin typeface="-apple-system"/>
              </a:rPr>
              <a:t>使用多边形的情况下</a:t>
            </a:r>
            <a:r>
              <a:rPr lang="en-US" altLang="zh-CN" b="0" i="0" dirty="0" err="1">
                <a:solidFill>
                  <a:srgbClr val="535861"/>
                </a:solidFill>
                <a:effectLst/>
                <a:highlight>
                  <a:srgbClr val="FFFFFF"/>
                </a:highlight>
                <a:latin typeface="-apple-system"/>
              </a:rPr>
              <a:t>iscrowd</a:t>
            </a:r>
            <a:r>
              <a:rPr lang="en-US" altLang="zh-CN" b="0" i="0" dirty="0">
                <a:solidFill>
                  <a:srgbClr val="535861"/>
                </a:solidFill>
                <a:effectLst/>
                <a:highlight>
                  <a:srgbClr val="FFFFFF"/>
                </a:highlight>
                <a:latin typeface="-apple-system"/>
              </a:rPr>
              <a:t>=0)</a:t>
            </a:r>
            <a:r>
              <a:rPr lang="zh-CN" altLang="en-US" b="0" i="0" dirty="0">
                <a:solidFill>
                  <a:srgbClr val="535861"/>
                </a:solidFill>
                <a:effectLst/>
                <a:highlight>
                  <a:srgbClr val="FFFFFF"/>
                </a:highlight>
                <a:latin typeface="-apple-system"/>
              </a:rPr>
              <a:t>还是表示对象的集合</a:t>
            </a:r>
            <a:r>
              <a:rPr lang="en-US" altLang="zh-CN" b="0" i="0" dirty="0">
                <a:solidFill>
                  <a:srgbClr val="535861"/>
                </a:solidFill>
                <a:effectLst/>
                <a:highlight>
                  <a:srgbClr val="FFFFFF"/>
                </a:highlight>
                <a:latin typeface="-apple-system"/>
              </a:rPr>
              <a:t>(</a:t>
            </a:r>
            <a:r>
              <a:rPr lang="zh-CN" altLang="en-US" b="0" i="0" dirty="0">
                <a:solidFill>
                  <a:srgbClr val="535861"/>
                </a:solidFill>
                <a:effectLst/>
                <a:highlight>
                  <a:srgbClr val="FFFFFF"/>
                </a:highlight>
                <a:latin typeface="-apple-system"/>
              </a:rPr>
              <a:t>使用</a:t>
            </a:r>
            <a:r>
              <a:rPr lang="en-US" altLang="zh-CN" b="0" i="0" dirty="0">
                <a:solidFill>
                  <a:srgbClr val="535861"/>
                </a:solidFill>
                <a:effectLst/>
                <a:highlight>
                  <a:srgbClr val="FFFFFF"/>
                </a:highlight>
                <a:latin typeface="-apple-system"/>
              </a:rPr>
              <a:t>RLE</a:t>
            </a:r>
            <a:r>
              <a:rPr lang="zh-CN" altLang="en-US" b="0" i="0" dirty="0">
                <a:solidFill>
                  <a:srgbClr val="535861"/>
                </a:solidFill>
                <a:effectLst/>
                <a:highlight>
                  <a:srgbClr val="FFFFFF"/>
                </a:highlight>
                <a:latin typeface="-apple-system"/>
              </a:rPr>
              <a:t>的情况下</a:t>
            </a:r>
            <a:r>
              <a:rPr lang="en-US" altLang="zh-CN" b="0" i="0" dirty="0" err="1">
                <a:solidFill>
                  <a:srgbClr val="535861"/>
                </a:solidFill>
                <a:effectLst/>
                <a:highlight>
                  <a:srgbClr val="FFFFFF"/>
                </a:highlight>
                <a:latin typeface="-apple-system"/>
              </a:rPr>
              <a:t>iscrowd</a:t>
            </a:r>
            <a:r>
              <a:rPr lang="en-US" altLang="zh-CN" b="0" i="0" dirty="0">
                <a:solidFill>
                  <a:srgbClr val="535861"/>
                </a:solidFill>
                <a:effectLst/>
                <a:highlight>
                  <a:srgbClr val="FFFFFF"/>
                </a:highlight>
                <a:latin typeface="-apple-system"/>
              </a:rPr>
              <a:t>=1)</a:t>
            </a:r>
            <a:r>
              <a:rPr lang="zh-CN" altLang="en-US" b="0" i="0" dirty="0">
                <a:solidFill>
                  <a:srgbClr val="535861"/>
                </a:solidFill>
                <a:effectLst/>
                <a:highlight>
                  <a:srgbClr val="FFFFFF"/>
                </a:highlight>
                <a:latin typeface="-apple-system"/>
              </a:rPr>
              <a:t>。注意，单个对象</a:t>
            </a:r>
            <a:r>
              <a:rPr lang="en-US" altLang="zh-CN" b="0" i="0" dirty="0">
                <a:solidFill>
                  <a:srgbClr val="535861"/>
                </a:solidFill>
                <a:effectLst/>
                <a:highlight>
                  <a:srgbClr val="FFFFFF"/>
                </a:highlight>
                <a:latin typeface="-apple-system"/>
              </a:rPr>
              <a:t>(</a:t>
            </a:r>
            <a:r>
              <a:rPr lang="en-US" altLang="zh-CN" b="0" i="0" dirty="0" err="1">
                <a:solidFill>
                  <a:srgbClr val="535861"/>
                </a:solidFill>
                <a:effectLst/>
                <a:highlight>
                  <a:srgbClr val="FFFFFF"/>
                </a:highlight>
                <a:latin typeface="-apple-system"/>
              </a:rPr>
              <a:t>iscrowd</a:t>
            </a:r>
            <a:r>
              <a:rPr lang="en-US" altLang="zh-CN" b="0" i="0" dirty="0">
                <a:solidFill>
                  <a:srgbClr val="535861"/>
                </a:solidFill>
                <a:effectLst/>
                <a:highlight>
                  <a:srgbClr val="FFFFFF"/>
                </a:highlight>
                <a:latin typeface="-apple-system"/>
              </a:rPr>
              <a:t>=0)</a:t>
            </a:r>
            <a:r>
              <a:rPr lang="zh-CN" altLang="en-US" b="0" i="0" dirty="0">
                <a:solidFill>
                  <a:srgbClr val="535861"/>
                </a:solidFill>
                <a:effectLst/>
                <a:highlight>
                  <a:srgbClr val="FFFFFF"/>
                </a:highlight>
                <a:latin typeface="-apple-system"/>
              </a:rPr>
              <a:t>可能需要多个多边形，例如遮挡时。</a:t>
            </a:r>
            <a:r>
              <a:rPr lang="en-US" altLang="zh-CN" b="0" i="0" dirty="0">
                <a:solidFill>
                  <a:srgbClr val="535861"/>
                </a:solidFill>
                <a:effectLst/>
                <a:highlight>
                  <a:srgbClr val="FFFFFF"/>
                </a:highlight>
                <a:latin typeface="-apple-system"/>
              </a:rPr>
              <a:t>Crowd</a:t>
            </a:r>
            <a:r>
              <a:rPr lang="zh-CN" altLang="en-US" b="0" i="0" dirty="0">
                <a:solidFill>
                  <a:srgbClr val="535861"/>
                </a:solidFill>
                <a:effectLst/>
                <a:highlight>
                  <a:srgbClr val="FFFFFF"/>
                </a:highlight>
                <a:latin typeface="-apple-system"/>
              </a:rPr>
              <a:t>注释</a:t>
            </a:r>
            <a:r>
              <a:rPr lang="en-US" altLang="zh-CN" b="0" i="0" dirty="0">
                <a:solidFill>
                  <a:srgbClr val="535861"/>
                </a:solidFill>
                <a:effectLst/>
                <a:highlight>
                  <a:srgbClr val="FFFFFF"/>
                </a:highlight>
                <a:latin typeface="-apple-system"/>
              </a:rPr>
              <a:t>(</a:t>
            </a:r>
            <a:r>
              <a:rPr lang="en-US" altLang="zh-CN" b="0" i="0" dirty="0" err="1">
                <a:solidFill>
                  <a:srgbClr val="535861"/>
                </a:solidFill>
                <a:effectLst/>
                <a:highlight>
                  <a:srgbClr val="FFFFFF"/>
                </a:highlight>
                <a:latin typeface="-apple-system"/>
              </a:rPr>
              <a:t>iscrowd</a:t>
            </a:r>
            <a:r>
              <a:rPr lang="en-US" altLang="zh-CN" b="0" i="0" dirty="0">
                <a:solidFill>
                  <a:srgbClr val="535861"/>
                </a:solidFill>
                <a:effectLst/>
                <a:highlight>
                  <a:srgbClr val="FFFFFF"/>
                </a:highlight>
                <a:latin typeface="-apple-system"/>
              </a:rPr>
              <a:t>=1)</a:t>
            </a:r>
            <a:r>
              <a:rPr lang="zh-CN" altLang="en-US" b="0" i="0" dirty="0">
                <a:solidFill>
                  <a:srgbClr val="535861"/>
                </a:solidFill>
                <a:effectLst/>
                <a:highlight>
                  <a:srgbClr val="FFFFFF"/>
                </a:highlight>
                <a:latin typeface="-apple-system"/>
              </a:rPr>
              <a:t>用于标记大量对象</a:t>
            </a:r>
            <a:r>
              <a:rPr lang="en-US" altLang="zh-CN" b="0" i="0" dirty="0">
                <a:solidFill>
                  <a:srgbClr val="535861"/>
                </a:solidFill>
                <a:effectLst/>
                <a:highlight>
                  <a:srgbClr val="FFFFFF"/>
                </a:highlight>
                <a:latin typeface="-apple-system"/>
              </a:rPr>
              <a:t>(</a:t>
            </a:r>
            <a:r>
              <a:rPr lang="zh-CN" altLang="en-US" b="0" i="0" dirty="0">
                <a:solidFill>
                  <a:srgbClr val="535861"/>
                </a:solidFill>
                <a:effectLst/>
                <a:highlight>
                  <a:srgbClr val="FFFFFF"/>
                </a:highlight>
                <a:latin typeface="-apple-system"/>
              </a:rPr>
              <a:t>例如一群人</a:t>
            </a:r>
            <a:r>
              <a:rPr lang="en-US" altLang="zh-CN" b="0" i="0" dirty="0">
                <a:solidFill>
                  <a:srgbClr val="535861"/>
                </a:solidFill>
                <a:effectLst/>
                <a:highlight>
                  <a:srgbClr val="FFFFFF"/>
                </a:highlight>
                <a:latin typeface="-apple-system"/>
              </a:rPr>
              <a:t>)</a:t>
            </a:r>
            <a:r>
              <a:rPr lang="zh-CN" altLang="en-US" b="0" i="0" dirty="0">
                <a:solidFill>
                  <a:srgbClr val="535861"/>
                </a:solidFill>
                <a:effectLst/>
                <a:highlight>
                  <a:srgbClr val="FFFFFF"/>
                </a:highlight>
                <a:latin typeface="-apple-system"/>
              </a:rPr>
              <a:t>。此外，还为每个对象提供了一个包围框</a:t>
            </a:r>
            <a:r>
              <a:rPr lang="en-US" altLang="zh-CN" b="0" i="0" dirty="0">
                <a:solidFill>
                  <a:srgbClr val="535861"/>
                </a:solidFill>
                <a:effectLst/>
                <a:highlight>
                  <a:srgbClr val="FFFFFF"/>
                </a:highlight>
                <a:latin typeface="-apple-system"/>
              </a:rPr>
              <a:t>(</a:t>
            </a:r>
            <a:r>
              <a:rPr lang="zh-CN" altLang="en-US" b="0" i="0" dirty="0">
                <a:solidFill>
                  <a:srgbClr val="535861"/>
                </a:solidFill>
                <a:effectLst/>
                <a:highlight>
                  <a:srgbClr val="FFFFFF"/>
                </a:highlight>
                <a:latin typeface="-apple-system"/>
              </a:rPr>
              <a:t>框坐标从图像左上角开始测量，并以</a:t>
            </a:r>
            <a:r>
              <a:rPr lang="en-US" altLang="zh-CN" b="0" i="0" dirty="0">
                <a:solidFill>
                  <a:srgbClr val="535861"/>
                </a:solidFill>
                <a:effectLst/>
                <a:highlight>
                  <a:srgbClr val="FFFFFF"/>
                </a:highlight>
                <a:latin typeface="-apple-system"/>
              </a:rPr>
              <a:t>0</a:t>
            </a:r>
            <a:r>
              <a:rPr lang="zh-CN" altLang="en-US" b="0" i="0" dirty="0">
                <a:solidFill>
                  <a:srgbClr val="535861"/>
                </a:solidFill>
                <a:effectLst/>
                <a:highlight>
                  <a:srgbClr val="FFFFFF"/>
                </a:highlight>
                <a:latin typeface="-apple-system"/>
              </a:rPr>
              <a:t>为索引</a:t>
            </a:r>
            <a:r>
              <a:rPr lang="en-US" altLang="zh-CN" b="0" i="0" dirty="0">
                <a:solidFill>
                  <a:srgbClr val="535861"/>
                </a:solidFill>
                <a:effectLst/>
                <a:highlight>
                  <a:srgbClr val="FFFFFF"/>
                </a:highlight>
                <a:latin typeface="-apple-system"/>
              </a:rPr>
              <a:t>)</a:t>
            </a:r>
            <a:r>
              <a:rPr lang="zh-CN" altLang="en-US" b="0" i="0" dirty="0">
                <a:solidFill>
                  <a:srgbClr val="535861"/>
                </a:solidFill>
                <a:effectLst/>
                <a:highlight>
                  <a:srgbClr val="FFFFFF"/>
                </a:highlight>
                <a:latin typeface="-apple-system"/>
              </a:rPr>
              <a:t>。最后，注释结构的</a:t>
            </a:r>
            <a:r>
              <a:rPr lang="en-US" altLang="zh-CN" b="0" i="0" dirty="0">
                <a:solidFill>
                  <a:srgbClr val="535861"/>
                </a:solidFill>
                <a:effectLst/>
                <a:highlight>
                  <a:srgbClr val="FFFFFF"/>
                </a:highlight>
                <a:latin typeface="-apple-system"/>
              </a:rPr>
              <a:t>categories</a:t>
            </a:r>
            <a:r>
              <a:rPr lang="zh-CN" altLang="en-US" b="0" i="0" dirty="0">
                <a:solidFill>
                  <a:srgbClr val="535861"/>
                </a:solidFill>
                <a:effectLst/>
                <a:highlight>
                  <a:srgbClr val="FFFFFF"/>
                </a:highlight>
                <a:latin typeface="-apple-system"/>
              </a:rPr>
              <a:t>字段存储类别</a:t>
            </a:r>
            <a:r>
              <a:rPr lang="en-US" altLang="zh-CN" b="0" i="0" dirty="0">
                <a:solidFill>
                  <a:srgbClr val="535861"/>
                </a:solidFill>
                <a:effectLst/>
                <a:highlight>
                  <a:srgbClr val="FFFFFF"/>
                </a:highlight>
                <a:latin typeface="-apple-system"/>
              </a:rPr>
              <a:t>id</a:t>
            </a:r>
            <a:r>
              <a:rPr lang="zh-CN" altLang="en-US" b="0" i="0" dirty="0">
                <a:solidFill>
                  <a:srgbClr val="535861"/>
                </a:solidFill>
                <a:effectLst/>
                <a:highlight>
                  <a:srgbClr val="FFFFFF"/>
                </a:highlight>
                <a:latin typeface="-apple-system"/>
              </a:rPr>
              <a:t>到类别和超类别名称的映射。请参见检测任务。</a:t>
            </a:r>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fld>
            <a:endParaRPr lang="en-US" altLang="zh-CN"/>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fld>
            <a:endParaRPr lang="en-US" altLang="zh-CN"/>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fld>
            <a:endParaRPr lang="en-US" altLang="zh-CN"/>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fld>
            <a:endParaRPr lang="en-US" altLang="zh-CN"/>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fld>
            <a:endParaRPr lang="en-US" altLang="zh-CN"/>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zh-CN" altLang="en-US" sz="1200" dirty="0">
                <a:solidFill>
                  <a:srgbClr val="636D78"/>
                </a:solidFill>
                <a:latin typeface="宋体" panose="02010600030101010101" pitchFamily="2" charset="-122"/>
                <a:cs typeface="宋体" panose="02010600030101010101" pitchFamily="2" charset="-122"/>
              </a:rPr>
              <a:t>为了将卷积层块的输出传递给全连接层块，我们必须在小批量中</a:t>
            </a:r>
            <a:r>
              <a:rPr lang="zh-CN" altLang="en-US" sz="1200" dirty="0">
                <a:solidFill>
                  <a:srgbClr val="4472C4"/>
                </a:solidFill>
                <a:latin typeface="宋体" panose="02010600030101010101" pitchFamily="2" charset="-122"/>
                <a:cs typeface="宋体" panose="02010600030101010101" pitchFamily="2" charset="-122"/>
              </a:rPr>
              <a:t>展平</a:t>
            </a:r>
            <a:r>
              <a:rPr lang="zh-CN" altLang="en-US" sz="1200" spc="-350" dirty="0">
                <a:solidFill>
                  <a:srgbClr val="4472C4"/>
                </a:solidFill>
                <a:latin typeface="宋体" panose="02010600030101010101" pitchFamily="2" charset="-122"/>
                <a:cs typeface="宋体" panose="02010600030101010101" pitchFamily="2" charset="-122"/>
              </a:rPr>
              <a:t> </a:t>
            </a:r>
            <a:r>
              <a:rPr lang="en-US" altLang="zh-CN" sz="1200" spc="-5" dirty="0">
                <a:solidFill>
                  <a:srgbClr val="636D78"/>
                </a:solidFill>
                <a:latin typeface="Times New Roman" panose="02020603050405020304"/>
                <a:cs typeface="Times New Roman" panose="02020603050405020304"/>
              </a:rPr>
              <a:t>(fl</a:t>
            </a:r>
            <a:r>
              <a:rPr lang="en-US" altLang="zh-CN" sz="1200" dirty="0">
                <a:solidFill>
                  <a:srgbClr val="636D78"/>
                </a:solidFill>
                <a:latin typeface="Times New Roman" panose="02020603050405020304"/>
                <a:cs typeface="Times New Roman" panose="02020603050405020304"/>
              </a:rPr>
              <a:t>a</a:t>
            </a:r>
            <a:r>
              <a:rPr lang="en-US" altLang="zh-CN" sz="1200" spc="-5" dirty="0">
                <a:solidFill>
                  <a:srgbClr val="636D78"/>
                </a:solidFill>
                <a:latin typeface="Times New Roman" panose="02020603050405020304"/>
                <a:cs typeface="Times New Roman" panose="02020603050405020304"/>
              </a:rPr>
              <a:t>tt</a:t>
            </a:r>
            <a:r>
              <a:rPr lang="en-US" altLang="zh-CN" sz="1200" dirty="0">
                <a:solidFill>
                  <a:srgbClr val="636D78"/>
                </a:solidFill>
                <a:latin typeface="Times New Roman" panose="02020603050405020304"/>
                <a:cs typeface="Times New Roman" panose="02020603050405020304"/>
              </a:rPr>
              <a:t>en)</a:t>
            </a:r>
            <a:r>
              <a:rPr lang="zh-CN" altLang="en-US" sz="1200" spc="-5" dirty="0">
                <a:solidFill>
                  <a:srgbClr val="636D78"/>
                </a:solidFill>
                <a:latin typeface="Times New Roman" panose="02020603050405020304"/>
                <a:cs typeface="Times New Roman" panose="02020603050405020304"/>
              </a:rPr>
              <a:t> </a:t>
            </a:r>
            <a:r>
              <a:rPr lang="zh-CN" altLang="en-US" sz="1200" dirty="0">
                <a:solidFill>
                  <a:srgbClr val="636D78"/>
                </a:solidFill>
                <a:latin typeface="宋体" panose="02010600030101010101" pitchFamily="2" charset="-122"/>
                <a:cs typeface="宋体" panose="02010600030101010101" pitchFamily="2" charset="-122"/>
              </a:rPr>
              <a:t>每个样本。换言之，我们将这个四维输入转换成全连接 层所期望的二维输入。这里的二维表示的第一个维度索引小批量中的样本，第二个维度给出每个样本的平面向量表示。</a:t>
            </a:r>
            <a:r>
              <a:rPr lang="en-US" altLang="zh-CN" sz="1200" spc="-5" dirty="0" err="1">
                <a:solidFill>
                  <a:srgbClr val="636D78"/>
                </a:solidFill>
                <a:latin typeface="Times New Roman" panose="02020603050405020304"/>
                <a:cs typeface="Times New Roman" panose="02020603050405020304"/>
              </a:rPr>
              <a:t>LeNet</a:t>
            </a:r>
            <a:r>
              <a:rPr lang="zh-CN" altLang="en-US" sz="1200" spc="-30" dirty="0">
                <a:solidFill>
                  <a:srgbClr val="636D78"/>
                </a:solidFill>
                <a:latin typeface="Times New Roman" panose="02020603050405020304"/>
                <a:cs typeface="Times New Roman" panose="02020603050405020304"/>
              </a:rPr>
              <a:t> </a:t>
            </a:r>
            <a:r>
              <a:rPr lang="zh-CN" altLang="en-US" sz="1200" dirty="0">
                <a:solidFill>
                  <a:srgbClr val="636D78"/>
                </a:solidFill>
                <a:latin typeface="宋体" panose="02010600030101010101" pitchFamily="2" charset="-122"/>
                <a:cs typeface="宋体" panose="02010600030101010101" pitchFamily="2" charset="-122"/>
              </a:rPr>
              <a:t>有三个 全连接层，分别有</a:t>
            </a:r>
            <a:r>
              <a:rPr lang="zh-CN" altLang="en-US" sz="1200" spc="-350" dirty="0">
                <a:solidFill>
                  <a:srgbClr val="636D78"/>
                </a:solidFill>
                <a:latin typeface="宋体" panose="02010600030101010101" pitchFamily="2" charset="-122"/>
                <a:cs typeface="宋体" panose="02010600030101010101" pitchFamily="2" charset="-122"/>
              </a:rPr>
              <a:t> </a:t>
            </a:r>
            <a:r>
              <a:rPr lang="en-US" altLang="zh-CN" sz="1200" dirty="0">
                <a:solidFill>
                  <a:srgbClr val="636D78"/>
                </a:solidFill>
                <a:latin typeface="Times New Roman" panose="02020603050405020304"/>
                <a:cs typeface="Times New Roman" panose="02020603050405020304"/>
              </a:rPr>
              <a:t>120</a:t>
            </a:r>
            <a:r>
              <a:rPr lang="zh-CN" altLang="en-US" sz="1200" dirty="0">
                <a:solidFill>
                  <a:srgbClr val="636D78"/>
                </a:solidFill>
                <a:latin typeface="宋体" panose="02010600030101010101" pitchFamily="2" charset="-122"/>
                <a:cs typeface="宋体" panose="02010600030101010101" pitchFamily="2" charset="-122"/>
              </a:rPr>
              <a:t>、</a:t>
            </a:r>
            <a:r>
              <a:rPr lang="en-US" altLang="zh-CN" sz="1200" dirty="0">
                <a:solidFill>
                  <a:srgbClr val="636D78"/>
                </a:solidFill>
                <a:latin typeface="Times New Roman" panose="02020603050405020304"/>
                <a:cs typeface="Times New Roman" panose="02020603050405020304"/>
              </a:rPr>
              <a:t>84 </a:t>
            </a:r>
            <a:r>
              <a:rPr lang="zh-CN" altLang="en-US" sz="1200" dirty="0">
                <a:solidFill>
                  <a:srgbClr val="636D78"/>
                </a:solidFill>
                <a:latin typeface="宋体" panose="02010600030101010101" pitchFamily="2" charset="-122"/>
                <a:cs typeface="宋体" panose="02010600030101010101" pitchFamily="2" charset="-122"/>
              </a:rPr>
              <a:t>和</a:t>
            </a:r>
            <a:r>
              <a:rPr lang="zh-CN" altLang="en-US" sz="1200" spc="-350" dirty="0">
                <a:solidFill>
                  <a:srgbClr val="636D78"/>
                </a:solidFill>
                <a:latin typeface="宋体" panose="02010600030101010101" pitchFamily="2" charset="-122"/>
                <a:cs typeface="宋体" panose="02010600030101010101" pitchFamily="2" charset="-122"/>
              </a:rPr>
              <a:t> </a:t>
            </a:r>
            <a:r>
              <a:rPr lang="en-US" altLang="zh-CN" sz="1200" dirty="0">
                <a:solidFill>
                  <a:srgbClr val="636D78"/>
                </a:solidFill>
                <a:latin typeface="Times New Roman" panose="02020603050405020304"/>
                <a:cs typeface="Times New Roman" panose="02020603050405020304"/>
              </a:rPr>
              <a:t>10 </a:t>
            </a:r>
            <a:r>
              <a:rPr lang="zh-CN" altLang="en-US" sz="1200" dirty="0">
                <a:solidFill>
                  <a:srgbClr val="636D78"/>
                </a:solidFill>
                <a:latin typeface="宋体" panose="02010600030101010101" pitchFamily="2" charset="-122"/>
                <a:cs typeface="宋体" panose="02010600030101010101" pitchFamily="2" charset="-122"/>
              </a:rPr>
              <a:t>个输出。因为我们仍在执行分类，所以输出层的</a:t>
            </a:r>
            <a:r>
              <a:rPr lang="zh-CN" altLang="en-US" sz="1200" spc="-350" dirty="0">
                <a:solidFill>
                  <a:srgbClr val="636D78"/>
                </a:solidFill>
                <a:latin typeface="宋体" panose="02010600030101010101" pitchFamily="2" charset="-122"/>
                <a:cs typeface="宋体" panose="02010600030101010101" pitchFamily="2" charset="-122"/>
              </a:rPr>
              <a:t> </a:t>
            </a:r>
            <a:r>
              <a:rPr lang="en-US" altLang="zh-CN" sz="1200" dirty="0">
                <a:solidFill>
                  <a:srgbClr val="636D78"/>
                </a:solidFill>
                <a:latin typeface="Times New Roman" panose="02020603050405020304"/>
                <a:cs typeface="Times New Roman" panose="02020603050405020304"/>
              </a:rPr>
              <a:t>10 </a:t>
            </a:r>
            <a:r>
              <a:rPr lang="zh-CN" altLang="en-US" sz="1200" dirty="0">
                <a:solidFill>
                  <a:srgbClr val="636D78"/>
                </a:solidFill>
                <a:latin typeface="宋体" panose="02010600030101010101" pitchFamily="2" charset="-122"/>
                <a:cs typeface="宋体" panose="02010600030101010101" pitchFamily="2" charset="-122"/>
              </a:rPr>
              <a:t>维对应于最后输出结果的数量。</a:t>
            </a:r>
            <a:endParaRPr lang="zh-CN" altLang="en-US" sz="1200" dirty="0">
              <a:latin typeface="宋体" panose="02010600030101010101" pitchFamily="2" charset="-122"/>
              <a:cs typeface="宋体" panose="02010600030101010101" pitchFamily="2" charset="-122"/>
            </a:endParaRPr>
          </a:p>
          <a:p>
            <a:endParaRPr lang="zh-CN" altLang="en-US" dirty="0"/>
          </a:p>
        </p:txBody>
      </p:sp>
      <p:sp>
        <p:nvSpPr>
          <p:cNvPr id="4" name="灯片编号占位符 3"/>
          <p:cNvSpPr>
            <a:spLocks noGrp="1"/>
          </p:cNvSpPr>
          <p:nvPr>
            <p:ph type="sldNum" sz="quarter" idx="5"/>
          </p:nvPr>
        </p:nvSpPr>
        <p:spPr/>
        <p:txBody>
          <a:bodyPr/>
          <a:lstStyle/>
          <a:p>
            <a:pPr>
              <a:defRPr/>
            </a:pPr>
            <a:fld id="{6020F7E6-B6AB-4685-9920-66673A4976C0}" type="slidenum">
              <a:rPr lang="en-US" altLang="zh-CN" smtClean="0"/>
            </a:fld>
            <a:endParaRPr lang="en-US" altLang="zh-CN"/>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fld>
            <a:endParaRPr lang="en-US" altLang="zh-CN"/>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321945" marR="3218815" indent="-304800">
              <a:lnSpc>
                <a:spcPct val="124000"/>
              </a:lnSpc>
              <a:spcBef>
                <a:spcPts val="585"/>
              </a:spcBef>
              <a:buFont typeface="Arial" panose="020B0604020202020204"/>
              <a:buChar char="•"/>
              <a:tabLst>
                <a:tab pos="320675" algn="l"/>
                <a:tab pos="321310" algn="l"/>
              </a:tabLst>
            </a:pPr>
            <a:r>
              <a:rPr lang="en-US" altLang="zh-CN" sz="1200" spc="-7" dirty="0" err="1">
                <a:solidFill>
                  <a:srgbClr val="626C78"/>
                </a:solidFill>
                <a:latin typeface="Times New Roman" panose="02020603050405020304"/>
                <a:cs typeface="Times New Roman" panose="02020603050405020304"/>
              </a:rPr>
              <a:t>AlexNe</a:t>
            </a:r>
            <a:r>
              <a:rPr lang="en-US" altLang="zh-CN" sz="1200" dirty="0" err="1">
                <a:solidFill>
                  <a:srgbClr val="626C78"/>
                </a:solidFill>
                <a:latin typeface="Times New Roman" panose="02020603050405020304"/>
                <a:cs typeface="Times New Roman" panose="02020603050405020304"/>
              </a:rPr>
              <a:t>t</a:t>
            </a:r>
            <a:r>
              <a:rPr lang="zh-CN" altLang="en-US" sz="1200" spc="-7" dirty="0">
                <a:solidFill>
                  <a:srgbClr val="626C78"/>
                </a:solidFill>
                <a:latin typeface="Times New Roman" panose="02020603050405020304"/>
                <a:cs typeface="Times New Roman" panose="02020603050405020304"/>
              </a:rPr>
              <a:t> </a:t>
            </a:r>
            <a:r>
              <a:rPr lang="zh-CN" altLang="en-US" sz="1200" spc="7" dirty="0">
                <a:solidFill>
                  <a:srgbClr val="626C78"/>
                </a:solidFill>
                <a:latin typeface="宋体" panose="02010600030101010101" pitchFamily="2" charset="-122"/>
                <a:cs typeface="宋体" panose="02010600030101010101" pitchFamily="2" charset="-122"/>
              </a:rPr>
              <a:t>和</a:t>
            </a:r>
            <a:r>
              <a:rPr lang="zh-CN" altLang="en-US" sz="1200" spc="-473" dirty="0">
                <a:solidFill>
                  <a:srgbClr val="626C78"/>
                </a:solidFill>
                <a:latin typeface="宋体" panose="02010600030101010101" pitchFamily="2" charset="-122"/>
                <a:cs typeface="宋体" panose="02010600030101010101" pitchFamily="2" charset="-122"/>
              </a:rPr>
              <a:t> </a:t>
            </a:r>
            <a:r>
              <a:rPr lang="en-US" altLang="zh-CN" sz="1200" spc="-7" dirty="0" err="1">
                <a:solidFill>
                  <a:srgbClr val="626C78"/>
                </a:solidFill>
                <a:latin typeface="Times New Roman" panose="02020603050405020304"/>
                <a:cs typeface="Times New Roman" panose="02020603050405020304"/>
              </a:rPr>
              <a:t>LeNe</a:t>
            </a:r>
            <a:r>
              <a:rPr lang="en-US" altLang="zh-CN" sz="1200" dirty="0" err="1">
                <a:solidFill>
                  <a:srgbClr val="626C78"/>
                </a:solidFill>
                <a:latin typeface="Times New Roman" panose="02020603050405020304"/>
                <a:cs typeface="Times New Roman" panose="02020603050405020304"/>
              </a:rPr>
              <a:t>t</a:t>
            </a:r>
            <a:r>
              <a:rPr lang="zh-CN" altLang="en-US" sz="1200" spc="-7" dirty="0">
                <a:solidFill>
                  <a:srgbClr val="626C78"/>
                </a:solidFill>
                <a:latin typeface="Times New Roman" panose="02020603050405020304"/>
                <a:cs typeface="Times New Roman" panose="02020603050405020304"/>
              </a:rPr>
              <a:t> </a:t>
            </a:r>
            <a:r>
              <a:rPr lang="zh-CN" altLang="en-US" sz="1200" dirty="0">
                <a:solidFill>
                  <a:srgbClr val="626C78"/>
                </a:solidFill>
                <a:latin typeface="宋体" panose="02010600030101010101" pitchFamily="2" charset="-122"/>
                <a:cs typeface="宋体" panose="02010600030101010101" pitchFamily="2" charset="-122"/>
              </a:rPr>
              <a:t>的架构非常相似，如右图所示</a:t>
            </a:r>
            <a:r>
              <a:rPr lang="zh-CN" altLang="en-US" sz="1200" spc="7" dirty="0">
                <a:solidFill>
                  <a:srgbClr val="626C78"/>
                </a:solidFill>
                <a:latin typeface="宋体" panose="02010600030101010101" pitchFamily="2" charset="-122"/>
                <a:cs typeface="宋体" panose="02010600030101010101" pitchFamily="2" charset="-122"/>
              </a:rPr>
              <a:t>。</a:t>
            </a:r>
            <a:r>
              <a:rPr lang="zh-CN" altLang="en-US" sz="1200" spc="-473" dirty="0">
                <a:solidFill>
                  <a:srgbClr val="626C78"/>
                </a:solidFill>
                <a:latin typeface="宋体" panose="02010600030101010101" pitchFamily="2" charset="-122"/>
                <a:cs typeface="宋体" panose="02010600030101010101" pitchFamily="2" charset="-122"/>
              </a:rPr>
              <a:t> </a:t>
            </a:r>
            <a:r>
              <a:rPr lang="zh-CN" altLang="en-US" sz="1200" dirty="0">
                <a:solidFill>
                  <a:srgbClr val="626C78"/>
                </a:solidFill>
                <a:latin typeface="宋体" panose="02010600030101010101" pitchFamily="2" charset="-122"/>
                <a:cs typeface="宋体" panose="02010600030101010101" pitchFamily="2" charset="-122"/>
              </a:rPr>
              <a:t>注意， 这里我们提供了一个稍微精简版本</a:t>
            </a:r>
            <a:r>
              <a:rPr lang="zh-CN" altLang="en-US" sz="1200" spc="7" dirty="0">
                <a:solidFill>
                  <a:srgbClr val="626C78"/>
                </a:solidFill>
                <a:latin typeface="宋体" panose="02010600030101010101" pitchFamily="2" charset="-122"/>
                <a:cs typeface="宋体" panose="02010600030101010101" pitchFamily="2" charset="-122"/>
              </a:rPr>
              <a:t>的</a:t>
            </a:r>
            <a:r>
              <a:rPr lang="zh-CN" altLang="en-US" sz="1200" spc="-473" dirty="0">
                <a:solidFill>
                  <a:srgbClr val="626C78"/>
                </a:solidFill>
                <a:latin typeface="宋体" panose="02010600030101010101" pitchFamily="2" charset="-122"/>
                <a:cs typeface="宋体" panose="02010600030101010101" pitchFamily="2" charset="-122"/>
              </a:rPr>
              <a:t> </a:t>
            </a:r>
            <a:r>
              <a:rPr lang="en-US" altLang="zh-CN" sz="1200" spc="-7" dirty="0" err="1">
                <a:solidFill>
                  <a:srgbClr val="626C78"/>
                </a:solidFill>
                <a:latin typeface="Times New Roman" panose="02020603050405020304"/>
                <a:cs typeface="Times New Roman" panose="02020603050405020304"/>
              </a:rPr>
              <a:t>AlexNet</a:t>
            </a:r>
            <a:r>
              <a:rPr lang="zh-CN" altLang="en-US" sz="1200" dirty="0">
                <a:solidFill>
                  <a:srgbClr val="626C78"/>
                </a:solidFill>
                <a:latin typeface="宋体" panose="02010600030101010101" pitchFamily="2" charset="-122"/>
                <a:cs typeface="宋体" panose="02010600030101010101" pitchFamily="2" charset="-122"/>
              </a:rPr>
              <a:t>，去除了当年需要两个小</a:t>
            </a:r>
            <a:r>
              <a:rPr lang="zh-CN" altLang="en-US" sz="1200" spc="7" dirty="0">
                <a:solidFill>
                  <a:srgbClr val="626C78"/>
                </a:solidFill>
                <a:latin typeface="宋体" panose="02010600030101010101" pitchFamily="2" charset="-122"/>
                <a:cs typeface="宋体" panose="02010600030101010101" pitchFamily="2" charset="-122"/>
              </a:rPr>
              <a:t>型</a:t>
            </a:r>
            <a:r>
              <a:rPr lang="zh-CN" altLang="en-US" sz="1200" spc="-473" dirty="0">
                <a:solidFill>
                  <a:srgbClr val="626C78"/>
                </a:solidFill>
                <a:latin typeface="宋体" panose="02010600030101010101" pitchFamily="2" charset="-122"/>
                <a:cs typeface="宋体" panose="02010600030101010101" pitchFamily="2" charset="-122"/>
              </a:rPr>
              <a:t> </a:t>
            </a:r>
            <a:r>
              <a:rPr lang="en-US" altLang="zh-CN" sz="1200" spc="-7" dirty="0">
                <a:solidFill>
                  <a:srgbClr val="626C78"/>
                </a:solidFill>
                <a:latin typeface="Times New Roman" panose="02020603050405020304"/>
                <a:cs typeface="Times New Roman" panose="02020603050405020304"/>
              </a:rPr>
              <a:t>GP</a:t>
            </a:r>
            <a:r>
              <a:rPr lang="en-US" altLang="zh-CN" sz="1200" dirty="0">
                <a:solidFill>
                  <a:srgbClr val="626C78"/>
                </a:solidFill>
                <a:latin typeface="Times New Roman" panose="02020603050405020304"/>
                <a:cs typeface="Times New Roman" panose="02020603050405020304"/>
              </a:rPr>
              <a:t>U</a:t>
            </a:r>
            <a:r>
              <a:rPr lang="zh-CN" altLang="en-US" sz="1200" spc="-7" dirty="0">
                <a:solidFill>
                  <a:srgbClr val="626C78"/>
                </a:solidFill>
                <a:latin typeface="Times New Roman" panose="02020603050405020304"/>
                <a:cs typeface="Times New Roman" panose="02020603050405020304"/>
              </a:rPr>
              <a:t> </a:t>
            </a:r>
            <a:r>
              <a:rPr lang="zh-CN" altLang="en-US" sz="1200" dirty="0">
                <a:solidFill>
                  <a:srgbClr val="626C78"/>
                </a:solidFill>
                <a:latin typeface="宋体" panose="02010600030101010101" pitchFamily="2" charset="-122"/>
                <a:cs typeface="宋体" panose="02010600030101010101" pitchFamily="2" charset="-122"/>
              </a:rPr>
              <a:t>同时运算的设计特点</a:t>
            </a:r>
            <a:r>
              <a:rPr lang="zh-CN" altLang="en-US" sz="1200" spc="7" dirty="0">
                <a:solidFill>
                  <a:srgbClr val="626C78"/>
                </a:solidFill>
                <a:latin typeface="宋体" panose="02010600030101010101" pitchFamily="2" charset="-122"/>
                <a:cs typeface="宋体" panose="02010600030101010101" pitchFamily="2" charset="-122"/>
              </a:rPr>
              <a:t>。</a:t>
            </a:r>
            <a:endParaRPr lang="zh-CN" altLang="en-US" sz="1200" dirty="0">
              <a:latin typeface="宋体" panose="02010600030101010101" pitchFamily="2" charset="-122"/>
              <a:cs typeface="宋体" panose="02010600030101010101" pitchFamily="2" charset="-122"/>
            </a:endParaRPr>
          </a:p>
          <a:p>
            <a:pPr marL="321945" marR="2982595" indent="-304800" algn="r">
              <a:lnSpc>
                <a:spcPct val="124000"/>
              </a:lnSpc>
              <a:spcBef>
                <a:spcPts val="1335"/>
              </a:spcBef>
              <a:buFont typeface="Arial" panose="020B0604020202020204"/>
              <a:buChar char="•"/>
              <a:tabLst>
                <a:tab pos="320675" algn="l"/>
                <a:tab pos="321310" algn="l"/>
              </a:tabLst>
            </a:pPr>
            <a:r>
              <a:rPr lang="en-US" altLang="zh-CN" sz="1200" spc="-7" dirty="0" err="1">
                <a:solidFill>
                  <a:srgbClr val="626C78"/>
                </a:solidFill>
                <a:latin typeface="Times New Roman" panose="02020603050405020304"/>
                <a:cs typeface="Times New Roman" panose="02020603050405020304"/>
              </a:rPr>
              <a:t>AlexNe</a:t>
            </a:r>
            <a:r>
              <a:rPr lang="en-US" altLang="zh-CN" sz="1200" dirty="0" err="1">
                <a:solidFill>
                  <a:srgbClr val="626C78"/>
                </a:solidFill>
                <a:latin typeface="Times New Roman" panose="02020603050405020304"/>
                <a:cs typeface="Times New Roman" panose="02020603050405020304"/>
              </a:rPr>
              <a:t>t</a:t>
            </a:r>
            <a:r>
              <a:rPr lang="zh-CN" altLang="en-US" sz="1200" spc="-7" dirty="0">
                <a:solidFill>
                  <a:srgbClr val="626C78"/>
                </a:solidFill>
                <a:latin typeface="Times New Roman" panose="02020603050405020304"/>
                <a:cs typeface="Times New Roman" panose="02020603050405020304"/>
              </a:rPr>
              <a:t> </a:t>
            </a:r>
            <a:r>
              <a:rPr lang="zh-CN" altLang="en-US" sz="1200" spc="7" dirty="0">
                <a:solidFill>
                  <a:srgbClr val="626C78"/>
                </a:solidFill>
                <a:latin typeface="宋体" panose="02010600030101010101" pitchFamily="2" charset="-122"/>
                <a:cs typeface="宋体" panose="02010600030101010101" pitchFamily="2" charset="-122"/>
              </a:rPr>
              <a:t>和</a:t>
            </a:r>
            <a:r>
              <a:rPr lang="zh-CN" altLang="en-US" sz="1200" spc="-473" dirty="0">
                <a:solidFill>
                  <a:srgbClr val="626C78"/>
                </a:solidFill>
                <a:latin typeface="宋体" panose="02010600030101010101" pitchFamily="2" charset="-122"/>
                <a:cs typeface="宋体" panose="02010600030101010101" pitchFamily="2" charset="-122"/>
              </a:rPr>
              <a:t> </a:t>
            </a:r>
            <a:r>
              <a:rPr lang="en-US" altLang="zh-CN" sz="1200" spc="-7" dirty="0" err="1">
                <a:solidFill>
                  <a:srgbClr val="626C78"/>
                </a:solidFill>
                <a:latin typeface="Times New Roman" panose="02020603050405020304"/>
                <a:cs typeface="Times New Roman" panose="02020603050405020304"/>
              </a:rPr>
              <a:t>LeNe</a:t>
            </a:r>
            <a:r>
              <a:rPr lang="en-US" altLang="zh-CN" sz="1200" dirty="0" err="1">
                <a:solidFill>
                  <a:srgbClr val="626C78"/>
                </a:solidFill>
                <a:latin typeface="Times New Roman" panose="02020603050405020304"/>
                <a:cs typeface="Times New Roman" panose="02020603050405020304"/>
              </a:rPr>
              <a:t>t</a:t>
            </a:r>
            <a:r>
              <a:rPr lang="zh-CN" altLang="en-US" sz="1200" spc="-7" dirty="0">
                <a:solidFill>
                  <a:srgbClr val="626C78"/>
                </a:solidFill>
                <a:latin typeface="Times New Roman" panose="02020603050405020304"/>
                <a:cs typeface="Times New Roman" panose="02020603050405020304"/>
              </a:rPr>
              <a:t> </a:t>
            </a:r>
            <a:r>
              <a:rPr lang="zh-CN" altLang="en-US" sz="1200" dirty="0">
                <a:solidFill>
                  <a:srgbClr val="626C78"/>
                </a:solidFill>
                <a:latin typeface="宋体" panose="02010600030101010101" pitchFamily="2" charset="-122"/>
                <a:cs typeface="宋体" panose="02010600030101010101" pitchFamily="2" charset="-122"/>
              </a:rPr>
              <a:t>的设计理念非常相似，但也存在显著差异。 首先，</a:t>
            </a:r>
            <a:r>
              <a:rPr lang="en-US" altLang="zh-CN" sz="1200" spc="-7" dirty="0" err="1">
                <a:solidFill>
                  <a:srgbClr val="626C78"/>
                </a:solidFill>
                <a:latin typeface="Times New Roman" panose="02020603050405020304"/>
                <a:cs typeface="Times New Roman" panose="02020603050405020304"/>
              </a:rPr>
              <a:t>AlexNe</a:t>
            </a:r>
            <a:r>
              <a:rPr lang="en-US" altLang="zh-CN" sz="1200" dirty="0" err="1">
                <a:solidFill>
                  <a:srgbClr val="626C78"/>
                </a:solidFill>
                <a:latin typeface="Times New Roman" panose="02020603050405020304"/>
                <a:cs typeface="Times New Roman" panose="02020603050405020304"/>
              </a:rPr>
              <a:t>t</a:t>
            </a:r>
            <a:r>
              <a:rPr lang="zh-CN" altLang="en-US" sz="1200" spc="-7" dirty="0">
                <a:solidFill>
                  <a:srgbClr val="626C78"/>
                </a:solidFill>
                <a:latin typeface="Times New Roman" panose="02020603050405020304"/>
                <a:cs typeface="Times New Roman" panose="02020603050405020304"/>
              </a:rPr>
              <a:t> </a:t>
            </a:r>
            <a:r>
              <a:rPr lang="zh-CN" altLang="en-US" sz="1200" dirty="0">
                <a:solidFill>
                  <a:srgbClr val="626C78"/>
                </a:solidFill>
                <a:latin typeface="宋体" panose="02010600030101010101" pitchFamily="2" charset="-122"/>
                <a:cs typeface="宋体" panose="02010600030101010101" pitchFamily="2" charset="-122"/>
              </a:rPr>
              <a:t>比相对较小</a:t>
            </a:r>
            <a:r>
              <a:rPr lang="zh-CN" altLang="en-US" sz="1200" spc="7" dirty="0">
                <a:solidFill>
                  <a:srgbClr val="626C78"/>
                </a:solidFill>
                <a:latin typeface="宋体" panose="02010600030101010101" pitchFamily="2" charset="-122"/>
                <a:cs typeface="宋体" panose="02010600030101010101" pitchFamily="2" charset="-122"/>
              </a:rPr>
              <a:t>的</a:t>
            </a:r>
            <a:r>
              <a:rPr lang="zh-CN" altLang="en-US" sz="1200" spc="-473" dirty="0">
                <a:solidFill>
                  <a:srgbClr val="626C78"/>
                </a:solidFill>
                <a:latin typeface="宋体" panose="02010600030101010101" pitchFamily="2" charset="-122"/>
                <a:cs typeface="宋体" panose="02010600030101010101" pitchFamily="2" charset="-122"/>
              </a:rPr>
              <a:t> </a:t>
            </a:r>
            <a:r>
              <a:rPr lang="en-US" altLang="zh-CN" sz="1200" spc="-7" dirty="0">
                <a:solidFill>
                  <a:srgbClr val="626C78"/>
                </a:solidFill>
                <a:latin typeface="Times New Roman" panose="02020603050405020304"/>
                <a:cs typeface="Times New Roman" panose="02020603050405020304"/>
              </a:rPr>
              <a:t>LeNet</a:t>
            </a:r>
            <a:r>
              <a:rPr lang="en-US" altLang="zh-CN" sz="1200" dirty="0">
                <a:solidFill>
                  <a:srgbClr val="626C78"/>
                </a:solidFill>
                <a:latin typeface="Times New Roman" panose="02020603050405020304"/>
                <a:cs typeface="Times New Roman" panose="02020603050405020304"/>
              </a:rPr>
              <a:t>5</a:t>
            </a:r>
            <a:r>
              <a:rPr lang="zh-CN" altLang="en-US" sz="1200" spc="-7" dirty="0">
                <a:solidFill>
                  <a:srgbClr val="626C78"/>
                </a:solidFill>
                <a:latin typeface="Times New Roman" panose="02020603050405020304"/>
                <a:cs typeface="Times New Roman" panose="02020603050405020304"/>
              </a:rPr>
              <a:t> </a:t>
            </a:r>
            <a:r>
              <a:rPr lang="zh-CN" altLang="en-US" sz="1200" dirty="0">
                <a:solidFill>
                  <a:srgbClr val="626C78"/>
                </a:solidFill>
                <a:latin typeface="宋体" panose="02010600030101010101" pitchFamily="2" charset="-122"/>
                <a:cs typeface="宋体" panose="02010600030101010101" pitchFamily="2" charset="-122"/>
              </a:rPr>
              <a:t>要深得多</a:t>
            </a:r>
            <a:r>
              <a:rPr lang="zh-CN" altLang="en-US" sz="1200" spc="7" dirty="0">
                <a:solidFill>
                  <a:srgbClr val="626C78"/>
                </a:solidFill>
                <a:latin typeface="宋体" panose="02010600030101010101" pitchFamily="2" charset="-122"/>
                <a:cs typeface="宋体" panose="02010600030101010101" pitchFamily="2" charset="-122"/>
              </a:rPr>
              <a:t>。</a:t>
            </a:r>
            <a:r>
              <a:rPr lang="zh-CN" altLang="en-US" sz="1200" spc="-473" dirty="0">
                <a:solidFill>
                  <a:srgbClr val="626C78"/>
                </a:solidFill>
                <a:latin typeface="宋体" panose="02010600030101010101" pitchFamily="2" charset="-122"/>
                <a:cs typeface="宋体" panose="02010600030101010101" pitchFamily="2" charset="-122"/>
              </a:rPr>
              <a:t> </a:t>
            </a:r>
            <a:r>
              <a:rPr lang="en-US" altLang="zh-CN" sz="1200" spc="-7" dirty="0" err="1">
                <a:solidFill>
                  <a:srgbClr val="626C78"/>
                </a:solidFill>
                <a:latin typeface="Times New Roman" panose="02020603050405020304"/>
                <a:cs typeface="Times New Roman" panose="02020603050405020304"/>
              </a:rPr>
              <a:t>AlexNe</a:t>
            </a:r>
            <a:r>
              <a:rPr lang="en-US" altLang="zh-CN" sz="1200" dirty="0" err="1">
                <a:solidFill>
                  <a:srgbClr val="626C78"/>
                </a:solidFill>
                <a:latin typeface="Times New Roman" panose="02020603050405020304"/>
                <a:cs typeface="Times New Roman" panose="02020603050405020304"/>
              </a:rPr>
              <a:t>t</a:t>
            </a:r>
            <a:endParaRPr lang="zh-CN" altLang="en-US" sz="1200" dirty="0">
              <a:latin typeface="Times New Roman" panose="02020603050405020304"/>
              <a:cs typeface="Times New Roman" panose="02020603050405020304"/>
            </a:endParaRPr>
          </a:p>
          <a:p>
            <a:pPr marL="321945" algn="r">
              <a:spcBef>
                <a:spcPts val="480"/>
              </a:spcBef>
            </a:pPr>
            <a:r>
              <a:rPr lang="zh-CN" altLang="en-US" sz="1200" dirty="0">
                <a:solidFill>
                  <a:srgbClr val="626C78"/>
                </a:solidFill>
                <a:latin typeface="宋体" panose="02010600030101010101" pitchFamily="2" charset="-122"/>
                <a:cs typeface="宋体" panose="02010600030101010101" pitchFamily="2" charset="-122"/>
              </a:rPr>
              <a:t>由八层组成：五个卷积层、两个全连接隐藏层和一个全</a:t>
            </a:r>
            <a:r>
              <a:rPr lang="zh-CN" altLang="en-US" sz="1200" spc="7" dirty="0">
                <a:solidFill>
                  <a:srgbClr val="626C78"/>
                </a:solidFill>
                <a:latin typeface="宋体" panose="02010600030101010101" pitchFamily="2" charset="-122"/>
                <a:cs typeface="宋体" panose="02010600030101010101" pitchFamily="2" charset="-122"/>
              </a:rPr>
              <a:t>连</a:t>
            </a:r>
            <a:endParaRPr lang="zh-CN" altLang="en-US" sz="1200" dirty="0">
              <a:latin typeface="宋体" panose="02010600030101010101" pitchFamily="2" charset="-122"/>
              <a:cs typeface="宋体" panose="02010600030101010101" pitchFamily="2" charset="-122"/>
            </a:endParaRPr>
          </a:p>
          <a:p>
            <a:pPr marL="321945" marR="3238500">
              <a:lnSpc>
                <a:spcPct val="121000"/>
              </a:lnSpc>
              <a:spcBef>
                <a:spcPts val="105"/>
              </a:spcBef>
            </a:pPr>
            <a:r>
              <a:rPr lang="zh-CN" altLang="en-US" sz="1200" dirty="0">
                <a:solidFill>
                  <a:srgbClr val="626C78"/>
                </a:solidFill>
                <a:latin typeface="宋体" panose="02010600030101010101" pitchFamily="2" charset="-122"/>
                <a:cs typeface="宋体" panose="02010600030101010101" pitchFamily="2" charset="-122"/>
              </a:rPr>
              <a:t>接输出层</a:t>
            </a:r>
            <a:r>
              <a:rPr lang="zh-CN" altLang="en-US" sz="1200" spc="7" dirty="0">
                <a:solidFill>
                  <a:srgbClr val="626C78"/>
                </a:solidFill>
                <a:latin typeface="宋体" panose="02010600030101010101" pitchFamily="2" charset="-122"/>
                <a:cs typeface="宋体" panose="02010600030101010101" pitchFamily="2" charset="-122"/>
              </a:rPr>
              <a:t>。</a:t>
            </a:r>
            <a:r>
              <a:rPr lang="zh-CN" altLang="en-US" sz="1200" spc="-473" dirty="0">
                <a:solidFill>
                  <a:srgbClr val="626C78"/>
                </a:solidFill>
                <a:latin typeface="宋体" panose="02010600030101010101" pitchFamily="2" charset="-122"/>
                <a:cs typeface="宋体" panose="02010600030101010101" pitchFamily="2" charset="-122"/>
              </a:rPr>
              <a:t> </a:t>
            </a:r>
            <a:r>
              <a:rPr lang="zh-CN" altLang="en-US" sz="1200" dirty="0">
                <a:solidFill>
                  <a:srgbClr val="626C78"/>
                </a:solidFill>
                <a:latin typeface="宋体" panose="02010600030101010101" pitchFamily="2" charset="-122"/>
                <a:cs typeface="宋体" panose="02010600030101010101" pitchFamily="2" charset="-122"/>
              </a:rPr>
              <a:t>其次，</a:t>
            </a:r>
            <a:r>
              <a:rPr lang="en-US" altLang="zh-CN" sz="1200" spc="-7" dirty="0" err="1">
                <a:solidFill>
                  <a:srgbClr val="626C78"/>
                </a:solidFill>
                <a:latin typeface="Times New Roman" panose="02020603050405020304"/>
                <a:cs typeface="Times New Roman" panose="02020603050405020304"/>
              </a:rPr>
              <a:t>AlexNe</a:t>
            </a:r>
            <a:r>
              <a:rPr lang="en-US" altLang="zh-CN" sz="1200" dirty="0" err="1">
                <a:solidFill>
                  <a:srgbClr val="626C78"/>
                </a:solidFill>
                <a:latin typeface="Times New Roman" panose="02020603050405020304"/>
                <a:cs typeface="Times New Roman" panose="02020603050405020304"/>
              </a:rPr>
              <a:t>t</a:t>
            </a:r>
            <a:r>
              <a:rPr lang="zh-CN" altLang="en-US" sz="1200" spc="-7" dirty="0">
                <a:solidFill>
                  <a:srgbClr val="626C78"/>
                </a:solidFill>
                <a:latin typeface="Times New Roman" panose="02020603050405020304"/>
                <a:cs typeface="Times New Roman" panose="02020603050405020304"/>
              </a:rPr>
              <a:t> </a:t>
            </a:r>
            <a:r>
              <a:rPr lang="zh-CN" altLang="en-US" sz="1200" dirty="0">
                <a:solidFill>
                  <a:srgbClr val="626C78"/>
                </a:solidFill>
                <a:latin typeface="宋体" panose="02010600030101010101" pitchFamily="2" charset="-122"/>
                <a:cs typeface="宋体" panose="02010600030101010101" pitchFamily="2" charset="-122"/>
              </a:rPr>
              <a:t>使</a:t>
            </a:r>
            <a:r>
              <a:rPr lang="zh-CN" altLang="en-US" sz="1200" spc="7" dirty="0">
                <a:solidFill>
                  <a:srgbClr val="626C78"/>
                </a:solidFill>
                <a:latin typeface="宋体" panose="02010600030101010101" pitchFamily="2" charset="-122"/>
                <a:cs typeface="宋体" panose="02010600030101010101" pitchFamily="2" charset="-122"/>
              </a:rPr>
              <a:t>用</a:t>
            </a:r>
            <a:r>
              <a:rPr lang="zh-CN" altLang="en-US" sz="1200" spc="-473" dirty="0">
                <a:solidFill>
                  <a:srgbClr val="626C78"/>
                </a:solidFill>
                <a:latin typeface="宋体" panose="02010600030101010101" pitchFamily="2" charset="-122"/>
                <a:cs typeface="宋体" panose="02010600030101010101" pitchFamily="2" charset="-122"/>
              </a:rPr>
              <a:t> </a:t>
            </a:r>
            <a:r>
              <a:rPr lang="en-US" altLang="zh-CN" sz="1200" spc="-7" dirty="0" err="1">
                <a:solidFill>
                  <a:srgbClr val="626C78"/>
                </a:solidFill>
                <a:latin typeface="Times New Roman" panose="02020603050405020304"/>
                <a:cs typeface="Times New Roman" panose="02020603050405020304"/>
              </a:rPr>
              <a:t>ReL</a:t>
            </a:r>
            <a:r>
              <a:rPr lang="en-US" altLang="zh-CN" sz="1200" dirty="0" err="1">
                <a:solidFill>
                  <a:srgbClr val="626C78"/>
                </a:solidFill>
                <a:latin typeface="Times New Roman" panose="02020603050405020304"/>
                <a:cs typeface="Times New Roman" panose="02020603050405020304"/>
              </a:rPr>
              <a:t>U</a:t>
            </a:r>
            <a:r>
              <a:rPr lang="zh-CN" altLang="en-US" sz="1200" spc="-7" dirty="0">
                <a:solidFill>
                  <a:srgbClr val="626C78"/>
                </a:solidFill>
                <a:latin typeface="Times New Roman" panose="02020603050405020304"/>
                <a:cs typeface="Times New Roman" panose="02020603050405020304"/>
              </a:rPr>
              <a:t> </a:t>
            </a:r>
            <a:r>
              <a:rPr lang="zh-CN" altLang="en-US" sz="1200" dirty="0">
                <a:solidFill>
                  <a:srgbClr val="626C78"/>
                </a:solidFill>
                <a:latin typeface="宋体" panose="02010600030101010101" pitchFamily="2" charset="-122"/>
                <a:cs typeface="宋体" panose="02010600030101010101" pitchFamily="2" charset="-122"/>
              </a:rPr>
              <a:t>而不</a:t>
            </a:r>
            <a:r>
              <a:rPr lang="zh-CN" altLang="en-US" sz="1200" spc="7" dirty="0">
                <a:solidFill>
                  <a:srgbClr val="626C78"/>
                </a:solidFill>
                <a:latin typeface="宋体" panose="02010600030101010101" pitchFamily="2" charset="-122"/>
                <a:cs typeface="宋体" panose="02010600030101010101" pitchFamily="2" charset="-122"/>
              </a:rPr>
              <a:t>是</a:t>
            </a:r>
            <a:r>
              <a:rPr lang="zh-CN" altLang="en-US" sz="1200" spc="-473" dirty="0">
                <a:solidFill>
                  <a:srgbClr val="626C78"/>
                </a:solidFill>
                <a:latin typeface="宋体" panose="02010600030101010101" pitchFamily="2" charset="-122"/>
                <a:cs typeface="宋体" panose="02010600030101010101" pitchFamily="2" charset="-122"/>
              </a:rPr>
              <a:t> </a:t>
            </a:r>
            <a:r>
              <a:rPr lang="en-US" altLang="zh-CN" sz="1200" spc="-7" dirty="0">
                <a:solidFill>
                  <a:srgbClr val="626C78"/>
                </a:solidFill>
                <a:latin typeface="Times New Roman" panose="02020603050405020304"/>
                <a:cs typeface="Times New Roman" panose="02020603050405020304"/>
              </a:rPr>
              <a:t>sigmoi</a:t>
            </a:r>
            <a:r>
              <a:rPr lang="en-US" altLang="zh-CN" sz="1200" dirty="0">
                <a:solidFill>
                  <a:srgbClr val="626C78"/>
                </a:solidFill>
                <a:latin typeface="Times New Roman" panose="02020603050405020304"/>
                <a:cs typeface="Times New Roman" panose="02020603050405020304"/>
              </a:rPr>
              <a:t>d</a:t>
            </a:r>
            <a:r>
              <a:rPr lang="zh-CN" altLang="en-US" sz="1200" spc="-7" dirty="0">
                <a:solidFill>
                  <a:srgbClr val="626C78"/>
                </a:solidFill>
                <a:latin typeface="Times New Roman" panose="02020603050405020304"/>
                <a:cs typeface="Times New Roman" panose="02020603050405020304"/>
              </a:rPr>
              <a:t> </a:t>
            </a:r>
            <a:r>
              <a:rPr lang="zh-CN" altLang="en-US" sz="1200" dirty="0">
                <a:solidFill>
                  <a:srgbClr val="626C78"/>
                </a:solidFill>
                <a:latin typeface="宋体" panose="02010600030101010101" pitchFamily="2" charset="-122"/>
                <a:cs typeface="宋体" panose="02010600030101010101" pitchFamily="2" charset="-122"/>
              </a:rPr>
              <a:t>作为其激活函数</a:t>
            </a:r>
            <a:r>
              <a:rPr lang="zh-CN" altLang="en-US" sz="1200" spc="7" dirty="0">
                <a:solidFill>
                  <a:srgbClr val="626C78"/>
                </a:solidFill>
                <a:latin typeface="宋体" panose="02010600030101010101" pitchFamily="2" charset="-122"/>
                <a:cs typeface="宋体" panose="02010600030101010101" pitchFamily="2" charset="-122"/>
              </a:rPr>
              <a:t>。</a:t>
            </a:r>
            <a:endParaRPr lang="zh-CN" altLang="en-US" sz="1200" dirty="0">
              <a:latin typeface="宋体" panose="02010600030101010101" pitchFamily="2" charset="-122"/>
              <a:cs typeface="宋体" panose="02010600030101010101" pitchFamily="2" charset="-122"/>
            </a:endParaRPr>
          </a:p>
          <a:p>
            <a:pPr>
              <a:spcBef>
                <a:spcPts val="40"/>
              </a:spcBef>
            </a:pPr>
            <a:endParaRPr lang="zh-CN" altLang="en-US" sz="1050" dirty="0">
              <a:latin typeface="宋体" panose="02010600030101010101" pitchFamily="2" charset="-122"/>
              <a:cs typeface="宋体" panose="02010600030101010101" pitchFamily="2" charset="-122"/>
            </a:endParaRPr>
          </a:p>
          <a:p>
            <a:pPr marL="321945" indent="-304800">
              <a:buFont typeface="Arial" panose="020B0604020202020204"/>
              <a:buChar char="•"/>
              <a:tabLst>
                <a:tab pos="320675" algn="l"/>
                <a:tab pos="321310" algn="l"/>
              </a:tabLst>
            </a:pPr>
            <a:r>
              <a:rPr lang="zh-CN" altLang="en-US" sz="1200" dirty="0">
                <a:solidFill>
                  <a:srgbClr val="626C78"/>
                </a:solidFill>
                <a:latin typeface="宋体" panose="02010600030101010101" pitchFamily="2" charset="-122"/>
                <a:cs typeface="宋体" panose="02010600030101010101" pitchFamily="2" charset="-122"/>
              </a:rPr>
              <a:t>下面，让我们深入研</a:t>
            </a:r>
            <a:r>
              <a:rPr lang="zh-CN" altLang="en-US" sz="1200" spc="7" dirty="0">
                <a:solidFill>
                  <a:srgbClr val="626C78"/>
                </a:solidFill>
                <a:latin typeface="宋体" panose="02010600030101010101" pitchFamily="2" charset="-122"/>
                <a:cs typeface="宋体" panose="02010600030101010101" pitchFamily="2" charset="-122"/>
              </a:rPr>
              <a:t>究</a:t>
            </a:r>
            <a:r>
              <a:rPr lang="zh-CN" altLang="en-US" sz="1200" spc="-473" dirty="0">
                <a:solidFill>
                  <a:srgbClr val="626C78"/>
                </a:solidFill>
                <a:latin typeface="宋体" panose="02010600030101010101" pitchFamily="2" charset="-122"/>
                <a:cs typeface="宋体" panose="02010600030101010101" pitchFamily="2" charset="-122"/>
              </a:rPr>
              <a:t> </a:t>
            </a:r>
            <a:r>
              <a:rPr lang="en-US" altLang="zh-CN" sz="1200" spc="-7" dirty="0" err="1">
                <a:solidFill>
                  <a:srgbClr val="626C78"/>
                </a:solidFill>
                <a:latin typeface="Times New Roman" panose="02020603050405020304"/>
                <a:cs typeface="Times New Roman" panose="02020603050405020304"/>
              </a:rPr>
              <a:t>AlexNe</a:t>
            </a:r>
            <a:r>
              <a:rPr lang="en-US" altLang="zh-CN" sz="1200" dirty="0" err="1">
                <a:solidFill>
                  <a:srgbClr val="626C78"/>
                </a:solidFill>
                <a:latin typeface="Times New Roman" panose="02020603050405020304"/>
                <a:cs typeface="Times New Roman" panose="02020603050405020304"/>
              </a:rPr>
              <a:t>t</a:t>
            </a:r>
            <a:r>
              <a:rPr lang="zh-CN" altLang="en-US" sz="1200" spc="-7" dirty="0">
                <a:solidFill>
                  <a:srgbClr val="626C78"/>
                </a:solidFill>
                <a:latin typeface="Times New Roman" panose="02020603050405020304"/>
                <a:cs typeface="Times New Roman" panose="02020603050405020304"/>
              </a:rPr>
              <a:t> </a:t>
            </a:r>
            <a:r>
              <a:rPr lang="zh-CN" altLang="en-US" sz="1200" dirty="0">
                <a:solidFill>
                  <a:srgbClr val="626C78"/>
                </a:solidFill>
                <a:latin typeface="宋体" panose="02010600030101010101" pitchFamily="2" charset="-122"/>
                <a:cs typeface="宋体" panose="02010600030101010101" pitchFamily="2" charset="-122"/>
              </a:rPr>
              <a:t>的细节</a:t>
            </a:r>
            <a:r>
              <a:rPr lang="zh-CN" altLang="en-US" sz="1200" spc="7" dirty="0">
                <a:solidFill>
                  <a:srgbClr val="626C78"/>
                </a:solidFill>
                <a:latin typeface="宋体" panose="02010600030101010101" pitchFamily="2" charset="-122"/>
                <a:cs typeface="宋体" panose="02010600030101010101" pitchFamily="2" charset="-122"/>
              </a:rPr>
              <a:t>。</a:t>
            </a:r>
            <a:endParaRPr lang="zh-CN" altLang="en-US" dirty="0"/>
          </a:p>
        </p:txBody>
      </p:sp>
      <p:sp>
        <p:nvSpPr>
          <p:cNvPr id="4" name="灯片编号占位符 3"/>
          <p:cNvSpPr>
            <a:spLocks noGrp="1"/>
          </p:cNvSpPr>
          <p:nvPr>
            <p:ph type="sldNum" sz="quarter" idx="5"/>
          </p:nvPr>
        </p:nvSpPr>
        <p:spPr/>
        <p:txBody>
          <a:bodyPr/>
          <a:lstStyle/>
          <a:p>
            <a:pPr>
              <a:defRPr/>
            </a:pPr>
            <a:fld id="{6020F7E6-B6AB-4685-9920-66673A4976C0}" type="slidenum">
              <a:rPr lang="en-US" altLang="zh-CN" smtClean="0"/>
            </a:fld>
            <a:endParaRPr lang="en-US" altLang="zh-CN"/>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fld>
            <a:endParaRPr lang="en-US" alt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fld>
            <a:endParaRPr lang="en-US" altLang="zh-CN"/>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fld>
            <a:endParaRPr lang="en-US" altLang="zh-CN"/>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fld>
            <a:endParaRPr lang="en-US" altLang="zh-CN"/>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fld>
            <a:endParaRPr lang="en-US" altLang="zh-CN"/>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fld>
            <a:endParaRPr lang="en-US" altLang="zh-CN"/>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fld>
            <a:endParaRPr lang="en-US" altLang="zh-CN"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b="0" i="0" dirty="0" err="1">
                <a:solidFill>
                  <a:srgbClr val="393939"/>
                </a:solidFill>
                <a:effectLst/>
                <a:latin typeface="Montserrat" panose="00000500000000000000" pitchFamily="2" charset="0"/>
              </a:rPr>
              <a:t>EfficientNet</a:t>
            </a:r>
            <a:r>
              <a:rPr lang="zh-CN" altLang="en-US" b="0" i="0" dirty="0">
                <a:solidFill>
                  <a:srgbClr val="393939"/>
                </a:solidFill>
                <a:effectLst/>
                <a:latin typeface="Montserrat" panose="00000500000000000000" pitchFamily="2" charset="0"/>
              </a:rPr>
              <a:t>是一种基于自动模型缩放的神经网络结构，由谷歌团队于</a:t>
            </a:r>
            <a:r>
              <a:rPr lang="en-US" altLang="zh-CN" b="0" i="0" dirty="0">
                <a:solidFill>
                  <a:srgbClr val="393939"/>
                </a:solidFill>
                <a:effectLst/>
                <a:latin typeface="Montserrat" panose="00000500000000000000" pitchFamily="2" charset="0"/>
              </a:rPr>
              <a:t>2019</a:t>
            </a:r>
            <a:r>
              <a:rPr lang="zh-CN" altLang="en-US" b="0" i="0" dirty="0">
                <a:solidFill>
                  <a:srgbClr val="393939"/>
                </a:solidFill>
                <a:effectLst/>
                <a:latin typeface="Montserrat" panose="00000500000000000000" pitchFamily="2" charset="0"/>
              </a:rPr>
              <a:t>年提出，该模型在图像分类、目标检测和图像分割等任务中取得了不错的结果。</a:t>
            </a:r>
            <a:endParaRPr lang="zh-CN" altLang="en-US" b="0" i="0" dirty="0">
              <a:solidFill>
                <a:srgbClr val="393939"/>
              </a:solidFill>
              <a:effectLst/>
              <a:latin typeface="Montserrat" panose="00000500000000000000" pitchFamily="2" charset="0"/>
            </a:endParaRPr>
          </a:p>
          <a:p>
            <a:pPr algn="l"/>
            <a:r>
              <a:rPr lang="en-US" altLang="zh-CN" b="0" i="0" dirty="0" err="1">
                <a:solidFill>
                  <a:srgbClr val="393939"/>
                </a:solidFill>
                <a:effectLst/>
                <a:latin typeface="Montserrat" panose="00000500000000000000" pitchFamily="2" charset="0"/>
              </a:rPr>
              <a:t>EfficientNet</a:t>
            </a:r>
            <a:r>
              <a:rPr lang="zh-CN" altLang="en-US" b="0" i="0" dirty="0">
                <a:solidFill>
                  <a:srgbClr val="393939"/>
                </a:solidFill>
                <a:effectLst/>
                <a:latin typeface="Montserrat" panose="00000500000000000000" pitchFamily="2" charset="0"/>
              </a:rPr>
              <a:t>的设计思路来源于模型优化的两个主要思想：神经网络结构搜索（</a:t>
            </a:r>
            <a:r>
              <a:rPr lang="en-US" altLang="zh-CN" b="0" i="0" dirty="0">
                <a:solidFill>
                  <a:srgbClr val="393939"/>
                </a:solidFill>
                <a:effectLst/>
                <a:latin typeface="Montserrat" panose="00000500000000000000" pitchFamily="2" charset="0"/>
              </a:rPr>
              <a:t>Neural Architecture Search</a:t>
            </a:r>
            <a:r>
              <a:rPr lang="zh-CN" altLang="en-US" b="0" i="0" dirty="0">
                <a:solidFill>
                  <a:srgbClr val="393939"/>
                </a:solidFill>
                <a:effectLst/>
                <a:latin typeface="Montserrat" panose="00000500000000000000" pitchFamily="2" charset="0"/>
              </a:rPr>
              <a:t>，</a:t>
            </a:r>
            <a:r>
              <a:rPr lang="en-US" altLang="zh-CN" b="0" i="0" dirty="0">
                <a:solidFill>
                  <a:srgbClr val="393939"/>
                </a:solidFill>
                <a:effectLst/>
                <a:latin typeface="Montserrat" panose="00000500000000000000" pitchFamily="2" charset="0"/>
              </a:rPr>
              <a:t>NAS</a:t>
            </a:r>
            <a:r>
              <a:rPr lang="zh-CN" altLang="en-US" b="0" i="0" dirty="0">
                <a:solidFill>
                  <a:srgbClr val="393939"/>
                </a:solidFill>
                <a:effectLst/>
                <a:latin typeface="Montserrat" panose="00000500000000000000" pitchFamily="2" charset="0"/>
              </a:rPr>
              <a:t>）和模型融合。其主要贡献在于开创性地提出了通过均匀缩放（</a:t>
            </a:r>
            <a:r>
              <a:rPr lang="en-US" altLang="zh-CN" b="0" i="0" dirty="0">
                <a:solidFill>
                  <a:srgbClr val="393939"/>
                </a:solidFill>
                <a:effectLst/>
                <a:latin typeface="Montserrat" panose="00000500000000000000" pitchFamily="2" charset="0"/>
              </a:rPr>
              <a:t>Accurate Scaling</a:t>
            </a:r>
            <a:r>
              <a:rPr lang="zh-CN" altLang="en-US" b="0" i="0" dirty="0">
                <a:solidFill>
                  <a:srgbClr val="393939"/>
                </a:solidFill>
                <a:effectLst/>
                <a:latin typeface="Montserrat" panose="00000500000000000000" pitchFamily="2" charset="0"/>
              </a:rPr>
              <a:t>）来调整网络深度、宽度和分辨率的方法。</a:t>
            </a:r>
            <a:endParaRPr lang="zh-CN" altLang="en-US" b="0" i="0" dirty="0">
              <a:solidFill>
                <a:srgbClr val="393939"/>
              </a:solidFill>
              <a:effectLst/>
              <a:latin typeface="Montserrat" panose="00000500000000000000" pitchFamily="2" charset="0"/>
            </a:endParaRPr>
          </a:p>
          <a:p>
            <a:pPr algn="l"/>
            <a:r>
              <a:rPr lang="en-US" altLang="zh-CN" b="0" i="0" dirty="0" err="1">
                <a:solidFill>
                  <a:srgbClr val="393939"/>
                </a:solidFill>
                <a:effectLst/>
                <a:latin typeface="Montserrat" panose="00000500000000000000" pitchFamily="2" charset="0"/>
              </a:rPr>
              <a:t>EfficientNet</a:t>
            </a:r>
            <a:r>
              <a:rPr lang="zh-CN" altLang="en-US" b="0" i="0" dirty="0">
                <a:solidFill>
                  <a:srgbClr val="393939"/>
                </a:solidFill>
                <a:effectLst/>
                <a:latin typeface="Montserrat" panose="00000500000000000000" pitchFamily="2" charset="0"/>
              </a:rPr>
              <a:t>的结构中使用了深度可分离卷积层、</a:t>
            </a:r>
            <a:r>
              <a:rPr lang="en-US" altLang="zh-CN" b="0" i="0" dirty="0">
                <a:solidFill>
                  <a:srgbClr val="393939"/>
                </a:solidFill>
                <a:effectLst/>
                <a:latin typeface="Montserrat" panose="00000500000000000000" pitchFamily="2" charset="0"/>
              </a:rPr>
              <a:t>Squeeze-and-Excitation</a:t>
            </a:r>
            <a:r>
              <a:rPr lang="zh-CN" altLang="en-US" b="0" i="0" dirty="0">
                <a:solidFill>
                  <a:srgbClr val="393939"/>
                </a:solidFill>
                <a:effectLst/>
                <a:latin typeface="Montserrat" panose="00000500000000000000" pitchFamily="2" charset="0"/>
              </a:rPr>
              <a:t>（</a:t>
            </a:r>
            <a:r>
              <a:rPr lang="en-US" altLang="zh-CN" b="0" i="0" dirty="0">
                <a:solidFill>
                  <a:srgbClr val="393939"/>
                </a:solidFill>
                <a:effectLst/>
                <a:latin typeface="Montserrat" panose="00000500000000000000" pitchFamily="2" charset="0"/>
              </a:rPr>
              <a:t>SE</a:t>
            </a:r>
            <a:r>
              <a:rPr lang="zh-CN" altLang="en-US" b="0" i="0" dirty="0">
                <a:solidFill>
                  <a:srgbClr val="393939"/>
                </a:solidFill>
                <a:effectLst/>
                <a:latin typeface="Montserrat" panose="00000500000000000000" pitchFamily="2" charset="0"/>
              </a:rPr>
              <a:t>）块、</a:t>
            </a:r>
            <a:r>
              <a:rPr lang="en-US" altLang="zh-CN" b="0" i="0" dirty="0">
                <a:solidFill>
                  <a:srgbClr val="393939"/>
                </a:solidFill>
                <a:effectLst/>
                <a:latin typeface="Montserrat" panose="00000500000000000000" pitchFamily="2" charset="0"/>
              </a:rPr>
              <a:t>Swish</a:t>
            </a:r>
            <a:r>
              <a:rPr lang="zh-CN" altLang="en-US" b="0" i="0" dirty="0">
                <a:solidFill>
                  <a:srgbClr val="393939"/>
                </a:solidFill>
                <a:effectLst/>
                <a:latin typeface="Montserrat" panose="00000500000000000000" pitchFamily="2" charset="0"/>
              </a:rPr>
              <a:t>激活函数等特殊技术，同时使用了</a:t>
            </a:r>
            <a:r>
              <a:rPr lang="en-US" altLang="zh-CN" b="0" i="0" dirty="0">
                <a:solidFill>
                  <a:srgbClr val="393939"/>
                </a:solidFill>
                <a:effectLst/>
                <a:latin typeface="Montserrat" panose="00000500000000000000" pitchFamily="2" charset="0"/>
              </a:rPr>
              <a:t>NAS</a:t>
            </a:r>
            <a:r>
              <a:rPr lang="zh-CN" altLang="en-US" b="0" i="0" dirty="0">
                <a:solidFill>
                  <a:srgbClr val="393939"/>
                </a:solidFill>
                <a:effectLst/>
                <a:latin typeface="Montserrat" panose="00000500000000000000" pitchFamily="2" charset="0"/>
              </a:rPr>
              <a:t>搜索得到的特定结构，使其拥有了高效、准确的性能表现，而且在不同数据集上训练的模型得到的准确率都是目前最高的。</a:t>
            </a:r>
            <a:endParaRPr lang="zh-CN" altLang="en-US" b="0" i="0" dirty="0">
              <a:solidFill>
                <a:srgbClr val="393939"/>
              </a:solidFill>
              <a:effectLst/>
              <a:latin typeface="Montserrat" panose="00000500000000000000" pitchFamily="2" charset="0"/>
            </a:endParaRPr>
          </a:p>
          <a:p>
            <a:pPr algn="l"/>
            <a:r>
              <a:rPr lang="en-US" altLang="zh-CN" b="0" i="0" dirty="0" err="1">
                <a:solidFill>
                  <a:srgbClr val="393939"/>
                </a:solidFill>
                <a:effectLst/>
                <a:latin typeface="Montserrat" panose="00000500000000000000" pitchFamily="2" charset="0"/>
              </a:rPr>
              <a:t>EfficientNet</a:t>
            </a:r>
            <a:r>
              <a:rPr lang="zh-CN" altLang="en-US" b="0" i="0" dirty="0">
                <a:solidFill>
                  <a:srgbClr val="393939"/>
                </a:solidFill>
                <a:effectLst/>
                <a:latin typeface="Montserrat" panose="00000500000000000000" pitchFamily="2" charset="0"/>
              </a:rPr>
              <a:t>模型通常用字母</a:t>
            </a:r>
            <a:r>
              <a:rPr lang="en-US" altLang="zh-CN" b="0" i="0" dirty="0">
                <a:solidFill>
                  <a:srgbClr val="393939"/>
                </a:solidFill>
                <a:effectLst/>
                <a:latin typeface="Montserrat" panose="00000500000000000000" pitchFamily="2" charset="0"/>
              </a:rPr>
              <a:t>B0-B7</a:t>
            </a:r>
            <a:r>
              <a:rPr lang="zh-CN" altLang="en-US" b="0" i="0" dirty="0">
                <a:solidFill>
                  <a:srgbClr val="393939"/>
                </a:solidFill>
                <a:effectLst/>
                <a:latin typeface="Montserrat" panose="00000500000000000000" pitchFamily="2" charset="0"/>
              </a:rPr>
              <a:t>来表示不同大小的模型，其中</a:t>
            </a:r>
            <a:r>
              <a:rPr lang="en-US" altLang="zh-CN" b="0" i="0" dirty="0">
                <a:solidFill>
                  <a:srgbClr val="393939"/>
                </a:solidFill>
                <a:effectLst/>
                <a:latin typeface="Montserrat" panose="00000500000000000000" pitchFamily="2" charset="0"/>
              </a:rPr>
              <a:t>B0</a:t>
            </a:r>
            <a:r>
              <a:rPr lang="zh-CN" altLang="en-US" b="0" i="0" dirty="0">
                <a:solidFill>
                  <a:srgbClr val="393939"/>
                </a:solidFill>
                <a:effectLst/>
                <a:latin typeface="Montserrat" panose="00000500000000000000" pitchFamily="2" charset="0"/>
              </a:rPr>
              <a:t>表示最小的模型，而</a:t>
            </a:r>
            <a:r>
              <a:rPr lang="en-US" altLang="zh-CN" b="0" i="0" dirty="0">
                <a:solidFill>
                  <a:srgbClr val="393939"/>
                </a:solidFill>
                <a:effectLst/>
                <a:latin typeface="Montserrat" panose="00000500000000000000" pitchFamily="2" charset="0"/>
              </a:rPr>
              <a:t>B7</a:t>
            </a:r>
            <a:r>
              <a:rPr lang="zh-CN" altLang="en-US" b="0" i="0" dirty="0">
                <a:solidFill>
                  <a:srgbClr val="393939"/>
                </a:solidFill>
                <a:effectLst/>
                <a:latin typeface="Montserrat" panose="00000500000000000000" pitchFamily="2" charset="0"/>
              </a:rPr>
              <a:t>表示最大的模型。它还使用了一个共性参数</a:t>
            </a:r>
            <a:r>
              <a:rPr lang="en-US" altLang="zh-CN" b="0" i="0" dirty="0">
                <a:solidFill>
                  <a:srgbClr val="393939"/>
                </a:solidFill>
                <a:effectLst/>
                <a:latin typeface="Montserrat" panose="00000500000000000000" pitchFamily="2" charset="0"/>
              </a:rPr>
              <a:t>phi</a:t>
            </a:r>
            <a:r>
              <a:rPr lang="zh-CN" altLang="en-US" b="0" i="0" dirty="0">
                <a:solidFill>
                  <a:srgbClr val="393939"/>
                </a:solidFill>
                <a:effectLst/>
                <a:latin typeface="Montserrat" panose="00000500000000000000" pitchFamily="2" charset="0"/>
              </a:rPr>
              <a:t>来表示模型的规模，</a:t>
            </a:r>
            <a:r>
              <a:rPr lang="en-US" altLang="zh-CN" b="0" i="0" dirty="0">
                <a:solidFill>
                  <a:srgbClr val="393939"/>
                </a:solidFill>
                <a:effectLst/>
                <a:latin typeface="Montserrat" panose="00000500000000000000" pitchFamily="2" charset="0"/>
              </a:rPr>
              <a:t>phi</a:t>
            </a:r>
            <a:r>
              <a:rPr lang="zh-CN" altLang="en-US" b="0" i="0" dirty="0">
                <a:solidFill>
                  <a:srgbClr val="393939"/>
                </a:solidFill>
                <a:effectLst/>
                <a:latin typeface="Montserrat" panose="00000500000000000000" pitchFamily="2" charset="0"/>
              </a:rPr>
              <a:t>越大，模型越大，拥有更好的性能。</a:t>
            </a:r>
            <a:endParaRPr lang="zh-CN" altLang="en-US" b="0" i="0" dirty="0">
              <a:solidFill>
                <a:srgbClr val="393939"/>
              </a:solidFill>
              <a:effectLst/>
              <a:latin typeface="Montserrat" panose="00000500000000000000" pitchFamily="2" charset="0"/>
            </a:endParaRPr>
          </a:p>
          <a:p>
            <a:pPr algn="l"/>
            <a:r>
              <a:rPr lang="en-US" altLang="zh-CN" b="0" i="0" dirty="0" err="1">
                <a:solidFill>
                  <a:srgbClr val="393939"/>
                </a:solidFill>
                <a:effectLst/>
                <a:latin typeface="Montserrat" panose="00000500000000000000" pitchFamily="2" charset="0"/>
              </a:rPr>
              <a:t>EfficientNet</a:t>
            </a:r>
            <a:r>
              <a:rPr lang="zh-CN" altLang="en-US" b="0" i="0" dirty="0">
                <a:solidFill>
                  <a:srgbClr val="393939"/>
                </a:solidFill>
                <a:effectLst/>
                <a:latin typeface="Montserrat" panose="00000500000000000000" pitchFamily="2" charset="0"/>
              </a:rPr>
              <a:t>的主要改进在于，它采用了均匀缩放的方法来同时调整深度、宽度和分辨率，从而实现了更加高效的网络结构。在这个方法中，使用一个复合系数来均匀缩放深度、宽度和分辨率。由于深度、宽度和分辨率之间相互关联，同时上采样和下采样均会影响空间分辨率，因此均匀缩放可以更好地平衡各个维度的影响。</a:t>
            </a:r>
            <a:endParaRPr lang="zh-CN" altLang="en-US" b="0" i="0" dirty="0">
              <a:solidFill>
                <a:srgbClr val="393939"/>
              </a:solidFill>
              <a:effectLst/>
              <a:latin typeface="Montserrat" panose="00000500000000000000" pitchFamily="2" charset="0"/>
            </a:endParaRPr>
          </a:p>
          <a:p>
            <a:pPr algn="l"/>
            <a:r>
              <a:rPr lang="zh-CN" altLang="en-US" b="0" i="0" dirty="0">
                <a:solidFill>
                  <a:srgbClr val="393939"/>
                </a:solidFill>
                <a:effectLst/>
                <a:latin typeface="Montserrat" panose="00000500000000000000" pitchFamily="2" charset="0"/>
              </a:rPr>
              <a:t>总的来说，</a:t>
            </a:r>
            <a:r>
              <a:rPr lang="en-US" altLang="zh-CN" b="0" i="0" dirty="0" err="1">
                <a:solidFill>
                  <a:srgbClr val="393939"/>
                </a:solidFill>
                <a:effectLst/>
                <a:latin typeface="Montserrat" panose="00000500000000000000" pitchFamily="2" charset="0"/>
              </a:rPr>
              <a:t>EfficientNet</a:t>
            </a:r>
            <a:r>
              <a:rPr lang="zh-CN" altLang="en-US" b="0" i="0" dirty="0">
                <a:solidFill>
                  <a:srgbClr val="393939"/>
                </a:solidFill>
                <a:effectLst/>
                <a:latin typeface="Montserrat" panose="00000500000000000000" pitchFamily="2" charset="0"/>
              </a:rPr>
              <a:t>的创新点在于使用了均匀缩放的方法来调整深度、宽度和分辨率，同时使用了特殊的技术并结合了</a:t>
            </a:r>
            <a:r>
              <a:rPr lang="en-US" altLang="zh-CN" b="0" i="0" dirty="0">
                <a:solidFill>
                  <a:srgbClr val="393939"/>
                </a:solidFill>
                <a:effectLst/>
                <a:latin typeface="Montserrat" panose="00000500000000000000" pitchFamily="2" charset="0"/>
              </a:rPr>
              <a:t>NAS</a:t>
            </a:r>
            <a:r>
              <a:rPr lang="zh-CN" altLang="en-US" b="0" i="0" dirty="0">
                <a:solidFill>
                  <a:srgbClr val="393939"/>
                </a:solidFill>
                <a:effectLst/>
                <a:latin typeface="Montserrat" panose="00000500000000000000" pitchFamily="2" charset="0"/>
              </a:rPr>
              <a:t>搜索得到的特定结构来提升模型的性能。这使其成为一种高效、准确的模型，适用于各种分类、检测和分割问题。</a:t>
            </a:r>
            <a:endParaRPr lang="zh-CN" altLang="en-US" b="0" i="0" dirty="0">
              <a:solidFill>
                <a:srgbClr val="393939"/>
              </a:solidFill>
              <a:effectLst/>
              <a:latin typeface="Montserrat" panose="00000500000000000000" pitchFamily="2" charset="0"/>
            </a:endParaRPr>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fld>
            <a:endParaRPr lang="en-US" altLang="zh-CN"/>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b="0" i="0" dirty="0" err="1">
                <a:solidFill>
                  <a:srgbClr val="393939"/>
                </a:solidFill>
                <a:effectLst/>
                <a:latin typeface="Montserrat" panose="00000500000000000000" pitchFamily="2" charset="0"/>
              </a:rPr>
              <a:t>EfficientNet</a:t>
            </a:r>
            <a:r>
              <a:rPr lang="zh-CN" altLang="en-US" b="0" i="0" dirty="0">
                <a:solidFill>
                  <a:srgbClr val="393939"/>
                </a:solidFill>
                <a:effectLst/>
                <a:latin typeface="Montserrat" panose="00000500000000000000" pitchFamily="2" charset="0"/>
              </a:rPr>
              <a:t>是一种基于自动模型缩放的神经网络结构，由谷歌团队于</a:t>
            </a:r>
            <a:r>
              <a:rPr lang="en-US" altLang="zh-CN" b="0" i="0" dirty="0">
                <a:solidFill>
                  <a:srgbClr val="393939"/>
                </a:solidFill>
                <a:effectLst/>
                <a:latin typeface="Montserrat" panose="00000500000000000000" pitchFamily="2" charset="0"/>
              </a:rPr>
              <a:t>2019</a:t>
            </a:r>
            <a:r>
              <a:rPr lang="zh-CN" altLang="en-US" b="0" i="0" dirty="0">
                <a:solidFill>
                  <a:srgbClr val="393939"/>
                </a:solidFill>
                <a:effectLst/>
                <a:latin typeface="Montserrat" panose="00000500000000000000" pitchFamily="2" charset="0"/>
              </a:rPr>
              <a:t>年提出，该模型在图像分类、目标检测和图像分割等任务中取得了不错的结果。</a:t>
            </a:r>
            <a:endParaRPr lang="zh-CN" altLang="en-US" b="0" i="0" dirty="0">
              <a:solidFill>
                <a:srgbClr val="393939"/>
              </a:solidFill>
              <a:effectLst/>
              <a:latin typeface="Montserrat" panose="00000500000000000000" pitchFamily="2" charset="0"/>
            </a:endParaRPr>
          </a:p>
          <a:p>
            <a:pPr algn="l"/>
            <a:r>
              <a:rPr lang="en-US" altLang="zh-CN" b="0" i="0" dirty="0" err="1">
                <a:solidFill>
                  <a:srgbClr val="393939"/>
                </a:solidFill>
                <a:effectLst/>
                <a:latin typeface="Montserrat" panose="00000500000000000000" pitchFamily="2" charset="0"/>
              </a:rPr>
              <a:t>EfficientNet</a:t>
            </a:r>
            <a:r>
              <a:rPr lang="zh-CN" altLang="en-US" b="0" i="0" dirty="0">
                <a:solidFill>
                  <a:srgbClr val="393939"/>
                </a:solidFill>
                <a:effectLst/>
                <a:latin typeface="Montserrat" panose="00000500000000000000" pitchFamily="2" charset="0"/>
              </a:rPr>
              <a:t>的设计思路来源于模型优化的两个主要思想：神经网络结构搜索（</a:t>
            </a:r>
            <a:r>
              <a:rPr lang="en-US" altLang="zh-CN" b="0" i="0" dirty="0">
                <a:solidFill>
                  <a:srgbClr val="393939"/>
                </a:solidFill>
                <a:effectLst/>
                <a:latin typeface="Montserrat" panose="00000500000000000000" pitchFamily="2" charset="0"/>
              </a:rPr>
              <a:t>Neural Architecture Search</a:t>
            </a:r>
            <a:r>
              <a:rPr lang="zh-CN" altLang="en-US" b="0" i="0" dirty="0">
                <a:solidFill>
                  <a:srgbClr val="393939"/>
                </a:solidFill>
                <a:effectLst/>
                <a:latin typeface="Montserrat" panose="00000500000000000000" pitchFamily="2" charset="0"/>
              </a:rPr>
              <a:t>，</a:t>
            </a:r>
            <a:r>
              <a:rPr lang="en-US" altLang="zh-CN" b="0" i="0" dirty="0">
                <a:solidFill>
                  <a:srgbClr val="393939"/>
                </a:solidFill>
                <a:effectLst/>
                <a:latin typeface="Montserrat" panose="00000500000000000000" pitchFamily="2" charset="0"/>
              </a:rPr>
              <a:t>NAS</a:t>
            </a:r>
            <a:r>
              <a:rPr lang="zh-CN" altLang="en-US" b="0" i="0" dirty="0">
                <a:solidFill>
                  <a:srgbClr val="393939"/>
                </a:solidFill>
                <a:effectLst/>
                <a:latin typeface="Montserrat" panose="00000500000000000000" pitchFamily="2" charset="0"/>
              </a:rPr>
              <a:t>）和模型融合。其主要贡献在于开创性地提出了通过均匀缩放（</a:t>
            </a:r>
            <a:r>
              <a:rPr lang="en-US" altLang="zh-CN" b="0" i="0" dirty="0">
                <a:solidFill>
                  <a:srgbClr val="393939"/>
                </a:solidFill>
                <a:effectLst/>
                <a:latin typeface="Montserrat" panose="00000500000000000000" pitchFamily="2" charset="0"/>
              </a:rPr>
              <a:t>Accurate Scaling</a:t>
            </a:r>
            <a:r>
              <a:rPr lang="zh-CN" altLang="en-US" b="0" i="0" dirty="0">
                <a:solidFill>
                  <a:srgbClr val="393939"/>
                </a:solidFill>
                <a:effectLst/>
                <a:latin typeface="Montserrat" panose="00000500000000000000" pitchFamily="2" charset="0"/>
              </a:rPr>
              <a:t>）来调整网络深度、宽度和分辨率的方法。</a:t>
            </a:r>
            <a:endParaRPr lang="zh-CN" altLang="en-US" b="0" i="0" dirty="0">
              <a:solidFill>
                <a:srgbClr val="393939"/>
              </a:solidFill>
              <a:effectLst/>
              <a:latin typeface="Montserrat" panose="00000500000000000000" pitchFamily="2" charset="0"/>
            </a:endParaRPr>
          </a:p>
          <a:p>
            <a:pPr algn="l"/>
            <a:r>
              <a:rPr lang="en-US" altLang="zh-CN" b="0" i="0" dirty="0" err="1">
                <a:solidFill>
                  <a:srgbClr val="393939"/>
                </a:solidFill>
                <a:effectLst/>
                <a:latin typeface="Montserrat" panose="00000500000000000000" pitchFamily="2" charset="0"/>
              </a:rPr>
              <a:t>EfficientNet</a:t>
            </a:r>
            <a:r>
              <a:rPr lang="zh-CN" altLang="en-US" b="0" i="0" dirty="0">
                <a:solidFill>
                  <a:srgbClr val="393939"/>
                </a:solidFill>
                <a:effectLst/>
                <a:latin typeface="Montserrat" panose="00000500000000000000" pitchFamily="2" charset="0"/>
              </a:rPr>
              <a:t>的结构中使用了深度可分离卷积层、</a:t>
            </a:r>
            <a:r>
              <a:rPr lang="en-US" altLang="zh-CN" b="0" i="0" dirty="0">
                <a:solidFill>
                  <a:srgbClr val="393939"/>
                </a:solidFill>
                <a:effectLst/>
                <a:latin typeface="Montserrat" panose="00000500000000000000" pitchFamily="2" charset="0"/>
              </a:rPr>
              <a:t>Squeeze-and-Excitation</a:t>
            </a:r>
            <a:r>
              <a:rPr lang="zh-CN" altLang="en-US" b="0" i="0" dirty="0">
                <a:solidFill>
                  <a:srgbClr val="393939"/>
                </a:solidFill>
                <a:effectLst/>
                <a:latin typeface="Montserrat" panose="00000500000000000000" pitchFamily="2" charset="0"/>
              </a:rPr>
              <a:t>（</a:t>
            </a:r>
            <a:r>
              <a:rPr lang="en-US" altLang="zh-CN" b="0" i="0" dirty="0">
                <a:solidFill>
                  <a:srgbClr val="393939"/>
                </a:solidFill>
                <a:effectLst/>
                <a:latin typeface="Montserrat" panose="00000500000000000000" pitchFamily="2" charset="0"/>
              </a:rPr>
              <a:t>SE</a:t>
            </a:r>
            <a:r>
              <a:rPr lang="zh-CN" altLang="en-US" b="0" i="0" dirty="0">
                <a:solidFill>
                  <a:srgbClr val="393939"/>
                </a:solidFill>
                <a:effectLst/>
                <a:latin typeface="Montserrat" panose="00000500000000000000" pitchFamily="2" charset="0"/>
              </a:rPr>
              <a:t>）块、</a:t>
            </a:r>
            <a:r>
              <a:rPr lang="en-US" altLang="zh-CN" b="0" i="0" dirty="0">
                <a:solidFill>
                  <a:srgbClr val="393939"/>
                </a:solidFill>
                <a:effectLst/>
                <a:latin typeface="Montserrat" panose="00000500000000000000" pitchFamily="2" charset="0"/>
              </a:rPr>
              <a:t>Swish</a:t>
            </a:r>
            <a:r>
              <a:rPr lang="zh-CN" altLang="en-US" b="0" i="0" dirty="0">
                <a:solidFill>
                  <a:srgbClr val="393939"/>
                </a:solidFill>
                <a:effectLst/>
                <a:latin typeface="Montserrat" panose="00000500000000000000" pitchFamily="2" charset="0"/>
              </a:rPr>
              <a:t>激活函数等特殊技术，同时使用了</a:t>
            </a:r>
            <a:r>
              <a:rPr lang="en-US" altLang="zh-CN" b="0" i="0" dirty="0">
                <a:solidFill>
                  <a:srgbClr val="393939"/>
                </a:solidFill>
                <a:effectLst/>
                <a:latin typeface="Montserrat" panose="00000500000000000000" pitchFamily="2" charset="0"/>
              </a:rPr>
              <a:t>NAS</a:t>
            </a:r>
            <a:r>
              <a:rPr lang="zh-CN" altLang="en-US" b="0" i="0" dirty="0">
                <a:solidFill>
                  <a:srgbClr val="393939"/>
                </a:solidFill>
                <a:effectLst/>
                <a:latin typeface="Montserrat" panose="00000500000000000000" pitchFamily="2" charset="0"/>
              </a:rPr>
              <a:t>搜索得到的特定结构，使其拥有了高效、准确的性能表现，而且在不同数据集上训练的模型得到的准确率都是目前最高的。</a:t>
            </a:r>
            <a:endParaRPr lang="zh-CN" altLang="en-US" b="0" i="0" dirty="0">
              <a:solidFill>
                <a:srgbClr val="393939"/>
              </a:solidFill>
              <a:effectLst/>
              <a:latin typeface="Montserrat" panose="00000500000000000000" pitchFamily="2" charset="0"/>
            </a:endParaRPr>
          </a:p>
          <a:p>
            <a:pPr algn="l"/>
            <a:r>
              <a:rPr lang="en-US" altLang="zh-CN" b="0" i="0" dirty="0" err="1">
                <a:solidFill>
                  <a:srgbClr val="393939"/>
                </a:solidFill>
                <a:effectLst/>
                <a:latin typeface="Montserrat" panose="00000500000000000000" pitchFamily="2" charset="0"/>
              </a:rPr>
              <a:t>EfficientNet</a:t>
            </a:r>
            <a:r>
              <a:rPr lang="zh-CN" altLang="en-US" b="0" i="0" dirty="0">
                <a:solidFill>
                  <a:srgbClr val="393939"/>
                </a:solidFill>
                <a:effectLst/>
                <a:latin typeface="Montserrat" panose="00000500000000000000" pitchFamily="2" charset="0"/>
              </a:rPr>
              <a:t>模型通常用字母</a:t>
            </a:r>
            <a:r>
              <a:rPr lang="en-US" altLang="zh-CN" b="0" i="0" dirty="0">
                <a:solidFill>
                  <a:srgbClr val="393939"/>
                </a:solidFill>
                <a:effectLst/>
                <a:latin typeface="Montserrat" panose="00000500000000000000" pitchFamily="2" charset="0"/>
              </a:rPr>
              <a:t>B0-B7</a:t>
            </a:r>
            <a:r>
              <a:rPr lang="zh-CN" altLang="en-US" b="0" i="0" dirty="0">
                <a:solidFill>
                  <a:srgbClr val="393939"/>
                </a:solidFill>
                <a:effectLst/>
                <a:latin typeface="Montserrat" panose="00000500000000000000" pitchFamily="2" charset="0"/>
              </a:rPr>
              <a:t>来表示不同大小的模型，其中</a:t>
            </a:r>
            <a:r>
              <a:rPr lang="en-US" altLang="zh-CN" b="0" i="0" dirty="0">
                <a:solidFill>
                  <a:srgbClr val="393939"/>
                </a:solidFill>
                <a:effectLst/>
                <a:latin typeface="Montserrat" panose="00000500000000000000" pitchFamily="2" charset="0"/>
              </a:rPr>
              <a:t>B0</a:t>
            </a:r>
            <a:r>
              <a:rPr lang="zh-CN" altLang="en-US" b="0" i="0" dirty="0">
                <a:solidFill>
                  <a:srgbClr val="393939"/>
                </a:solidFill>
                <a:effectLst/>
                <a:latin typeface="Montserrat" panose="00000500000000000000" pitchFamily="2" charset="0"/>
              </a:rPr>
              <a:t>表示最小的模型，而</a:t>
            </a:r>
            <a:r>
              <a:rPr lang="en-US" altLang="zh-CN" b="0" i="0" dirty="0">
                <a:solidFill>
                  <a:srgbClr val="393939"/>
                </a:solidFill>
                <a:effectLst/>
                <a:latin typeface="Montserrat" panose="00000500000000000000" pitchFamily="2" charset="0"/>
              </a:rPr>
              <a:t>B7</a:t>
            </a:r>
            <a:r>
              <a:rPr lang="zh-CN" altLang="en-US" b="0" i="0" dirty="0">
                <a:solidFill>
                  <a:srgbClr val="393939"/>
                </a:solidFill>
                <a:effectLst/>
                <a:latin typeface="Montserrat" panose="00000500000000000000" pitchFamily="2" charset="0"/>
              </a:rPr>
              <a:t>表示最大的模型。它还使用了一个共性参数</a:t>
            </a:r>
            <a:r>
              <a:rPr lang="en-US" altLang="zh-CN" b="0" i="0" dirty="0">
                <a:solidFill>
                  <a:srgbClr val="393939"/>
                </a:solidFill>
                <a:effectLst/>
                <a:latin typeface="Montserrat" panose="00000500000000000000" pitchFamily="2" charset="0"/>
              </a:rPr>
              <a:t>phi</a:t>
            </a:r>
            <a:r>
              <a:rPr lang="zh-CN" altLang="en-US" b="0" i="0" dirty="0">
                <a:solidFill>
                  <a:srgbClr val="393939"/>
                </a:solidFill>
                <a:effectLst/>
                <a:latin typeface="Montserrat" panose="00000500000000000000" pitchFamily="2" charset="0"/>
              </a:rPr>
              <a:t>来表示模型的规模，</a:t>
            </a:r>
            <a:r>
              <a:rPr lang="en-US" altLang="zh-CN" b="0" i="0" dirty="0">
                <a:solidFill>
                  <a:srgbClr val="393939"/>
                </a:solidFill>
                <a:effectLst/>
                <a:latin typeface="Montserrat" panose="00000500000000000000" pitchFamily="2" charset="0"/>
              </a:rPr>
              <a:t>phi</a:t>
            </a:r>
            <a:r>
              <a:rPr lang="zh-CN" altLang="en-US" b="0" i="0" dirty="0">
                <a:solidFill>
                  <a:srgbClr val="393939"/>
                </a:solidFill>
                <a:effectLst/>
                <a:latin typeface="Montserrat" panose="00000500000000000000" pitchFamily="2" charset="0"/>
              </a:rPr>
              <a:t>越大，模型越大，拥有更好的性能。</a:t>
            </a:r>
            <a:endParaRPr lang="zh-CN" altLang="en-US" b="0" i="0" dirty="0">
              <a:solidFill>
                <a:srgbClr val="393939"/>
              </a:solidFill>
              <a:effectLst/>
              <a:latin typeface="Montserrat" panose="00000500000000000000" pitchFamily="2" charset="0"/>
            </a:endParaRPr>
          </a:p>
          <a:p>
            <a:pPr algn="l"/>
            <a:r>
              <a:rPr lang="en-US" altLang="zh-CN" b="0" i="0" dirty="0" err="1">
                <a:solidFill>
                  <a:srgbClr val="393939"/>
                </a:solidFill>
                <a:effectLst/>
                <a:latin typeface="Montserrat" panose="00000500000000000000" pitchFamily="2" charset="0"/>
              </a:rPr>
              <a:t>EfficientNet</a:t>
            </a:r>
            <a:r>
              <a:rPr lang="zh-CN" altLang="en-US" b="0" i="0" dirty="0">
                <a:solidFill>
                  <a:srgbClr val="393939"/>
                </a:solidFill>
                <a:effectLst/>
                <a:latin typeface="Montserrat" panose="00000500000000000000" pitchFamily="2" charset="0"/>
              </a:rPr>
              <a:t>的主要改进在于，它采用了均匀缩放的方法来同时调整深度、宽度和分辨率，从而实现了更加高效的网络结构。在这个方法中，使用一个复合系数来均匀缩放深度、宽度和分辨率。由于深度、宽度和分辨率之间相互关联，同时上采样和下采样均会影响空间分辨率，因此均匀缩放可以更好地平衡各个维度的影响。</a:t>
            </a:r>
            <a:endParaRPr lang="zh-CN" altLang="en-US" b="0" i="0" dirty="0">
              <a:solidFill>
                <a:srgbClr val="393939"/>
              </a:solidFill>
              <a:effectLst/>
              <a:latin typeface="Montserrat" panose="00000500000000000000" pitchFamily="2" charset="0"/>
            </a:endParaRPr>
          </a:p>
          <a:p>
            <a:pPr algn="l"/>
            <a:r>
              <a:rPr lang="zh-CN" altLang="en-US" b="0" i="0" dirty="0">
                <a:solidFill>
                  <a:srgbClr val="393939"/>
                </a:solidFill>
                <a:effectLst/>
                <a:latin typeface="Montserrat" panose="00000500000000000000" pitchFamily="2" charset="0"/>
              </a:rPr>
              <a:t>总的来说，</a:t>
            </a:r>
            <a:r>
              <a:rPr lang="en-US" altLang="zh-CN" b="0" i="0" dirty="0" err="1">
                <a:solidFill>
                  <a:srgbClr val="393939"/>
                </a:solidFill>
                <a:effectLst/>
                <a:latin typeface="Montserrat" panose="00000500000000000000" pitchFamily="2" charset="0"/>
              </a:rPr>
              <a:t>EfficientNet</a:t>
            </a:r>
            <a:r>
              <a:rPr lang="zh-CN" altLang="en-US" b="0" i="0" dirty="0">
                <a:solidFill>
                  <a:srgbClr val="393939"/>
                </a:solidFill>
                <a:effectLst/>
                <a:latin typeface="Montserrat" panose="00000500000000000000" pitchFamily="2" charset="0"/>
              </a:rPr>
              <a:t>的创新点在于使用了均匀缩放的方法来调整深度、宽度和分辨率，同时使用了特殊的技术并结合了</a:t>
            </a:r>
            <a:r>
              <a:rPr lang="en-US" altLang="zh-CN" b="0" i="0" dirty="0">
                <a:solidFill>
                  <a:srgbClr val="393939"/>
                </a:solidFill>
                <a:effectLst/>
                <a:latin typeface="Montserrat" panose="00000500000000000000" pitchFamily="2" charset="0"/>
              </a:rPr>
              <a:t>NAS</a:t>
            </a:r>
            <a:r>
              <a:rPr lang="zh-CN" altLang="en-US" b="0" i="0" dirty="0">
                <a:solidFill>
                  <a:srgbClr val="393939"/>
                </a:solidFill>
                <a:effectLst/>
                <a:latin typeface="Montserrat" panose="00000500000000000000" pitchFamily="2" charset="0"/>
              </a:rPr>
              <a:t>搜索得到的特定结构来提升模型的性能。这使其成为一种高效、准确的模型，适用于各种分类、检测和分割问题。</a:t>
            </a:r>
            <a:endParaRPr lang="zh-CN" altLang="en-US" b="0" i="0" dirty="0">
              <a:solidFill>
                <a:srgbClr val="393939"/>
              </a:solidFill>
              <a:effectLst/>
              <a:latin typeface="Montserrat" panose="00000500000000000000" pitchFamily="2" charset="0"/>
            </a:endParaRPr>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fld>
            <a:endParaRPr lang="en-US" altLang="zh-CN"/>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b="0" i="0" dirty="0" err="1">
                <a:solidFill>
                  <a:srgbClr val="393939"/>
                </a:solidFill>
                <a:effectLst/>
                <a:latin typeface="Montserrat" panose="00000500000000000000" pitchFamily="2" charset="0"/>
              </a:rPr>
              <a:t>EfficientNet</a:t>
            </a:r>
            <a:r>
              <a:rPr lang="zh-CN" altLang="en-US" b="0" i="0" dirty="0">
                <a:solidFill>
                  <a:srgbClr val="393939"/>
                </a:solidFill>
                <a:effectLst/>
                <a:latin typeface="Montserrat" panose="00000500000000000000" pitchFamily="2" charset="0"/>
              </a:rPr>
              <a:t>是一种基于自动模型缩放的神经网络结构，由谷歌团队于</a:t>
            </a:r>
            <a:r>
              <a:rPr lang="en-US" altLang="zh-CN" b="0" i="0" dirty="0">
                <a:solidFill>
                  <a:srgbClr val="393939"/>
                </a:solidFill>
                <a:effectLst/>
                <a:latin typeface="Montserrat" panose="00000500000000000000" pitchFamily="2" charset="0"/>
              </a:rPr>
              <a:t>2019</a:t>
            </a:r>
            <a:r>
              <a:rPr lang="zh-CN" altLang="en-US" b="0" i="0" dirty="0">
                <a:solidFill>
                  <a:srgbClr val="393939"/>
                </a:solidFill>
                <a:effectLst/>
                <a:latin typeface="Montserrat" panose="00000500000000000000" pitchFamily="2" charset="0"/>
              </a:rPr>
              <a:t>年提出，该模型在图像分类、目标检测和图像分割等任务中取得了不错的结果。</a:t>
            </a:r>
            <a:endParaRPr lang="zh-CN" altLang="en-US" b="0" i="0" dirty="0">
              <a:solidFill>
                <a:srgbClr val="393939"/>
              </a:solidFill>
              <a:effectLst/>
              <a:latin typeface="Montserrat" panose="00000500000000000000" pitchFamily="2" charset="0"/>
            </a:endParaRPr>
          </a:p>
          <a:p>
            <a:pPr algn="l"/>
            <a:r>
              <a:rPr lang="en-US" altLang="zh-CN" b="0" i="0" dirty="0" err="1">
                <a:solidFill>
                  <a:srgbClr val="393939"/>
                </a:solidFill>
                <a:effectLst/>
                <a:latin typeface="Montserrat" panose="00000500000000000000" pitchFamily="2" charset="0"/>
              </a:rPr>
              <a:t>EfficientNet</a:t>
            </a:r>
            <a:r>
              <a:rPr lang="zh-CN" altLang="en-US" b="0" i="0" dirty="0">
                <a:solidFill>
                  <a:srgbClr val="393939"/>
                </a:solidFill>
                <a:effectLst/>
                <a:latin typeface="Montserrat" panose="00000500000000000000" pitchFamily="2" charset="0"/>
              </a:rPr>
              <a:t>的设计思路来源于模型优化的两个主要思想：神经网络结构搜索（</a:t>
            </a:r>
            <a:r>
              <a:rPr lang="en-US" altLang="zh-CN" b="0" i="0" dirty="0">
                <a:solidFill>
                  <a:srgbClr val="393939"/>
                </a:solidFill>
                <a:effectLst/>
                <a:latin typeface="Montserrat" panose="00000500000000000000" pitchFamily="2" charset="0"/>
              </a:rPr>
              <a:t>Neural Architecture Search</a:t>
            </a:r>
            <a:r>
              <a:rPr lang="zh-CN" altLang="en-US" b="0" i="0" dirty="0">
                <a:solidFill>
                  <a:srgbClr val="393939"/>
                </a:solidFill>
                <a:effectLst/>
                <a:latin typeface="Montserrat" panose="00000500000000000000" pitchFamily="2" charset="0"/>
              </a:rPr>
              <a:t>，</a:t>
            </a:r>
            <a:r>
              <a:rPr lang="en-US" altLang="zh-CN" b="0" i="0" dirty="0">
                <a:solidFill>
                  <a:srgbClr val="393939"/>
                </a:solidFill>
                <a:effectLst/>
                <a:latin typeface="Montserrat" panose="00000500000000000000" pitchFamily="2" charset="0"/>
              </a:rPr>
              <a:t>NAS</a:t>
            </a:r>
            <a:r>
              <a:rPr lang="zh-CN" altLang="en-US" b="0" i="0" dirty="0">
                <a:solidFill>
                  <a:srgbClr val="393939"/>
                </a:solidFill>
                <a:effectLst/>
                <a:latin typeface="Montserrat" panose="00000500000000000000" pitchFamily="2" charset="0"/>
              </a:rPr>
              <a:t>）和模型融合。其主要贡献在于开创性地提出了通过均匀缩放（</a:t>
            </a:r>
            <a:r>
              <a:rPr lang="en-US" altLang="zh-CN" b="0" i="0" dirty="0">
                <a:solidFill>
                  <a:srgbClr val="393939"/>
                </a:solidFill>
                <a:effectLst/>
                <a:latin typeface="Montserrat" panose="00000500000000000000" pitchFamily="2" charset="0"/>
              </a:rPr>
              <a:t>Accurate Scaling</a:t>
            </a:r>
            <a:r>
              <a:rPr lang="zh-CN" altLang="en-US" b="0" i="0" dirty="0">
                <a:solidFill>
                  <a:srgbClr val="393939"/>
                </a:solidFill>
                <a:effectLst/>
                <a:latin typeface="Montserrat" panose="00000500000000000000" pitchFamily="2" charset="0"/>
              </a:rPr>
              <a:t>）来调整网络深度、宽度和分辨率的方法。</a:t>
            </a:r>
            <a:endParaRPr lang="zh-CN" altLang="en-US" b="0" i="0" dirty="0">
              <a:solidFill>
                <a:srgbClr val="393939"/>
              </a:solidFill>
              <a:effectLst/>
              <a:latin typeface="Montserrat" panose="00000500000000000000" pitchFamily="2" charset="0"/>
            </a:endParaRPr>
          </a:p>
          <a:p>
            <a:pPr algn="l"/>
            <a:r>
              <a:rPr lang="en-US" altLang="zh-CN" b="0" i="0" dirty="0" err="1">
                <a:solidFill>
                  <a:srgbClr val="393939"/>
                </a:solidFill>
                <a:effectLst/>
                <a:latin typeface="Montserrat" panose="00000500000000000000" pitchFamily="2" charset="0"/>
              </a:rPr>
              <a:t>EfficientNet</a:t>
            </a:r>
            <a:r>
              <a:rPr lang="zh-CN" altLang="en-US" b="0" i="0" dirty="0">
                <a:solidFill>
                  <a:srgbClr val="393939"/>
                </a:solidFill>
                <a:effectLst/>
                <a:latin typeface="Montserrat" panose="00000500000000000000" pitchFamily="2" charset="0"/>
              </a:rPr>
              <a:t>的结构中使用了深度可分离卷积层、</a:t>
            </a:r>
            <a:r>
              <a:rPr lang="en-US" altLang="zh-CN" b="0" i="0" dirty="0">
                <a:solidFill>
                  <a:srgbClr val="393939"/>
                </a:solidFill>
                <a:effectLst/>
                <a:latin typeface="Montserrat" panose="00000500000000000000" pitchFamily="2" charset="0"/>
              </a:rPr>
              <a:t>Squeeze-and-Excitation</a:t>
            </a:r>
            <a:r>
              <a:rPr lang="zh-CN" altLang="en-US" b="0" i="0" dirty="0">
                <a:solidFill>
                  <a:srgbClr val="393939"/>
                </a:solidFill>
                <a:effectLst/>
                <a:latin typeface="Montserrat" panose="00000500000000000000" pitchFamily="2" charset="0"/>
              </a:rPr>
              <a:t>（</a:t>
            </a:r>
            <a:r>
              <a:rPr lang="en-US" altLang="zh-CN" b="0" i="0" dirty="0">
                <a:solidFill>
                  <a:srgbClr val="393939"/>
                </a:solidFill>
                <a:effectLst/>
                <a:latin typeface="Montserrat" panose="00000500000000000000" pitchFamily="2" charset="0"/>
              </a:rPr>
              <a:t>SE</a:t>
            </a:r>
            <a:r>
              <a:rPr lang="zh-CN" altLang="en-US" b="0" i="0" dirty="0">
                <a:solidFill>
                  <a:srgbClr val="393939"/>
                </a:solidFill>
                <a:effectLst/>
                <a:latin typeface="Montserrat" panose="00000500000000000000" pitchFamily="2" charset="0"/>
              </a:rPr>
              <a:t>）块、</a:t>
            </a:r>
            <a:r>
              <a:rPr lang="en-US" altLang="zh-CN" b="0" i="0" dirty="0">
                <a:solidFill>
                  <a:srgbClr val="393939"/>
                </a:solidFill>
                <a:effectLst/>
                <a:latin typeface="Montserrat" panose="00000500000000000000" pitchFamily="2" charset="0"/>
              </a:rPr>
              <a:t>Swish</a:t>
            </a:r>
            <a:r>
              <a:rPr lang="zh-CN" altLang="en-US" b="0" i="0" dirty="0">
                <a:solidFill>
                  <a:srgbClr val="393939"/>
                </a:solidFill>
                <a:effectLst/>
                <a:latin typeface="Montserrat" panose="00000500000000000000" pitchFamily="2" charset="0"/>
              </a:rPr>
              <a:t>激活函数等特殊技术，同时使用了</a:t>
            </a:r>
            <a:r>
              <a:rPr lang="en-US" altLang="zh-CN" b="0" i="0" dirty="0">
                <a:solidFill>
                  <a:srgbClr val="393939"/>
                </a:solidFill>
                <a:effectLst/>
                <a:latin typeface="Montserrat" panose="00000500000000000000" pitchFamily="2" charset="0"/>
              </a:rPr>
              <a:t>NAS</a:t>
            </a:r>
            <a:r>
              <a:rPr lang="zh-CN" altLang="en-US" b="0" i="0" dirty="0">
                <a:solidFill>
                  <a:srgbClr val="393939"/>
                </a:solidFill>
                <a:effectLst/>
                <a:latin typeface="Montserrat" panose="00000500000000000000" pitchFamily="2" charset="0"/>
              </a:rPr>
              <a:t>搜索得到的特定结构，使其拥有了高效、准确的性能表现，而且在不同数据集上训练的模型得到的准确率都是目前最高的。</a:t>
            </a:r>
            <a:endParaRPr lang="zh-CN" altLang="en-US" b="0" i="0" dirty="0">
              <a:solidFill>
                <a:srgbClr val="393939"/>
              </a:solidFill>
              <a:effectLst/>
              <a:latin typeface="Montserrat" panose="00000500000000000000" pitchFamily="2" charset="0"/>
            </a:endParaRPr>
          </a:p>
          <a:p>
            <a:pPr algn="l"/>
            <a:r>
              <a:rPr lang="en-US" altLang="zh-CN" b="0" i="0" dirty="0" err="1">
                <a:solidFill>
                  <a:srgbClr val="393939"/>
                </a:solidFill>
                <a:effectLst/>
                <a:latin typeface="Montserrat" panose="00000500000000000000" pitchFamily="2" charset="0"/>
              </a:rPr>
              <a:t>EfficientNet</a:t>
            </a:r>
            <a:r>
              <a:rPr lang="zh-CN" altLang="en-US" b="0" i="0" dirty="0">
                <a:solidFill>
                  <a:srgbClr val="393939"/>
                </a:solidFill>
                <a:effectLst/>
                <a:latin typeface="Montserrat" panose="00000500000000000000" pitchFamily="2" charset="0"/>
              </a:rPr>
              <a:t>模型通常用字母</a:t>
            </a:r>
            <a:r>
              <a:rPr lang="en-US" altLang="zh-CN" b="0" i="0" dirty="0">
                <a:solidFill>
                  <a:srgbClr val="393939"/>
                </a:solidFill>
                <a:effectLst/>
                <a:latin typeface="Montserrat" panose="00000500000000000000" pitchFamily="2" charset="0"/>
              </a:rPr>
              <a:t>B0-B7</a:t>
            </a:r>
            <a:r>
              <a:rPr lang="zh-CN" altLang="en-US" b="0" i="0" dirty="0">
                <a:solidFill>
                  <a:srgbClr val="393939"/>
                </a:solidFill>
                <a:effectLst/>
                <a:latin typeface="Montserrat" panose="00000500000000000000" pitchFamily="2" charset="0"/>
              </a:rPr>
              <a:t>来表示不同大小的模型，其中</a:t>
            </a:r>
            <a:r>
              <a:rPr lang="en-US" altLang="zh-CN" b="0" i="0" dirty="0">
                <a:solidFill>
                  <a:srgbClr val="393939"/>
                </a:solidFill>
                <a:effectLst/>
                <a:latin typeface="Montserrat" panose="00000500000000000000" pitchFamily="2" charset="0"/>
              </a:rPr>
              <a:t>B0</a:t>
            </a:r>
            <a:r>
              <a:rPr lang="zh-CN" altLang="en-US" b="0" i="0" dirty="0">
                <a:solidFill>
                  <a:srgbClr val="393939"/>
                </a:solidFill>
                <a:effectLst/>
                <a:latin typeface="Montserrat" panose="00000500000000000000" pitchFamily="2" charset="0"/>
              </a:rPr>
              <a:t>表示最小的模型，而</a:t>
            </a:r>
            <a:r>
              <a:rPr lang="en-US" altLang="zh-CN" b="0" i="0" dirty="0">
                <a:solidFill>
                  <a:srgbClr val="393939"/>
                </a:solidFill>
                <a:effectLst/>
                <a:latin typeface="Montserrat" panose="00000500000000000000" pitchFamily="2" charset="0"/>
              </a:rPr>
              <a:t>B7</a:t>
            </a:r>
            <a:r>
              <a:rPr lang="zh-CN" altLang="en-US" b="0" i="0" dirty="0">
                <a:solidFill>
                  <a:srgbClr val="393939"/>
                </a:solidFill>
                <a:effectLst/>
                <a:latin typeface="Montserrat" panose="00000500000000000000" pitchFamily="2" charset="0"/>
              </a:rPr>
              <a:t>表示最大的模型。它还使用了一个共性参数</a:t>
            </a:r>
            <a:r>
              <a:rPr lang="en-US" altLang="zh-CN" b="0" i="0" dirty="0">
                <a:solidFill>
                  <a:srgbClr val="393939"/>
                </a:solidFill>
                <a:effectLst/>
                <a:latin typeface="Montserrat" panose="00000500000000000000" pitchFamily="2" charset="0"/>
              </a:rPr>
              <a:t>phi</a:t>
            </a:r>
            <a:r>
              <a:rPr lang="zh-CN" altLang="en-US" b="0" i="0" dirty="0">
                <a:solidFill>
                  <a:srgbClr val="393939"/>
                </a:solidFill>
                <a:effectLst/>
                <a:latin typeface="Montserrat" panose="00000500000000000000" pitchFamily="2" charset="0"/>
              </a:rPr>
              <a:t>来表示模型的规模，</a:t>
            </a:r>
            <a:r>
              <a:rPr lang="en-US" altLang="zh-CN" b="0" i="0" dirty="0">
                <a:solidFill>
                  <a:srgbClr val="393939"/>
                </a:solidFill>
                <a:effectLst/>
                <a:latin typeface="Montserrat" panose="00000500000000000000" pitchFamily="2" charset="0"/>
              </a:rPr>
              <a:t>phi</a:t>
            </a:r>
            <a:r>
              <a:rPr lang="zh-CN" altLang="en-US" b="0" i="0" dirty="0">
                <a:solidFill>
                  <a:srgbClr val="393939"/>
                </a:solidFill>
                <a:effectLst/>
                <a:latin typeface="Montserrat" panose="00000500000000000000" pitchFamily="2" charset="0"/>
              </a:rPr>
              <a:t>越大，模型越大，拥有更好的性能。</a:t>
            </a:r>
            <a:endParaRPr lang="zh-CN" altLang="en-US" b="0" i="0" dirty="0">
              <a:solidFill>
                <a:srgbClr val="393939"/>
              </a:solidFill>
              <a:effectLst/>
              <a:latin typeface="Montserrat" panose="00000500000000000000" pitchFamily="2" charset="0"/>
            </a:endParaRPr>
          </a:p>
          <a:p>
            <a:pPr algn="l"/>
            <a:r>
              <a:rPr lang="en-US" altLang="zh-CN" b="0" i="0" dirty="0" err="1">
                <a:solidFill>
                  <a:srgbClr val="393939"/>
                </a:solidFill>
                <a:effectLst/>
                <a:latin typeface="Montserrat" panose="00000500000000000000" pitchFamily="2" charset="0"/>
              </a:rPr>
              <a:t>EfficientNet</a:t>
            </a:r>
            <a:r>
              <a:rPr lang="zh-CN" altLang="en-US" b="0" i="0" dirty="0">
                <a:solidFill>
                  <a:srgbClr val="393939"/>
                </a:solidFill>
                <a:effectLst/>
                <a:latin typeface="Montserrat" panose="00000500000000000000" pitchFamily="2" charset="0"/>
              </a:rPr>
              <a:t>的主要改进在于，它采用了均匀缩放的方法来同时调整深度、宽度和分辨率，从而实现了更加高效的网络结构。在这个方法中，使用一个复合系数来均匀缩放深度、宽度和分辨率。由于深度、宽度和分辨率之间相互关联，同时上采样和下采样均会影响空间分辨率，因此均匀缩放可以更好地平衡各个维度的影响。</a:t>
            </a:r>
            <a:endParaRPr lang="zh-CN" altLang="en-US" b="0" i="0" dirty="0">
              <a:solidFill>
                <a:srgbClr val="393939"/>
              </a:solidFill>
              <a:effectLst/>
              <a:latin typeface="Montserrat" panose="00000500000000000000" pitchFamily="2" charset="0"/>
            </a:endParaRPr>
          </a:p>
          <a:p>
            <a:pPr algn="l"/>
            <a:r>
              <a:rPr lang="zh-CN" altLang="en-US" b="0" i="0" dirty="0">
                <a:solidFill>
                  <a:srgbClr val="393939"/>
                </a:solidFill>
                <a:effectLst/>
                <a:latin typeface="Montserrat" panose="00000500000000000000" pitchFamily="2" charset="0"/>
              </a:rPr>
              <a:t>总的来说，</a:t>
            </a:r>
            <a:r>
              <a:rPr lang="en-US" altLang="zh-CN" b="0" i="0" dirty="0" err="1">
                <a:solidFill>
                  <a:srgbClr val="393939"/>
                </a:solidFill>
                <a:effectLst/>
                <a:latin typeface="Montserrat" panose="00000500000000000000" pitchFamily="2" charset="0"/>
              </a:rPr>
              <a:t>EfficientNet</a:t>
            </a:r>
            <a:r>
              <a:rPr lang="zh-CN" altLang="en-US" b="0" i="0" dirty="0">
                <a:solidFill>
                  <a:srgbClr val="393939"/>
                </a:solidFill>
                <a:effectLst/>
                <a:latin typeface="Montserrat" panose="00000500000000000000" pitchFamily="2" charset="0"/>
              </a:rPr>
              <a:t>的创新点在于使用了均匀缩放的方法来调整深度、宽度和分辨率，同时使用了特殊的技术并结合了</a:t>
            </a:r>
            <a:r>
              <a:rPr lang="en-US" altLang="zh-CN" b="0" i="0" dirty="0">
                <a:solidFill>
                  <a:srgbClr val="393939"/>
                </a:solidFill>
                <a:effectLst/>
                <a:latin typeface="Montserrat" panose="00000500000000000000" pitchFamily="2" charset="0"/>
              </a:rPr>
              <a:t>NAS</a:t>
            </a:r>
            <a:r>
              <a:rPr lang="zh-CN" altLang="en-US" b="0" i="0" dirty="0">
                <a:solidFill>
                  <a:srgbClr val="393939"/>
                </a:solidFill>
                <a:effectLst/>
                <a:latin typeface="Montserrat" panose="00000500000000000000" pitchFamily="2" charset="0"/>
              </a:rPr>
              <a:t>搜索得到的特定结构来提升模型的性能。这使其成为一种高效、准确的模型，适用于各种分类、检测和分割问题。</a:t>
            </a:r>
            <a:endParaRPr lang="zh-CN" altLang="en-US" b="0" i="0" dirty="0">
              <a:solidFill>
                <a:srgbClr val="393939"/>
              </a:solidFill>
              <a:effectLst/>
              <a:latin typeface="Montserrat" panose="00000500000000000000" pitchFamily="2" charset="0"/>
            </a:endParaRPr>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fld>
            <a:endParaRPr lang="en-US" altLang="zh-CN"/>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br>
              <a:rPr lang="zh-CN" altLang="en-US" b="0" i="0" dirty="0">
                <a:solidFill>
                  <a:srgbClr val="222222"/>
                </a:solidFill>
                <a:effectLst/>
                <a:latin typeface="-apple-system"/>
              </a:rPr>
            </a:br>
            <a:r>
              <a:rPr lang="en-US" altLang="zh-CN" b="0" i="0" dirty="0">
                <a:solidFill>
                  <a:srgbClr val="222222"/>
                </a:solidFill>
                <a:effectLst/>
                <a:latin typeface="-apple-system"/>
              </a:rPr>
              <a:t>1.</a:t>
            </a:r>
            <a:r>
              <a:rPr lang="zh-CN" altLang="en-US" b="0" i="0" dirty="0">
                <a:solidFill>
                  <a:srgbClr val="222222"/>
                </a:solidFill>
                <a:effectLst/>
                <a:latin typeface="-apple-system"/>
              </a:rPr>
              <a:t>传统的目标检测框架</a:t>
            </a:r>
            <a:endParaRPr lang="en-US" altLang="zh-CN" b="0" i="0" dirty="0">
              <a:solidFill>
                <a:srgbClr val="222222"/>
              </a:solidFill>
              <a:effectLst/>
              <a:latin typeface="-apple-system"/>
            </a:endParaRPr>
          </a:p>
          <a:p>
            <a:pPr algn="just"/>
            <a:br>
              <a:rPr lang="zh-CN" altLang="en-US" b="0" i="0" dirty="0">
                <a:solidFill>
                  <a:srgbClr val="222222"/>
                </a:solidFill>
                <a:effectLst/>
                <a:latin typeface="-apple-system"/>
              </a:rPr>
            </a:br>
            <a:endParaRPr lang="zh-CN" altLang="en-US" b="0" i="0" dirty="0">
              <a:solidFill>
                <a:srgbClr val="222222"/>
              </a:solidFill>
              <a:effectLst/>
              <a:latin typeface="-apple-system"/>
            </a:endParaRPr>
          </a:p>
          <a:p>
            <a:pPr algn="just"/>
            <a:r>
              <a:rPr lang="zh-CN" altLang="en-US" b="0" i="0" dirty="0">
                <a:solidFill>
                  <a:srgbClr val="222222"/>
                </a:solidFill>
                <a:effectLst/>
                <a:latin typeface="-apple-system"/>
              </a:rPr>
              <a:t>（</a:t>
            </a:r>
            <a:r>
              <a:rPr lang="en-US" altLang="zh-CN" b="0" i="0" dirty="0">
                <a:solidFill>
                  <a:srgbClr val="222222"/>
                </a:solidFill>
                <a:effectLst/>
                <a:latin typeface="-apple-system"/>
              </a:rPr>
              <a:t>1</a:t>
            </a:r>
            <a:r>
              <a:rPr lang="zh-CN" altLang="en-US" b="0" i="0" dirty="0">
                <a:solidFill>
                  <a:srgbClr val="222222"/>
                </a:solidFill>
                <a:effectLst/>
                <a:latin typeface="-apple-system"/>
              </a:rPr>
              <a:t>）候选区域选择（采用不同尺寸、比例的滑动窗口对图像进行遍历）；</a:t>
            </a:r>
            <a:endParaRPr lang="en-US" altLang="zh-CN" b="0" i="0" dirty="0">
              <a:solidFill>
                <a:srgbClr val="222222"/>
              </a:solidFill>
              <a:effectLst/>
              <a:latin typeface="-apple-system"/>
            </a:endParaRPr>
          </a:p>
          <a:p>
            <a:pPr algn="just"/>
            <a:br>
              <a:rPr lang="zh-CN" altLang="en-US" b="0" i="0" dirty="0">
                <a:solidFill>
                  <a:srgbClr val="222222"/>
                </a:solidFill>
                <a:effectLst/>
                <a:latin typeface="-apple-system"/>
              </a:rPr>
            </a:br>
            <a:endParaRPr lang="zh-CN" altLang="en-US" b="0" i="0" dirty="0">
              <a:solidFill>
                <a:srgbClr val="222222"/>
              </a:solidFill>
              <a:effectLst/>
              <a:latin typeface="-apple-system"/>
            </a:endParaRPr>
          </a:p>
          <a:p>
            <a:pPr algn="just"/>
            <a:r>
              <a:rPr lang="zh-CN" altLang="en-US" b="0" i="0" dirty="0">
                <a:solidFill>
                  <a:srgbClr val="222222"/>
                </a:solidFill>
                <a:effectLst/>
                <a:latin typeface="-apple-system"/>
              </a:rPr>
              <a:t>（</a:t>
            </a:r>
            <a:r>
              <a:rPr lang="en-US" altLang="zh-CN" b="0" i="0" dirty="0">
                <a:solidFill>
                  <a:srgbClr val="222222"/>
                </a:solidFill>
                <a:effectLst/>
                <a:latin typeface="-apple-system"/>
              </a:rPr>
              <a:t>2</a:t>
            </a:r>
            <a:r>
              <a:rPr lang="zh-CN" altLang="en-US" b="0" i="0" dirty="0">
                <a:solidFill>
                  <a:srgbClr val="222222"/>
                </a:solidFill>
                <a:effectLst/>
                <a:latin typeface="-apple-system"/>
              </a:rPr>
              <a:t>）对不同的候选区域进行</a:t>
            </a:r>
            <a:r>
              <a:rPr lang="zh-CN" altLang="en-US" b="0" i="0" dirty="0">
                <a:solidFill>
                  <a:srgbClr val="4D4D4D"/>
                </a:solidFill>
                <a:effectLst/>
                <a:latin typeface="微软雅黑" panose="020B0503020204020204" pitchFamily="34" charset="-122"/>
                <a:ea typeface="微软雅黑" panose="020B0503020204020204" pitchFamily="34" charset="-122"/>
              </a:rPr>
              <a:t>特征提取（</a:t>
            </a:r>
            <a:r>
              <a:rPr lang="en-US" altLang="zh-CN" b="0" i="0" dirty="0">
                <a:solidFill>
                  <a:srgbClr val="4D4D4D"/>
                </a:solidFill>
                <a:effectLst/>
                <a:latin typeface="微软雅黑" panose="020B0503020204020204" pitchFamily="34" charset="-122"/>
                <a:ea typeface="微软雅黑" panose="020B0503020204020204" pitchFamily="34" charset="-122"/>
              </a:rPr>
              <a:t>SIFT</a:t>
            </a:r>
            <a:r>
              <a:rPr lang="zh-CN" altLang="en-US" b="0" i="0" dirty="0">
                <a:solidFill>
                  <a:srgbClr val="4D4D4D"/>
                </a:solidFill>
                <a:effectLst/>
                <a:latin typeface="微软雅黑" panose="020B0503020204020204" pitchFamily="34" charset="-122"/>
                <a:ea typeface="微软雅黑" panose="020B0503020204020204" pitchFamily="34" charset="-122"/>
              </a:rPr>
              <a:t>、</a:t>
            </a:r>
            <a:r>
              <a:rPr lang="en-US" altLang="zh-CN" b="0" i="0" dirty="0">
                <a:solidFill>
                  <a:srgbClr val="4D4D4D"/>
                </a:solidFill>
                <a:effectLst/>
                <a:latin typeface="微软雅黑" panose="020B0503020204020204" pitchFamily="34" charset="-122"/>
                <a:ea typeface="微软雅黑" panose="020B0503020204020204" pitchFamily="34" charset="-122"/>
              </a:rPr>
              <a:t>HOG</a:t>
            </a:r>
            <a:r>
              <a:rPr lang="zh-CN" altLang="en-US" b="0" i="0" dirty="0">
                <a:solidFill>
                  <a:srgbClr val="4D4D4D"/>
                </a:solidFill>
                <a:effectLst/>
                <a:latin typeface="微软雅黑" panose="020B0503020204020204" pitchFamily="34" charset="-122"/>
                <a:ea typeface="微软雅黑" panose="020B0503020204020204" pitchFamily="34" charset="-122"/>
              </a:rPr>
              <a:t>等）</a:t>
            </a:r>
            <a:r>
              <a:rPr lang="zh-CN" altLang="en-US" b="0" i="0" dirty="0">
                <a:solidFill>
                  <a:srgbClr val="222222"/>
                </a:solidFill>
                <a:effectLst/>
                <a:latin typeface="-apple-system"/>
              </a:rPr>
              <a:t>；</a:t>
            </a:r>
            <a:endParaRPr lang="zh-CN" altLang="en-US" b="0" i="0" dirty="0">
              <a:solidFill>
                <a:srgbClr val="222222"/>
              </a:solidFill>
              <a:effectLst/>
              <a:latin typeface="-apple-system"/>
            </a:endParaRPr>
          </a:p>
          <a:p>
            <a:pPr algn="just"/>
            <a:r>
              <a:rPr lang="zh-CN" altLang="en-US" b="0" i="0" dirty="0">
                <a:solidFill>
                  <a:srgbClr val="222222"/>
                </a:solidFill>
                <a:effectLst/>
                <a:latin typeface="-apple-system"/>
              </a:rPr>
              <a:t>（</a:t>
            </a:r>
            <a:r>
              <a:rPr lang="en-US" altLang="zh-CN" b="0" i="0" dirty="0">
                <a:solidFill>
                  <a:srgbClr val="222222"/>
                </a:solidFill>
                <a:effectLst/>
                <a:latin typeface="-apple-system"/>
              </a:rPr>
              <a:t>3</a:t>
            </a:r>
            <a:r>
              <a:rPr lang="zh-CN" altLang="en-US" b="0" i="0" dirty="0">
                <a:solidFill>
                  <a:srgbClr val="222222"/>
                </a:solidFill>
                <a:effectLst/>
                <a:latin typeface="-apple-system"/>
              </a:rPr>
              <a:t>）使用分类器进行分类（</a:t>
            </a:r>
            <a:r>
              <a:rPr lang="en-US" altLang="zh-CN" b="0" i="0" dirty="0">
                <a:solidFill>
                  <a:srgbClr val="4D4D4D"/>
                </a:solidFill>
                <a:effectLst/>
                <a:latin typeface="微软雅黑" panose="020B0503020204020204" pitchFamily="34" charset="-122"/>
                <a:ea typeface="微软雅黑" panose="020B0503020204020204" pitchFamily="34" charset="-122"/>
              </a:rPr>
              <a:t>SVM</a:t>
            </a:r>
            <a:r>
              <a:rPr lang="zh-CN" altLang="en-US" b="0" i="0" dirty="0">
                <a:solidFill>
                  <a:srgbClr val="4D4D4D"/>
                </a:solidFill>
                <a:effectLst/>
                <a:latin typeface="微软雅黑" panose="020B0503020204020204" pitchFamily="34" charset="-122"/>
                <a:ea typeface="微软雅黑" panose="020B0503020204020204" pitchFamily="34" charset="-122"/>
              </a:rPr>
              <a:t>、</a:t>
            </a:r>
            <a:r>
              <a:rPr lang="en-US" altLang="zh-CN" b="0" i="0" dirty="0" err="1">
                <a:solidFill>
                  <a:srgbClr val="4D4D4D"/>
                </a:solidFill>
                <a:effectLst/>
                <a:latin typeface="微软雅黑" panose="020B0503020204020204" pitchFamily="34" charset="-122"/>
                <a:ea typeface="微软雅黑" panose="020B0503020204020204" pitchFamily="34" charset="-122"/>
              </a:rPr>
              <a:t>Adaboost</a:t>
            </a:r>
            <a:r>
              <a:rPr lang="zh-CN" altLang="en-US" b="0" i="0" dirty="0">
                <a:solidFill>
                  <a:srgbClr val="4D4D4D"/>
                </a:solidFill>
                <a:effectLst/>
                <a:latin typeface="微软雅黑" panose="020B0503020204020204" pitchFamily="34" charset="-122"/>
                <a:ea typeface="微软雅黑" panose="020B0503020204020204" pitchFamily="34" charset="-122"/>
              </a:rPr>
              <a:t>等）</a:t>
            </a:r>
            <a:r>
              <a:rPr lang="zh-CN" altLang="en-US" b="0" i="0" dirty="0">
                <a:solidFill>
                  <a:srgbClr val="222222"/>
                </a:solidFill>
                <a:effectLst/>
                <a:latin typeface="-apple-system"/>
              </a:rPr>
              <a:t>。</a:t>
            </a:r>
            <a:endParaRPr lang="zh-CN" altLang="en-US" b="0" i="0" dirty="0">
              <a:solidFill>
                <a:srgbClr val="222222"/>
              </a:solidFill>
              <a:effectLst/>
              <a:latin typeface="-apple-system"/>
            </a:endParaRPr>
          </a:p>
          <a:p>
            <a:pPr algn="just"/>
            <a:br>
              <a:rPr lang="zh-CN" altLang="en-US" b="0" i="0" dirty="0">
                <a:solidFill>
                  <a:srgbClr val="222222"/>
                </a:solidFill>
                <a:effectLst/>
                <a:latin typeface="-apple-system"/>
              </a:rPr>
            </a:br>
            <a:endParaRPr lang="zh-CN" altLang="en-US" b="0" i="0" dirty="0">
              <a:solidFill>
                <a:srgbClr val="222222"/>
              </a:solidFill>
              <a:effectLst/>
              <a:latin typeface="-apple-system"/>
            </a:endParaRPr>
          </a:p>
          <a:p>
            <a:pPr algn="just"/>
            <a:r>
              <a:rPr lang="en-US" altLang="zh-CN" b="0" i="0" dirty="0">
                <a:solidFill>
                  <a:srgbClr val="222222"/>
                </a:solidFill>
                <a:effectLst/>
                <a:latin typeface="-apple-system"/>
              </a:rPr>
              <a:t>2.</a:t>
            </a:r>
            <a:r>
              <a:rPr lang="zh-CN" altLang="en-US" b="0" i="0" dirty="0">
                <a:solidFill>
                  <a:srgbClr val="222222"/>
                </a:solidFill>
                <a:effectLst/>
                <a:latin typeface="-apple-system"/>
              </a:rPr>
              <a:t>基于深度学习的</a:t>
            </a:r>
            <a:r>
              <a:rPr lang="en-US" altLang="zh-CN" b="0" i="0" dirty="0">
                <a:solidFill>
                  <a:srgbClr val="222222"/>
                </a:solidFill>
                <a:effectLst/>
                <a:latin typeface="-apple-system"/>
              </a:rPr>
              <a:t>Two Stages</a:t>
            </a:r>
            <a:r>
              <a:rPr lang="zh-CN" altLang="en-US" b="0" i="0" dirty="0">
                <a:solidFill>
                  <a:srgbClr val="222222"/>
                </a:solidFill>
                <a:effectLst/>
                <a:latin typeface="-apple-system"/>
              </a:rPr>
              <a:t>目标检测框架（准确度有优势）</a:t>
            </a:r>
            <a:endParaRPr lang="zh-CN" altLang="en-US" b="0" i="0" dirty="0">
              <a:solidFill>
                <a:srgbClr val="222222"/>
              </a:solidFill>
              <a:effectLst/>
              <a:latin typeface="-apple-system"/>
            </a:endParaRPr>
          </a:p>
          <a:p>
            <a:pPr algn="just"/>
            <a:br>
              <a:rPr lang="zh-CN" altLang="en-US" b="0" i="0" dirty="0">
                <a:solidFill>
                  <a:srgbClr val="222222"/>
                </a:solidFill>
                <a:effectLst/>
                <a:latin typeface="-apple-system"/>
              </a:rPr>
            </a:br>
            <a:endParaRPr lang="zh-CN" altLang="en-US" b="0" i="0" dirty="0">
              <a:solidFill>
                <a:srgbClr val="222222"/>
              </a:solidFill>
              <a:effectLst/>
              <a:latin typeface="-apple-system"/>
            </a:endParaRPr>
          </a:p>
          <a:p>
            <a:pPr algn="just"/>
            <a:r>
              <a:rPr lang="zh-CN" altLang="en-US" b="0" i="0" dirty="0">
                <a:solidFill>
                  <a:srgbClr val="222222"/>
                </a:solidFill>
                <a:effectLst/>
                <a:latin typeface="-apple-system"/>
              </a:rPr>
              <a:t>此类算法将检测问题分为两个阶段，第一阶段生成大量可能含有目标的候选区域（</a:t>
            </a:r>
            <a:r>
              <a:rPr lang="en-US" altLang="zh-CN" b="0" i="0" dirty="0">
                <a:solidFill>
                  <a:srgbClr val="222222"/>
                </a:solidFill>
                <a:effectLst/>
                <a:latin typeface="-apple-system"/>
              </a:rPr>
              <a:t>Region Proposal</a:t>
            </a:r>
            <a:r>
              <a:rPr lang="zh-CN" altLang="en-US" b="0" i="0" dirty="0">
                <a:solidFill>
                  <a:srgbClr val="222222"/>
                </a:solidFill>
                <a:effectLst/>
                <a:latin typeface="-apple-system"/>
              </a:rPr>
              <a:t>），并附加大概的位置信息；第二个阶段对其进行分类，选出包含目标的候选区域并对其位置进行修正（常使用</a:t>
            </a:r>
            <a:r>
              <a:rPr lang="en-US" altLang="zh-CN" b="0" i="0" dirty="0">
                <a:solidFill>
                  <a:srgbClr val="222222"/>
                </a:solidFill>
                <a:effectLst/>
                <a:latin typeface="-apple-system"/>
              </a:rPr>
              <a:t>R-CNN</a:t>
            </a:r>
            <a:r>
              <a:rPr lang="zh-CN" altLang="en-US" b="0" i="0" dirty="0">
                <a:solidFill>
                  <a:srgbClr val="222222"/>
                </a:solidFill>
                <a:effectLst/>
                <a:latin typeface="-apple-system"/>
              </a:rPr>
              <a:t>、</a:t>
            </a:r>
            <a:r>
              <a:rPr lang="en-US" altLang="zh-CN" b="0" i="0" dirty="0">
                <a:solidFill>
                  <a:srgbClr val="222222"/>
                </a:solidFill>
                <a:effectLst/>
                <a:latin typeface="-apple-system"/>
              </a:rPr>
              <a:t>Fast R-CNN</a:t>
            </a:r>
            <a:r>
              <a:rPr lang="zh-CN" altLang="en-US" b="0" i="0" dirty="0">
                <a:solidFill>
                  <a:srgbClr val="222222"/>
                </a:solidFill>
                <a:effectLst/>
                <a:latin typeface="-apple-system"/>
              </a:rPr>
              <a:t>、</a:t>
            </a:r>
            <a:r>
              <a:rPr lang="en-US" altLang="zh-CN" b="0" i="0" dirty="0">
                <a:solidFill>
                  <a:srgbClr val="222222"/>
                </a:solidFill>
                <a:effectLst/>
                <a:latin typeface="-apple-system"/>
              </a:rPr>
              <a:t>Faster R-CNN</a:t>
            </a:r>
            <a:r>
              <a:rPr lang="zh-CN" altLang="en-US" b="0" i="0" dirty="0">
                <a:solidFill>
                  <a:srgbClr val="222222"/>
                </a:solidFill>
                <a:effectLst/>
                <a:latin typeface="-apple-system"/>
              </a:rPr>
              <a:t>等算法）。</a:t>
            </a:r>
            <a:endParaRPr lang="zh-CN" altLang="en-US" b="0" i="0" dirty="0">
              <a:solidFill>
                <a:srgbClr val="222222"/>
              </a:solidFill>
              <a:effectLst/>
              <a:latin typeface="-apple-system"/>
            </a:endParaRPr>
          </a:p>
          <a:p>
            <a:pPr algn="just"/>
            <a:br>
              <a:rPr lang="zh-CN" altLang="en-US" b="0" i="0" dirty="0">
                <a:solidFill>
                  <a:srgbClr val="222222"/>
                </a:solidFill>
                <a:effectLst/>
                <a:latin typeface="-apple-system"/>
              </a:rPr>
            </a:br>
            <a:endParaRPr lang="zh-CN" altLang="en-US" b="0" i="0" dirty="0">
              <a:solidFill>
                <a:srgbClr val="222222"/>
              </a:solidFill>
              <a:effectLst/>
              <a:latin typeface="-apple-system"/>
            </a:endParaRPr>
          </a:p>
          <a:p>
            <a:pPr algn="just"/>
            <a:r>
              <a:rPr lang="en-US" altLang="zh-CN" b="0" i="0" dirty="0">
                <a:solidFill>
                  <a:srgbClr val="222222"/>
                </a:solidFill>
                <a:effectLst/>
                <a:latin typeface="-apple-system"/>
              </a:rPr>
              <a:t>3.</a:t>
            </a:r>
            <a:r>
              <a:rPr lang="zh-CN" altLang="en-US" b="0" i="0" dirty="0">
                <a:solidFill>
                  <a:srgbClr val="222222"/>
                </a:solidFill>
                <a:effectLst/>
                <a:latin typeface="-apple-system"/>
              </a:rPr>
              <a:t>基于深度学习的</a:t>
            </a:r>
            <a:r>
              <a:rPr lang="en-US" altLang="zh-CN" b="0" i="0" dirty="0">
                <a:solidFill>
                  <a:srgbClr val="222222"/>
                </a:solidFill>
                <a:effectLst/>
                <a:latin typeface="-apple-system"/>
              </a:rPr>
              <a:t>One Stage</a:t>
            </a:r>
            <a:r>
              <a:rPr lang="zh-CN" altLang="en-US" b="0" i="0" dirty="0">
                <a:solidFill>
                  <a:srgbClr val="222222"/>
                </a:solidFill>
                <a:effectLst/>
                <a:latin typeface="-apple-system"/>
              </a:rPr>
              <a:t>目标检测框架（速度有优势）</a:t>
            </a:r>
            <a:endParaRPr lang="zh-CN" altLang="en-US" b="0" i="0" dirty="0">
              <a:solidFill>
                <a:srgbClr val="222222"/>
              </a:solidFill>
              <a:effectLst/>
              <a:latin typeface="-apple-system"/>
            </a:endParaRPr>
          </a:p>
          <a:p>
            <a:pPr algn="just"/>
            <a:br>
              <a:rPr lang="zh-CN" altLang="en-US" b="0" i="0" dirty="0">
                <a:solidFill>
                  <a:srgbClr val="222222"/>
                </a:solidFill>
                <a:effectLst/>
                <a:latin typeface="-apple-system"/>
              </a:rPr>
            </a:br>
            <a:endParaRPr lang="zh-CN" altLang="en-US" b="0" i="0" dirty="0">
              <a:solidFill>
                <a:srgbClr val="222222"/>
              </a:solidFill>
              <a:effectLst/>
              <a:latin typeface="-apple-system"/>
            </a:endParaRPr>
          </a:p>
          <a:p>
            <a:pPr algn="just"/>
            <a:r>
              <a:rPr lang="zh-CN" altLang="en-US" b="0" i="0" dirty="0">
                <a:solidFill>
                  <a:srgbClr val="222222"/>
                </a:solidFill>
                <a:effectLst/>
                <a:latin typeface="-apple-system"/>
              </a:rPr>
              <a:t>此类检测算法属于端到端（</a:t>
            </a:r>
            <a:r>
              <a:rPr lang="en-US" altLang="zh-CN" b="0" i="0" dirty="0">
                <a:solidFill>
                  <a:srgbClr val="222222"/>
                </a:solidFill>
                <a:effectLst/>
                <a:latin typeface="-apple-system"/>
              </a:rPr>
              <a:t>End-to-End</a:t>
            </a:r>
            <a:r>
              <a:rPr lang="zh-CN" altLang="en-US" b="0" i="0" dirty="0">
                <a:solidFill>
                  <a:srgbClr val="222222"/>
                </a:solidFill>
                <a:effectLst/>
                <a:latin typeface="-apple-system"/>
              </a:rPr>
              <a:t>），不需要生成大量候选区域的阶段，而是将问题转化为回归（</a:t>
            </a:r>
            <a:r>
              <a:rPr lang="en-US" altLang="zh-CN" b="0" i="0" dirty="0">
                <a:solidFill>
                  <a:srgbClr val="222222"/>
                </a:solidFill>
                <a:effectLst/>
                <a:latin typeface="-apple-system"/>
              </a:rPr>
              <a:t>Regression</a:t>
            </a:r>
            <a:r>
              <a:rPr lang="zh-CN" altLang="en-US" b="0" i="0" dirty="0">
                <a:solidFill>
                  <a:srgbClr val="222222"/>
                </a:solidFill>
                <a:effectLst/>
                <a:latin typeface="-apple-system"/>
              </a:rPr>
              <a:t>）问题处理，使用完整图像作为输入，直接在图像的多个位置上回归出该位置的目标边框及所属类别（常使用</a:t>
            </a:r>
            <a:r>
              <a:rPr lang="en-US" altLang="zh-CN" b="0" i="0" dirty="0">
                <a:solidFill>
                  <a:srgbClr val="222222"/>
                </a:solidFill>
                <a:effectLst/>
                <a:latin typeface="-apple-system"/>
              </a:rPr>
              <a:t>Yolo</a:t>
            </a:r>
            <a:r>
              <a:rPr lang="zh-CN" altLang="en-US" b="0" i="0" dirty="0">
                <a:solidFill>
                  <a:srgbClr val="222222"/>
                </a:solidFill>
                <a:effectLst/>
                <a:latin typeface="-apple-system"/>
              </a:rPr>
              <a:t>、</a:t>
            </a:r>
            <a:r>
              <a:rPr lang="en-US" altLang="zh-CN" b="0" i="0" dirty="0">
                <a:solidFill>
                  <a:srgbClr val="222222"/>
                </a:solidFill>
                <a:effectLst/>
                <a:latin typeface="-apple-system"/>
              </a:rPr>
              <a:t>SSD</a:t>
            </a:r>
            <a:r>
              <a:rPr lang="zh-CN" altLang="en-US" b="0" i="0" dirty="0">
                <a:solidFill>
                  <a:srgbClr val="222222"/>
                </a:solidFill>
                <a:effectLst/>
                <a:latin typeface="-apple-system"/>
              </a:rPr>
              <a:t>、</a:t>
            </a:r>
            <a:r>
              <a:rPr lang="en-US" altLang="zh-CN" b="0" i="0" dirty="0" err="1">
                <a:solidFill>
                  <a:srgbClr val="222222"/>
                </a:solidFill>
                <a:effectLst/>
                <a:latin typeface="-apple-system"/>
              </a:rPr>
              <a:t>CornerNet</a:t>
            </a:r>
            <a:r>
              <a:rPr lang="zh-CN" altLang="en-US" b="0" i="0" dirty="0">
                <a:solidFill>
                  <a:srgbClr val="222222"/>
                </a:solidFill>
                <a:effectLst/>
                <a:latin typeface="-apple-system"/>
              </a:rPr>
              <a:t>等算法）。</a:t>
            </a:r>
            <a:endParaRPr lang="zh-CN" altLang="en-US" b="0" i="0" dirty="0">
              <a:solidFill>
                <a:srgbClr val="222222"/>
              </a:solidFill>
              <a:effectLst/>
              <a:latin typeface="-apple-system"/>
            </a:endParaRPr>
          </a:p>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fld>
            <a:endParaRPr lang="en-US" altLang="zh-CN"/>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br>
              <a:rPr lang="zh-CN" altLang="en-US" b="0" i="0" dirty="0">
                <a:solidFill>
                  <a:srgbClr val="222222"/>
                </a:solidFill>
                <a:effectLst/>
                <a:latin typeface="-apple-system"/>
              </a:rPr>
            </a:br>
            <a:r>
              <a:rPr lang="en-US" altLang="zh-CN" b="0" i="0" dirty="0">
                <a:solidFill>
                  <a:srgbClr val="222222"/>
                </a:solidFill>
                <a:effectLst/>
                <a:latin typeface="-apple-system"/>
              </a:rPr>
              <a:t>1.</a:t>
            </a:r>
            <a:r>
              <a:rPr lang="zh-CN" altLang="en-US" b="0" i="0" dirty="0">
                <a:solidFill>
                  <a:srgbClr val="222222"/>
                </a:solidFill>
                <a:effectLst/>
                <a:latin typeface="-apple-system"/>
              </a:rPr>
              <a:t>传统的目标检测框架</a:t>
            </a:r>
            <a:endParaRPr lang="en-US" altLang="zh-CN" b="0" i="0" dirty="0">
              <a:solidFill>
                <a:srgbClr val="222222"/>
              </a:solidFill>
              <a:effectLst/>
              <a:latin typeface="-apple-system"/>
            </a:endParaRPr>
          </a:p>
          <a:p>
            <a:pPr algn="just"/>
            <a:br>
              <a:rPr lang="zh-CN" altLang="en-US" b="0" i="0" dirty="0">
                <a:solidFill>
                  <a:srgbClr val="222222"/>
                </a:solidFill>
                <a:effectLst/>
                <a:latin typeface="-apple-system"/>
              </a:rPr>
            </a:br>
            <a:endParaRPr lang="zh-CN" altLang="en-US" b="0" i="0" dirty="0">
              <a:solidFill>
                <a:srgbClr val="222222"/>
              </a:solidFill>
              <a:effectLst/>
              <a:latin typeface="-apple-system"/>
            </a:endParaRPr>
          </a:p>
          <a:p>
            <a:pPr algn="just"/>
            <a:r>
              <a:rPr lang="zh-CN" altLang="en-US" b="0" i="0" dirty="0">
                <a:solidFill>
                  <a:srgbClr val="222222"/>
                </a:solidFill>
                <a:effectLst/>
                <a:latin typeface="-apple-system"/>
              </a:rPr>
              <a:t>（</a:t>
            </a:r>
            <a:r>
              <a:rPr lang="en-US" altLang="zh-CN" b="0" i="0" dirty="0">
                <a:solidFill>
                  <a:srgbClr val="222222"/>
                </a:solidFill>
                <a:effectLst/>
                <a:latin typeface="-apple-system"/>
              </a:rPr>
              <a:t>1</a:t>
            </a:r>
            <a:r>
              <a:rPr lang="zh-CN" altLang="en-US" b="0" i="0" dirty="0">
                <a:solidFill>
                  <a:srgbClr val="222222"/>
                </a:solidFill>
                <a:effectLst/>
                <a:latin typeface="-apple-system"/>
              </a:rPr>
              <a:t>）候选区域选择（采用不同尺寸、比例的滑动窗口对图像进行遍历）；</a:t>
            </a:r>
            <a:endParaRPr lang="en-US" altLang="zh-CN" b="0" i="0" dirty="0">
              <a:solidFill>
                <a:srgbClr val="222222"/>
              </a:solidFill>
              <a:effectLst/>
              <a:latin typeface="-apple-system"/>
            </a:endParaRPr>
          </a:p>
          <a:p>
            <a:pPr algn="just"/>
            <a:br>
              <a:rPr lang="zh-CN" altLang="en-US" b="0" i="0" dirty="0">
                <a:solidFill>
                  <a:srgbClr val="222222"/>
                </a:solidFill>
                <a:effectLst/>
                <a:latin typeface="-apple-system"/>
              </a:rPr>
            </a:br>
            <a:endParaRPr lang="zh-CN" altLang="en-US" b="0" i="0" dirty="0">
              <a:solidFill>
                <a:srgbClr val="222222"/>
              </a:solidFill>
              <a:effectLst/>
              <a:latin typeface="-apple-system"/>
            </a:endParaRPr>
          </a:p>
          <a:p>
            <a:pPr algn="just"/>
            <a:r>
              <a:rPr lang="zh-CN" altLang="en-US" b="0" i="0" dirty="0">
                <a:solidFill>
                  <a:srgbClr val="222222"/>
                </a:solidFill>
                <a:effectLst/>
                <a:latin typeface="-apple-system"/>
              </a:rPr>
              <a:t>（</a:t>
            </a:r>
            <a:r>
              <a:rPr lang="en-US" altLang="zh-CN" b="0" i="0" dirty="0">
                <a:solidFill>
                  <a:srgbClr val="222222"/>
                </a:solidFill>
                <a:effectLst/>
                <a:latin typeface="-apple-system"/>
              </a:rPr>
              <a:t>2</a:t>
            </a:r>
            <a:r>
              <a:rPr lang="zh-CN" altLang="en-US" b="0" i="0" dirty="0">
                <a:solidFill>
                  <a:srgbClr val="222222"/>
                </a:solidFill>
                <a:effectLst/>
                <a:latin typeface="-apple-system"/>
              </a:rPr>
              <a:t>）对不同的候选区域进行</a:t>
            </a:r>
            <a:r>
              <a:rPr lang="zh-CN" altLang="en-US" b="0" i="0" dirty="0">
                <a:solidFill>
                  <a:srgbClr val="4D4D4D"/>
                </a:solidFill>
                <a:effectLst/>
                <a:latin typeface="微软雅黑" panose="020B0503020204020204" pitchFamily="34" charset="-122"/>
                <a:ea typeface="微软雅黑" panose="020B0503020204020204" pitchFamily="34" charset="-122"/>
              </a:rPr>
              <a:t>特征提取（</a:t>
            </a:r>
            <a:r>
              <a:rPr lang="en-US" altLang="zh-CN" b="0" i="0" dirty="0">
                <a:solidFill>
                  <a:srgbClr val="4D4D4D"/>
                </a:solidFill>
                <a:effectLst/>
                <a:latin typeface="微软雅黑" panose="020B0503020204020204" pitchFamily="34" charset="-122"/>
                <a:ea typeface="微软雅黑" panose="020B0503020204020204" pitchFamily="34" charset="-122"/>
              </a:rPr>
              <a:t>SIFT</a:t>
            </a:r>
            <a:r>
              <a:rPr lang="zh-CN" altLang="en-US" b="0" i="0" dirty="0">
                <a:solidFill>
                  <a:srgbClr val="4D4D4D"/>
                </a:solidFill>
                <a:effectLst/>
                <a:latin typeface="微软雅黑" panose="020B0503020204020204" pitchFamily="34" charset="-122"/>
                <a:ea typeface="微软雅黑" panose="020B0503020204020204" pitchFamily="34" charset="-122"/>
              </a:rPr>
              <a:t>、</a:t>
            </a:r>
            <a:r>
              <a:rPr lang="en-US" altLang="zh-CN" b="0" i="0" dirty="0">
                <a:solidFill>
                  <a:srgbClr val="4D4D4D"/>
                </a:solidFill>
                <a:effectLst/>
                <a:latin typeface="微软雅黑" panose="020B0503020204020204" pitchFamily="34" charset="-122"/>
                <a:ea typeface="微软雅黑" panose="020B0503020204020204" pitchFamily="34" charset="-122"/>
              </a:rPr>
              <a:t>HOG</a:t>
            </a:r>
            <a:r>
              <a:rPr lang="zh-CN" altLang="en-US" b="0" i="0" dirty="0">
                <a:solidFill>
                  <a:srgbClr val="4D4D4D"/>
                </a:solidFill>
                <a:effectLst/>
                <a:latin typeface="微软雅黑" panose="020B0503020204020204" pitchFamily="34" charset="-122"/>
                <a:ea typeface="微软雅黑" panose="020B0503020204020204" pitchFamily="34" charset="-122"/>
              </a:rPr>
              <a:t>等）</a:t>
            </a:r>
            <a:r>
              <a:rPr lang="zh-CN" altLang="en-US" b="0" i="0" dirty="0">
                <a:solidFill>
                  <a:srgbClr val="222222"/>
                </a:solidFill>
                <a:effectLst/>
                <a:latin typeface="-apple-system"/>
              </a:rPr>
              <a:t>；</a:t>
            </a:r>
            <a:endParaRPr lang="zh-CN" altLang="en-US" b="0" i="0" dirty="0">
              <a:solidFill>
                <a:srgbClr val="222222"/>
              </a:solidFill>
              <a:effectLst/>
              <a:latin typeface="-apple-system"/>
            </a:endParaRPr>
          </a:p>
          <a:p>
            <a:pPr algn="just"/>
            <a:r>
              <a:rPr lang="zh-CN" altLang="en-US" b="0" i="0" dirty="0">
                <a:solidFill>
                  <a:srgbClr val="222222"/>
                </a:solidFill>
                <a:effectLst/>
                <a:latin typeface="-apple-system"/>
              </a:rPr>
              <a:t>（</a:t>
            </a:r>
            <a:r>
              <a:rPr lang="en-US" altLang="zh-CN" b="0" i="0" dirty="0">
                <a:solidFill>
                  <a:srgbClr val="222222"/>
                </a:solidFill>
                <a:effectLst/>
                <a:latin typeface="-apple-system"/>
              </a:rPr>
              <a:t>3</a:t>
            </a:r>
            <a:r>
              <a:rPr lang="zh-CN" altLang="en-US" b="0" i="0" dirty="0">
                <a:solidFill>
                  <a:srgbClr val="222222"/>
                </a:solidFill>
                <a:effectLst/>
                <a:latin typeface="-apple-system"/>
              </a:rPr>
              <a:t>）使用分类器进行分类（</a:t>
            </a:r>
            <a:r>
              <a:rPr lang="en-US" altLang="zh-CN" b="0" i="0" dirty="0">
                <a:solidFill>
                  <a:srgbClr val="4D4D4D"/>
                </a:solidFill>
                <a:effectLst/>
                <a:latin typeface="微软雅黑" panose="020B0503020204020204" pitchFamily="34" charset="-122"/>
                <a:ea typeface="微软雅黑" panose="020B0503020204020204" pitchFamily="34" charset="-122"/>
              </a:rPr>
              <a:t>SVM</a:t>
            </a:r>
            <a:r>
              <a:rPr lang="zh-CN" altLang="en-US" b="0" i="0" dirty="0">
                <a:solidFill>
                  <a:srgbClr val="4D4D4D"/>
                </a:solidFill>
                <a:effectLst/>
                <a:latin typeface="微软雅黑" panose="020B0503020204020204" pitchFamily="34" charset="-122"/>
                <a:ea typeface="微软雅黑" panose="020B0503020204020204" pitchFamily="34" charset="-122"/>
              </a:rPr>
              <a:t>、</a:t>
            </a:r>
            <a:r>
              <a:rPr lang="en-US" altLang="zh-CN" b="0" i="0" dirty="0" err="1">
                <a:solidFill>
                  <a:srgbClr val="4D4D4D"/>
                </a:solidFill>
                <a:effectLst/>
                <a:latin typeface="微软雅黑" panose="020B0503020204020204" pitchFamily="34" charset="-122"/>
                <a:ea typeface="微软雅黑" panose="020B0503020204020204" pitchFamily="34" charset="-122"/>
              </a:rPr>
              <a:t>Adaboost</a:t>
            </a:r>
            <a:r>
              <a:rPr lang="zh-CN" altLang="en-US" b="0" i="0" dirty="0">
                <a:solidFill>
                  <a:srgbClr val="4D4D4D"/>
                </a:solidFill>
                <a:effectLst/>
                <a:latin typeface="微软雅黑" panose="020B0503020204020204" pitchFamily="34" charset="-122"/>
                <a:ea typeface="微软雅黑" panose="020B0503020204020204" pitchFamily="34" charset="-122"/>
              </a:rPr>
              <a:t>等）</a:t>
            </a:r>
            <a:r>
              <a:rPr lang="zh-CN" altLang="en-US" b="0" i="0" dirty="0">
                <a:solidFill>
                  <a:srgbClr val="222222"/>
                </a:solidFill>
                <a:effectLst/>
                <a:latin typeface="-apple-system"/>
              </a:rPr>
              <a:t>。</a:t>
            </a:r>
            <a:endParaRPr lang="zh-CN" altLang="en-US" b="0" i="0" dirty="0">
              <a:solidFill>
                <a:srgbClr val="222222"/>
              </a:solidFill>
              <a:effectLst/>
              <a:latin typeface="-apple-system"/>
            </a:endParaRPr>
          </a:p>
          <a:p>
            <a:pPr algn="just"/>
            <a:br>
              <a:rPr lang="zh-CN" altLang="en-US" b="0" i="0" dirty="0">
                <a:solidFill>
                  <a:srgbClr val="222222"/>
                </a:solidFill>
                <a:effectLst/>
                <a:latin typeface="-apple-system"/>
              </a:rPr>
            </a:br>
            <a:endParaRPr lang="zh-CN" altLang="en-US" b="0" i="0" dirty="0">
              <a:solidFill>
                <a:srgbClr val="222222"/>
              </a:solidFill>
              <a:effectLst/>
              <a:latin typeface="-apple-system"/>
            </a:endParaRPr>
          </a:p>
          <a:p>
            <a:pPr algn="just"/>
            <a:r>
              <a:rPr lang="en-US" altLang="zh-CN" b="0" i="0" dirty="0">
                <a:solidFill>
                  <a:srgbClr val="222222"/>
                </a:solidFill>
                <a:effectLst/>
                <a:latin typeface="-apple-system"/>
              </a:rPr>
              <a:t>2.</a:t>
            </a:r>
            <a:r>
              <a:rPr lang="zh-CN" altLang="en-US" b="0" i="0" dirty="0">
                <a:solidFill>
                  <a:srgbClr val="222222"/>
                </a:solidFill>
                <a:effectLst/>
                <a:latin typeface="-apple-system"/>
              </a:rPr>
              <a:t>基于深度学习的</a:t>
            </a:r>
            <a:r>
              <a:rPr lang="en-US" altLang="zh-CN" b="0" i="0" dirty="0">
                <a:solidFill>
                  <a:srgbClr val="222222"/>
                </a:solidFill>
                <a:effectLst/>
                <a:latin typeface="-apple-system"/>
              </a:rPr>
              <a:t>Two Stages</a:t>
            </a:r>
            <a:r>
              <a:rPr lang="zh-CN" altLang="en-US" b="0" i="0" dirty="0">
                <a:solidFill>
                  <a:srgbClr val="222222"/>
                </a:solidFill>
                <a:effectLst/>
                <a:latin typeface="-apple-system"/>
              </a:rPr>
              <a:t>目标检测框架（准确度有优势）</a:t>
            </a:r>
            <a:endParaRPr lang="zh-CN" altLang="en-US" b="0" i="0" dirty="0">
              <a:solidFill>
                <a:srgbClr val="222222"/>
              </a:solidFill>
              <a:effectLst/>
              <a:latin typeface="-apple-system"/>
            </a:endParaRPr>
          </a:p>
          <a:p>
            <a:pPr algn="just"/>
            <a:br>
              <a:rPr lang="zh-CN" altLang="en-US" b="0" i="0" dirty="0">
                <a:solidFill>
                  <a:srgbClr val="222222"/>
                </a:solidFill>
                <a:effectLst/>
                <a:latin typeface="-apple-system"/>
              </a:rPr>
            </a:br>
            <a:endParaRPr lang="zh-CN" altLang="en-US" b="0" i="0" dirty="0">
              <a:solidFill>
                <a:srgbClr val="222222"/>
              </a:solidFill>
              <a:effectLst/>
              <a:latin typeface="-apple-system"/>
            </a:endParaRPr>
          </a:p>
          <a:p>
            <a:pPr algn="just"/>
            <a:r>
              <a:rPr lang="zh-CN" altLang="en-US" b="0" i="0" dirty="0">
                <a:solidFill>
                  <a:srgbClr val="222222"/>
                </a:solidFill>
                <a:effectLst/>
                <a:latin typeface="-apple-system"/>
              </a:rPr>
              <a:t>此类算法将检测问题分为两个阶段，第一阶段生成大量可能含有目标的候选区域（</a:t>
            </a:r>
            <a:r>
              <a:rPr lang="en-US" altLang="zh-CN" b="0" i="0" dirty="0">
                <a:solidFill>
                  <a:srgbClr val="222222"/>
                </a:solidFill>
                <a:effectLst/>
                <a:latin typeface="-apple-system"/>
              </a:rPr>
              <a:t>Region Proposal</a:t>
            </a:r>
            <a:r>
              <a:rPr lang="zh-CN" altLang="en-US" b="0" i="0" dirty="0">
                <a:solidFill>
                  <a:srgbClr val="222222"/>
                </a:solidFill>
                <a:effectLst/>
                <a:latin typeface="-apple-system"/>
              </a:rPr>
              <a:t>），并附加大概的位置信息；第二个阶段对其进行分类，选出包含目标的候选区域并对其位置进行修正（常使用</a:t>
            </a:r>
            <a:r>
              <a:rPr lang="en-US" altLang="zh-CN" b="0" i="0" dirty="0">
                <a:solidFill>
                  <a:srgbClr val="222222"/>
                </a:solidFill>
                <a:effectLst/>
                <a:latin typeface="-apple-system"/>
              </a:rPr>
              <a:t>R-CNN</a:t>
            </a:r>
            <a:r>
              <a:rPr lang="zh-CN" altLang="en-US" b="0" i="0" dirty="0">
                <a:solidFill>
                  <a:srgbClr val="222222"/>
                </a:solidFill>
                <a:effectLst/>
                <a:latin typeface="-apple-system"/>
              </a:rPr>
              <a:t>、</a:t>
            </a:r>
            <a:r>
              <a:rPr lang="en-US" altLang="zh-CN" b="0" i="0" dirty="0">
                <a:solidFill>
                  <a:srgbClr val="222222"/>
                </a:solidFill>
                <a:effectLst/>
                <a:latin typeface="-apple-system"/>
              </a:rPr>
              <a:t>Fast R-CNN</a:t>
            </a:r>
            <a:r>
              <a:rPr lang="zh-CN" altLang="en-US" b="0" i="0" dirty="0">
                <a:solidFill>
                  <a:srgbClr val="222222"/>
                </a:solidFill>
                <a:effectLst/>
                <a:latin typeface="-apple-system"/>
              </a:rPr>
              <a:t>、</a:t>
            </a:r>
            <a:r>
              <a:rPr lang="en-US" altLang="zh-CN" b="0" i="0" dirty="0">
                <a:solidFill>
                  <a:srgbClr val="222222"/>
                </a:solidFill>
                <a:effectLst/>
                <a:latin typeface="-apple-system"/>
              </a:rPr>
              <a:t>Faster R-CNN</a:t>
            </a:r>
            <a:r>
              <a:rPr lang="zh-CN" altLang="en-US" b="0" i="0" dirty="0">
                <a:solidFill>
                  <a:srgbClr val="222222"/>
                </a:solidFill>
                <a:effectLst/>
                <a:latin typeface="-apple-system"/>
              </a:rPr>
              <a:t>等算法）。</a:t>
            </a:r>
            <a:endParaRPr lang="zh-CN" altLang="en-US" b="0" i="0" dirty="0">
              <a:solidFill>
                <a:srgbClr val="222222"/>
              </a:solidFill>
              <a:effectLst/>
              <a:latin typeface="-apple-system"/>
            </a:endParaRPr>
          </a:p>
          <a:p>
            <a:pPr algn="just"/>
            <a:br>
              <a:rPr lang="zh-CN" altLang="en-US" b="0" i="0" dirty="0">
                <a:solidFill>
                  <a:srgbClr val="222222"/>
                </a:solidFill>
                <a:effectLst/>
                <a:latin typeface="-apple-system"/>
              </a:rPr>
            </a:br>
            <a:endParaRPr lang="zh-CN" altLang="en-US" b="0" i="0" dirty="0">
              <a:solidFill>
                <a:srgbClr val="222222"/>
              </a:solidFill>
              <a:effectLst/>
              <a:latin typeface="-apple-system"/>
            </a:endParaRPr>
          </a:p>
          <a:p>
            <a:pPr algn="just"/>
            <a:r>
              <a:rPr lang="en-US" altLang="zh-CN" b="0" i="0" dirty="0">
                <a:solidFill>
                  <a:srgbClr val="222222"/>
                </a:solidFill>
                <a:effectLst/>
                <a:latin typeface="-apple-system"/>
              </a:rPr>
              <a:t>3.</a:t>
            </a:r>
            <a:r>
              <a:rPr lang="zh-CN" altLang="en-US" b="0" i="0" dirty="0">
                <a:solidFill>
                  <a:srgbClr val="222222"/>
                </a:solidFill>
                <a:effectLst/>
                <a:latin typeface="-apple-system"/>
              </a:rPr>
              <a:t>基于深度学习的</a:t>
            </a:r>
            <a:r>
              <a:rPr lang="en-US" altLang="zh-CN" b="0" i="0" dirty="0">
                <a:solidFill>
                  <a:srgbClr val="222222"/>
                </a:solidFill>
                <a:effectLst/>
                <a:latin typeface="-apple-system"/>
              </a:rPr>
              <a:t>One Stage</a:t>
            </a:r>
            <a:r>
              <a:rPr lang="zh-CN" altLang="en-US" b="0" i="0" dirty="0">
                <a:solidFill>
                  <a:srgbClr val="222222"/>
                </a:solidFill>
                <a:effectLst/>
                <a:latin typeface="-apple-system"/>
              </a:rPr>
              <a:t>目标检测框架（速度有优势）</a:t>
            </a:r>
            <a:endParaRPr lang="zh-CN" altLang="en-US" b="0" i="0" dirty="0">
              <a:solidFill>
                <a:srgbClr val="222222"/>
              </a:solidFill>
              <a:effectLst/>
              <a:latin typeface="-apple-system"/>
            </a:endParaRPr>
          </a:p>
          <a:p>
            <a:pPr algn="just"/>
            <a:br>
              <a:rPr lang="zh-CN" altLang="en-US" b="0" i="0" dirty="0">
                <a:solidFill>
                  <a:srgbClr val="222222"/>
                </a:solidFill>
                <a:effectLst/>
                <a:latin typeface="-apple-system"/>
              </a:rPr>
            </a:br>
            <a:endParaRPr lang="zh-CN" altLang="en-US" b="0" i="0" dirty="0">
              <a:solidFill>
                <a:srgbClr val="222222"/>
              </a:solidFill>
              <a:effectLst/>
              <a:latin typeface="-apple-system"/>
            </a:endParaRPr>
          </a:p>
          <a:p>
            <a:pPr algn="just"/>
            <a:r>
              <a:rPr lang="zh-CN" altLang="en-US" b="0" i="0" dirty="0">
                <a:solidFill>
                  <a:srgbClr val="222222"/>
                </a:solidFill>
                <a:effectLst/>
                <a:latin typeface="-apple-system"/>
              </a:rPr>
              <a:t>此类检测算法属于端到端（</a:t>
            </a:r>
            <a:r>
              <a:rPr lang="en-US" altLang="zh-CN" b="0" i="0" dirty="0">
                <a:solidFill>
                  <a:srgbClr val="222222"/>
                </a:solidFill>
                <a:effectLst/>
                <a:latin typeface="-apple-system"/>
              </a:rPr>
              <a:t>End-to-End</a:t>
            </a:r>
            <a:r>
              <a:rPr lang="zh-CN" altLang="en-US" b="0" i="0" dirty="0">
                <a:solidFill>
                  <a:srgbClr val="222222"/>
                </a:solidFill>
                <a:effectLst/>
                <a:latin typeface="-apple-system"/>
              </a:rPr>
              <a:t>），不需要生成大量候选区域的阶段，而是将问题转化为回归（</a:t>
            </a:r>
            <a:r>
              <a:rPr lang="en-US" altLang="zh-CN" b="0" i="0" dirty="0">
                <a:solidFill>
                  <a:srgbClr val="222222"/>
                </a:solidFill>
                <a:effectLst/>
                <a:latin typeface="-apple-system"/>
              </a:rPr>
              <a:t>Regression</a:t>
            </a:r>
            <a:r>
              <a:rPr lang="zh-CN" altLang="en-US" b="0" i="0" dirty="0">
                <a:solidFill>
                  <a:srgbClr val="222222"/>
                </a:solidFill>
                <a:effectLst/>
                <a:latin typeface="-apple-system"/>
              </a:rPr>
              <a:t>）问题处理，使用完整图像作为输入，直接在图像的多个位置上回归出该位置的目标边框及所属类别（常使用</a:t>
            </a:r>
            <a:r>
              <a:rPr lang="en-US" altLang="zh-CN" b="0" i="0" dirty="0">
                <a:solidFill>
                  <a:srgbClr val="222222"/>
                </a:solidFill>
                <a:effectLst/>
                <a:latin typeface="-apple-system"/>
              </a:rPr>
              <a:t>Yolo</a:t>
            </a:r>
            <a:r>
              <a:rPr lang="zh-CN" altLang="en-US" b="0" i="0" dirty="0">
                <a:solidFill>
                  <a:srgbClr val="222222"/>
                </a:solidFill>
                <a:effectLst/>
                <a:latin typeface="-apple-system"/>
              </a:rPr>
              <a:t>、</a:t>
            </a:r>
            <a:r>
              <a:rPr lang="en-US" altLang="zh-CN" b="0" i="0" dirty="0">
                <a:solidFill>
                  <a:srgbClr val="222222"/>
                </a:solidFill>
                <a:effectLst/>
                <a:latin typeface="-apple-system"/>
              </a:rPr>
              <a:t>SSD</a:t>
            </a:r>
            <a:r>
              <a:rPr lang="zh-CN" altLang="en-US" b="0" i="0" dirty="0">
                <a:solidFill>
                  <a:srgbClr val="222222"/>
                </a:solidFill>
                <a:effectLst/>
                <a:latin typeface="-apple-system"/>
              </a:rPr>
              <a:t>、</a:t>
            </a:r>
            <a:r>
              <a:rPr lang="en-US" altLang="zh-CN" b="0" i="0" dirty="0" err="1">
                <a:solidFill>
                  <a:srgbClr val="222222"/>
                </a:solidFill>
                <a:effectLst/>
                <a:latin typeface="-apple-system"/>
              </a:rPr>
              <a:t>CornerNet</a:t>
            </a:r>
            <a:r>
              <a:rPr lang="zh-CN" altLang="en-US" b="0" i="0" dirty="0">
                <a:solidFill>
                  <a:srgbClr val="222222"/>
                </a:solidFill>
                <a:effectLst/>
                <a:latin typeface="-apple-system"/>
              </a:rPr>
              <a:t>等算法）。</a:t>
            </a:r>
            <a:endParaRPr lang="zh-CN" altLang="en-US" b="0" i="0" dirty="0">
              <a:solidFill>
                <a:srgbClr val="222222"/>
              </a:solidFill>
              <a:effectLst/>
              <a:latin typeface="-apple-system"/>
            </a:endParaRPr>
          </a:p>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fld>
            <a:endParaRPr lang="en-US" altLang="zh-C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fld>
            <a:endParaRPr lang="en-US" altLang="zh-CN"/>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br>
              <a:rPr lang="zh-CN" altLang="en-US" b="0" i="0" dirty="0">
                <a:solidFill>
                  <a:srgbClr val="222222"/>
                </a:solidFill>
                <a:effectLst/>
                <a:latin typeface="-apple-system"/>
              </a:rPr>
            </a:br>
            <a:r>
              <a:rPr lang="en-US" altLang="zh-CN" b="0" i="0" dirty="0">
                <a:solidFill>
                  <a:srgbClr val="222222"/>
                </a:solidFill>
                <a:effectLst/>
                <a:latin typeface="-apple-system"/>
              </a:rPr>
              <a:t>1.</a:t>
            </a:r>
            <a:r>
              <a:rPr lang="zh-CN" altLang="en-US" b="0" i="0" dirty="0">
                <a:solidFill>
                  <a:srgbClr val="222222"/>
                </a:solidFill>
                <a:effectLst/>
                <a:latin typeface="-apple-system"/>
              </a:rPr>
              <a:t>传统的目标检测框架</a:t>
            </a:r>
            <a:endParaRPr lang="en-US" altLang="zh-CN" b="0" i="0" dirty="0">
              <a:solidFill>
                <a:srgbClr val="222222"/>
              </a:solidFill>
              <a:effectLst/>
              <a:latin typeface="-apple-system"/>
            </a:endParaRPr>
          </a:p>
          <a:p>
            <a:pPr algn="just"/>
            <a:br>
              <a:rPr lang="zh-CN" altLang="en-US" b="0" i="0" dirty="0">
                <a:solidFill>
                  <a:srgbClr val="222222"/>
                </a:solidFill>
                <a:effectLst/>
                <a:latin typeface="-apple-system"/>
              </a:rPr>
            </a:br>
            <a:endParaRPr lang="zh-CN" altLang="en-US" b="0" i="0" dirty="0">
              <a:solidFill>
                <a:srgbClr val="222222"/>
              </a:solidFill>
              <a:effectLst/>
              <a:latin typeface="-apple-system"/>
            </a:endParaRPr>
          </a:p>
          <a:p>
            <a:pPr algn="just"/>
            <a:r>
              <a:rPr lang="zh-CN" altLang="en-US" b="0" i="0" dirty="0">
                <a:solidFill>
                  <a:srgbClr val="222222"/>
                </a:solidFill>
                <a:effectLst/>
                <a:latin typeface="-apple-system"/>
              </a:rPr>
              <a:t>（</a:t>
            </a:r>
            <a:r>
              <a:rPr lang="en-US" altLang="zh-CN" b="0" i="0" dirty="0">
                <a:solidFill>
                  <a:srgbClr val="222222"/>
                </a:solidFill>
                <a:effectLst/>
                <a:latin typeface="-apple-system"/>
              </a:rPr>
              <a:t>1</a:t>
            </a:r>
            <a:r>
              <a:rPr lang="zh-CN" altLang="en-US" b="0" i="0" dirty="0">
                <a:solidFill>
                  <a:srgbClr val="222222"/>
                </a:solidFill>
                <a:effectLst/>
                <a:latin typeface="-apple-system"/>
              </a:rPr>
              <a:t>）候选区域选择（采用不同尺寸、比例的滑动窗口对图像进行遍历）；</a:t>
            </a:r>
            <a:endParaRPr lang="en-US" altLang="zh-CN" b="0" i="0" dirty="0">
              <a:solidFill>
                <a:srgbClr val="222222"/>
              </a:solidFill>
              <a:effectLst/>
              <a:latin typeface="-apple-system"/>
            </a:endParaRPr>
          </a:p>
          <a:p>
            <a:pPr algn="just"/>
            <a:br>
              <a:rPr lang="zh-CN" altLang="en-US" b="0" i="0" dirty="0">
                <a:solidFill>
                  <a:srgbClr val="222222"/>
                </a:solidFill>
                <a:effectLst/>
                <a:latin typeface="-apple-system"/>
              </a:rPr>
            </a:br>
            <a:endParaRPr lang="zh-CN" altLang="en-US" b="0" i="0" dirty="0">
              <a:solidFill>
                <a:srgbClr val="222222"/>
              </a:solidFill>
              <a:effectLst/>
              <a:latin typeface="-apple-system"/>
            </a:endParaRPr>
          </a:p>
          <a:p>
            <a:pPr algn="just"/>
            <a:r>
              <a:rPr lang="zh-CN" altLang="en-US" b="0" i="0" dirty="0">
                <a:solidFill>
                  <a:srgbClr val="222222"/>
                </a:solidFill>
                <a:effectLst/>
                <a:latin typeface="-apple-system"/>
              </a:rPr>
              <a:t>（</a:t>
            </a:r>
            <a:r>
              <a:rPr lang="en-US" altLang="zh-CN" b="0" i="0" dirty="0">
                <a:solidFill>
                  <a:srgbClr val="222222"/>
                </a:solidFill>
                <a:effectLst/>
                <a:latin typeface="-apple-system"/>
              </a:rPr>
              <a:t>2</a:t>
            </a:r>
            <a:r>
              <a:rPr lang="zh-CN" altLang="en-US" b="0" i="0" dirty="0">
                <a:solidFill>
                  <a:srgbClr val="222222"/>
                </a:solidFill>
                <a:effectLst/>
                <a:latin typeface="-apple-system"/>
              </a:rPr>
              <a:t>）对不同的候选区域进行</a:t>
            </a:r>
            <a:r>
              <a:rPr lang="zh-CN" altLang="en-US" b="0" i="0" dirty="0">
                <a:solidFill>
                  <a:srgbClr val="4D4D4D"/>
                </a:solidFill>
                <a:effectLst/>
                <a:latin typeface="微软雅黑" panose="020B0503020204020204" pitchFamily="34" charset="-122"/>
                <a:ea typeface="微软雅黑" panose="020B0503020204020204" pitchFamily="34" charset="-122"/>
              </a:rPr>
              <a:t>特征提取（</a:t>
            </a:r>
            <a:r>
              <a:rPr lang="en-US" altLang="zh-CN" b="0" i="0" dirty="0">
                <a:solidFill>
                  <a:srgbClr val="4D4D4D"/>
                </a:solidFill>
                <a:effectLst/>
                <a:latin typeface="微软雅黑" panose="020B0503020204020204" pitchFamily="34" charset="-122"/>
                <a:ea typeface="微软雅黑" panose="020B0503020204020204" pitchFamily="34" charset="-122"/>
              </a:rPr>
              <a:t>SIFT</a:t>
            </a:r>
            <a:r>
              <a:rPr lang="zh-CN" altLang="en-US" b="0" i="0" dirty="0">
                <a:solidFill>
                  <a:srgbClr val="4D4D4D"/>
                </a:solidFill>
                <a:effectLst/>
                <a:latin typeface="微软雅黑" panose="020B0503020204020204" pitchFamily="34" charset="-122"/>
                <a:ea typeface="微软雅黑" panose="020B0503020204020204" pitchFamily="34" charset="-122"/>
              </a:rPr>
              <a:t>、</a:t>
            </a:r>
            <a:r>
              <a:rPr lang="en-US" altLang="zh-CN" b="0" i="0" dirty="0">
                <a:solidFill>
                  <a:srgbClr val="4D4D4D"/>
                </a:solidFill>
                <a:effectLst/>
                <a:latin typeface="微软雅黑" panose="020B0503020204020204" pitchFamily="34" charset="-122"/>
                <a:ea typeface="微软雅黑" panose="020B0503020204020204" pitchFamily="34" charset="-122"/>
              </a:rPr>
              <a:t>HOG</a:t>
            </a:r>
            <a:r>
              <a:rPr lang="zh-CN" altLang="en-US" b="0" i="0" dirty="0">
                <a:solidFill>
                  <a:srgbClr val="4D4D4D"/>
                </a:solidFill>
                <a:effectLst/>
                <a:latin typeface="微软雅黑" panose="020B0503020204020204" pitchFamily="34" charset="-122"/>
                <a:ea typeface="微软雅黑" panose="020B0503020204020204" pitchFamily="34" charset="-122"/>
              </a:rPr>
              <a:t>等）</a:t>
            </a:r>
            <a:r>
              <a:rPr lang="zh-CN" altLang="en-US" b="0" i="0" dirty="0">
                <a:solidFill>
                  <a:srgbClr val="222222"/>
                </a:solidFill>
                <a:effectLst/>
                <a:latin typeface="-apple-system"/>
              </a:rPr>
              <a:t>；</a:t>
            </a:r>
            <a:endParaRPr lang="zh-CN" altLang="en-US" b="0" i="0" dirty="0">
              <a:solidFill>
                <a:srgbClr val="222222"/>
              </a:solidFill>
              <a:effectLst/>
              <a:latin typeface="-apple-system"/>
            </a:endParaRPr>
          </a:p>
          <a:p>
            <a:pPr algn="just"/>
            <a:r>
              <a:rPr lang="zh-CN" altLang="en-US" b="0" i="0" dirty="0">
                <a:solidFill>
                  <a:srgbClr val="222222"/>
                </a:solidFill>
                <a:effectLst/>
                <a:latin typeface="-apple-system"/>
              </a:rPr>
              <a:t>（</a:t>
            </a:r>
            <a:r>
              <a:rPr lang="en-US" altLang="zh-CN" b="0" i="0" dirty="0">
                <a:solidFill>
                  <a:srgbClr val="222222"/>
                </a:solidFill>
                <a:effectLst/>
                <a:latin typeface="-apple-system"/>
              </a:rPr>
              <a:t>3</a:t>
            </a:r>
            <a:r>
              <a:rPr lang="zh-CN" altLang="en-US" b="0" i="0" dirty="0">
                <a:solidFill>
                  <a:srgbClr val="222222"/>
                </a:solidFill>
                <a:effectLst/>
                <a:latin typeface="-apple-system"/>
              </a:rPr>
              <a:t>）使用分类器进行分类（</a:t>
            </a:r>
            <a:r>
              <a:rPr lang="en-US" altLang="zh-CN" b="0" i="0" dirty="0">
                <a:solidFill>
                  <a:srgbClr val="4D4D4D"/>
                </a:solidFill>
                <a:effectLst/>
                <a:latin typeface="微软雅黑" panose="020B0503020204020204" pitchFamily="34" charset="-122"/>
                <a:ea typeface="微软雅黑" panose="020B0503020204020204" pitchFamily="34" charset="-122"/>
              </a:rPr>
              <a:t>SVM</a:t>
            </a:r>
            <a:r>
              <a:rPr lang="zh-CN" altLang="en-US" b="0" i="0" dirty="0">
                <a:solidFill>
                  <a:srgbClr val="4D4D4D"/>
                </a:solidFill>
                <a:effectLst/>
                <a:latin typeface="微软雅黑" panose="020B0503020204020204" pitchFamily="34" charset="-122"/>
                <a:ea typeface="微软雅黑" panose="020B0503020204020204" pitchFamily="34" charset="-122"/>
              </a:rPr>
              <a:t>、</a:t>
            </a:r>
            <a:r>
              <a:rPr lang="en-US" altLang="zh-CN" b="0" i="0" dirty="0" err="1">
                <a:solidFill>
                  <a:srgbClr val="4D4D4D"/>
                </a:solidFill>
                <a:effectLst/>
                <a:latin typeface="微软雅黑" panose="020B0503020204020204" pitchFamily="34" charset="-122"/>
                <a:ea typeface="微软雅黑" panose="020B0503020204020204" pitchFamily="34" charset="-122"/>
              </a:rPr>
              <a:t>Adaboost</a:t>
            </a:r>
            <a:r>
              <a:rPr lang="zh-CN" altLang="en-US" b="0" i="0" dirty="0">
                <a:solidFill>
                  <a:srgbClr val="4D4D4D"/>
                </a:solidFill>
                <a:effectLst/>
                <a:latin typeface="微软雅黑" panose="020B0503020204020204" pitchFamily="34" charset="-122"/>
                <a:ea typeface="微软雅黑" panose="020B0503020204020204" pitchFamily="34" charset="-122"/>
              </a:rPr>
              <a:t>等）</a:t>
            </a:r>
            <a:r>
              <a:rPr lang="zh-CN" altLang="en-US" b="0" i="0" dirty="0">
                <a:solidFill>
                  <a:srgbClr val="222222"/>
                </a:solidFill>
                <a:effectLst/>
                <a:latin typeface="-apple-system"/>
              </a:rPr>
              <a:t>。</a:t>
            </a:r>
            <a:endParaRPr lang="zh-CN" altLang="en-US" b="0" i="0" dirty="0">
              <a:solidFill>
                <a:srgbClr val="222222"/>
              </a:solidFill>
              <a:effectLst/>
              <a:latin typeface="-apple-system"/>
            </a:endParaRPr>
          </a:p>
          <a:p>
            <a:pPr algn="just"/>
            <a:br>
              <a:rPr lang="zh-CN" altLang="en-US" b="0" i="0" dirty="0">
                <a:solidFill>
                  <a:srgbClr val="222222"/>
                </a:solidFill>
                <a:effectLst/>
                <a:latin typeface="-apple-system"/>
              </a:rPr>
            </a:br>
            <a:endParaRPr lang="zh-CN" altLang="en-US" b="0" i="0" dirty="0">
              <a:solidFill>
                <a:srgbClr val="222222"/>
              </a:solidFill>
              <a:effectLst/>
              <a:latin typeface="-apple-system"/>
            </a:endParaRPr>
          </a:p>
          <a:p>
            <a:pPr algn="just"/>
            <a:r>
              <a:rPr lang="en-US" altLang="zh-CN" b="0" i="0" dirty="0">
                <a:solidFill>
                  <a:srgbClr val="222222"/>
                </a:solidFill>
                <a:effectLst/>
                <a:latin typeface="-apple-system"/>
              </a:rPr>
              <a:t>2.</a:t>
            </a:r>
            <a:r>
              <a:rPr lang="zh-CN" altLang="en-US" b="0" i="0" dirty="0">
                <a:solidFill>
                  <a:srgbClr val="222222"/>
                </a:solidFill>
                <a:effectLst/>
                <a:latin typeface="-apple-system"/>
              </a:rPr>
              <a:t>基于深度学习的</a:t>
            </a:r>
            <a:r>
              <a:rPr lang="en-US" altLang="zh-CN" b="0" i="0" dirty="0">
                <a:solidFill>
                  <a:srgbClr val="222222"/>
                </a:solidFill>
                <a:effectLst/>
                <a:latin typeface="-apple-system"/>
              </a:rPr>
              <a:t>Two Stages</a:t>
            </a:r>
            <a:r>
              <a:rPr lang="zh-CN" altLang="en-US" b="0" i="0" dirty="0">
                <a:solidFill>
                  <a:srgbClr val="222222"/>
                </a:solidFill>
                <a:effectLst/>
                <a:latin typeface="-apple-system"/>
              </a:rPr>
              <a:t>目标检测框架（准确度有优势）</a:t>
            </a:r>
            <a:endParaRPr lang="zh-CN" altLang="en-US" b="0" i="0" dirty="0">
              <a:solidFill>
                <a:srgbClr val="222222"/>
              </a:solidFill>
              <a:effectLst/>
              <a:latin typeface="-apple-system"/>
            </a:endParaRPr>
          </a:p>
          <a:p>
            <a:pPr algn="just"/>
            <a:br>
              <a:rPr lang="zh-CN" altLang="en-US" b="0" i="0" dirty="0">
                <a:solidFill>
                  <a:srgbClr val="222222"/>
                </a:solidFill>
                <a:effectLst/>
                <a:latin typeface="-apple-system"/>
              </a:rPr>
            </a:br>
            <a:endParaRPr lang="zh-CN" altLang="en-US" b="0" i="0" dirty="0">
              <a:solidFill>
                <a:srgbClr val="222222"/>
              </a:solidFill>
              <a:effectLst/>
              <a:latin typeface="-apple-system"/>
            </a:endParaRPr>
          </a:p>
          <a:p>
            <a:pPr algn="just"/>
            <a:r>
              <a:rPr lang="zh-CN" altLang="en-US" b="0" i="0" dirty="0">
                <a:solidFill>
                  <a:srgbClr val="222222"/>
                </a:solidFill>
                <a:effectLst/>
                <a:latin typeface="-apple-system"/>
              </a:rPr>
              <a:t>此类算法将检测问题分为两个阶段，第一阶段生成大量可能含有目标的候选区域（</a:t>
            </a:r>
            <a:r>
              <a:rPr lang="en-US" altLang="zh-CN" b="0" i="0" dirty="0">
                <a:solidFill>
                  <a:srgbClr val="222222"/>
                </a:solidFill>
                <a:effectLst/>
                <a:latin typeface="-apple-system"/>
              </a:rPr>
              <a:t>Region Proposal</a:t>
            </a:r>
            <a:r>
              <a:rPr lang="zh-CN" altLang="en-US" b="0" i="0" dirty="0">
                <a:solidFill>
                  <a:srgbClr val="222222"/>
                </a:solidFill>
                <a:effectLst/>
                <a:latin typeface="-apple-system"/>
              </a:rPr>
              <a:t>），并附加大概的位置信息；第二个阶段对其进行分类，选出包含目标的候选区域并对其位置进行修正（常使用</a:t>
            </a:r>
            <a:r>
              <a:rPr lang="en-US" altLang="zh-CN" b="0" i="0" dirty="0">
                <a:solidFill>
                  <a:srgbClr val="222222"/>
                </a:solidFill>
                <a:effectLst/>
                <a:latin typeface="-apple-system"/>
              </a:rPr>
              <a:t>R-CNN</a:t>
            </a:r>
            <a:r>
              <a:rPr lang="zh-CN" altLang="en-US" b="0" i="0" dirty="0">
                <a:solidFill>
                  <a:srgbClr val="222222"/>
                </a:solidFill>
                <a:effectLst/>
                <a:latin typeface="-apple-system"/>
              </a:rPr>
              <a:t>、</a:t>
            </a:r>
            <a:r>
              <a:rPr lang="en-US" altLang="zh-CN" b="0" i="0" dirty="0">
                <a:solidFill>
                  <a:srgbClr val="222222"/>
                </a:solidFill>
                <a:effectLst/>
                <a:latin typeface="-apple-system"/>
              </a:rPr>
              <a:t>Fast R-CNN</a:t>
            </a:r>
            <a:r>
              <a:rPr lang="zh-CN" altLang="en-US" b="0" i="0" dirty="0">
                <a:solidFill>
                  <a:srgbClr val="222222"/>
                </a:solidFill>
                <a:effectLst/>
                <a:latin typeface="-apple-system"/>
              </a:rPr>
              <a:t>、</a:t>
            </a:r>
            <a:r>
              <a:rPr lang="en-US" altLang="zh-CN" b="0" i="0" dirty="0">
                <a:solidFill>
                  <a:srgbClr val="222222"/>
                </a:solidFill>
                <a:effectLst/>
                <a:latin typeface="-apple-system"/>
              </a:rPr>
              <a:t>Faster R-CNN</a:t>
            </a:r>
            <a:r>
              <a:rPr lang="zh-CN" altLang="en-US" b="0" i="0" dirty="0">
                <a:solidFill>
                  <a:srgbClr val="222222"/>
                </a:solidFill>
                <a:effectLst/>
                <a:latin typeface="-apple-system"/>
              </a:rPr>
              <a:t>等算法）。</a:t>
            </a:r>
            <a:endParaRPr lang="zh-CN" altLang="en-US" b="0" i="0" dirty="0">
              <a:solidFill>
                <a:srgbClr val="222222"/>
              </a:solidFill>
              <a:effectLst/>
              <a:latin typeface="-apple-system"/>
            </a:endParaRPr>
          </a:p>
          <a:p>
            <a:pPr algn="just"/>
            <a:br>
              <a:rPr lang="zh-CN" altLang="en-US" b="0" i="0" dirty="0">
                <a:solidFill>
                  <a:srgbClr val="222222"/>
                </a:solidFill>
                <a:effectLst/>
                <a:latin typeface="-apple-system"/>
              </a:rPr>
            </a:br>
            <a:endParaRPr lang="zh-CN" altLang="en-US" b="0" i="0" dirty="0">
              <a:solidFill>
                <a:srgbClr val="222222"/>
              </a:solidFill>
              <a:effectLst/>
              <a:latin typeface="-apple-system"/>
            </a:endParaRPr>
          </a:p>
          <a:p>
            <a:pPr algn="just"/>
            <a:r>
              <a:rPr lang="en-US" altLang="zh-CN" b="0" i="0" dirty="0">
                <a:solidFill>
                  <a:srgbClr val="222222"/>
                </a:solidFill>
                <a:effectLst/>
                <a:latin typeface="-apple-system"/>
              </a:rPr>
              <a:t>3.</a:t>
            </a:r>
            <a:r>
              <a:rPr lang="zh-CN" altLang="en-US" b="0" i="0" dirty="0">
                <a:solidFill>
                  <a:srgbClr val="222222"/>
                </a:solidFill>
                <a:effectLst/>
                <a:latin typeface="-apple-system"/>
              </a:rPr>
              <a:t>基于深度学习的</a:t>
            </a:r>
            <a:r>
              <a:rPr lang="en-US" altLang="zh-CN" b="0" i="0" dirty="0">
                <a:solidFill>
                  <a:srgbClr val="222222"/>
                </a:solidFill>
                <a:effectLst/>
                <a:latin typeface="-apple-system"/>
              </a:rPr>
              <a:t>One Stage</a:t>
            </a:r>
            <a:r>
              <a:rPr lang="zh-CN" altLang="en-US" b="0" i="0" dirty="0">
                <a:solidFill>
                  <a:srgbClr val="222222"/>
                </a:solidFill>
                <a:effectLst/>
                <a:latin typeface="-apple-system"/>
              </a:rPr>
              <a:t>目标检测框架（速度有优势）</a:t>
            </a:r>
            <a:endParaRPr lang="zh-CN" altLang="en-US" b="0" i="0" dirty="0">
              <a:solidFill>
                <a:srgbClr val="222222"/>
              </a:solidFill>
              <a:effectLst/>
              <a:latin typeface="-apple-system"/>
            </a:endParaRPr>
          </a:p>
          <a:p>
            <a:pPr algn="just"/>
            <a:br>
              <a:rPr lang="zh-CN" altLang="en-US" b="0" i="0" dirty="0">
                <a:solidFill>
                  <a:srgbClr val="222222"/>
                </a:solidFill>
                <a:effectLst/>
                <a:latin typeface="-apple-system"/>
              </a:rPr>
            </a:br>
            <a:endParaRPr lang="zh-CN" altLang="en-US" b="0" i="0" dirty="0">
              <a:solidFill>
                <a:srgbClr val="222222"/>
              </a:solidFill>
              <a:effectLst/>
              <a:latin typeface="-apple-system"/>
            </a:endParaRPr>
          </a:p>
          <a:p>
            <a:pPr algn="just"/>
            <a:r>
              <a:rPr lang="zh-CN" altLang="en-US" b="0" i="0" dirty="0">
                <a:solidFill>
                  <a:srgbClr val="222222"/>
                </a:solidFill>
                <a:effectLst/>
                <a:latin typeface="-apple-system"/>
              </a:rPr>
              <a:t>此类检测算法属于端到端（</a:t>
            </a:r>
            <a:r>
              <a:rPr lang="en-US" altLang="zh-CN" b="0" i="0" dirty="0">
                <a:solidFill>
                  <a:srgbClr val="222222"/>
                </a:solidFill>
                <a:effectLst/>
                <a:latin typeface="-apple-system"/>
              </a:rPr>
              <a:t>End-to-End</a:t>
            </a:r>
            <a:r>
              <a:rPr lang="zh-CN" altLang="en-US" b="0" i="0" dirty="0">
                <a:solidFill>
                  <a:srgbClr val="222222"/>
                </a:solidFill>
                <a:effectLst/>
                <a:latin typeface="-apple-system"/>
              </a:rPr>
              <a:t>），不需要生成大量候选区域的阶段，而是将问题转化为回归（</a:t>
            </a:r>
            <a:r>
              <a:rPr lang="en-US" altLang="zh-CN" b="0" i="0" dirty="0">
                <a:solidFill>
                  <a:srgbClr val="222222"/>
                </a:solidFill>
                <a:effectLst/>
                <a:latin typeface="-apple-system"/>
              </a:rPr>
              <a:t>Regression</a:t>
            </a:r>
            <a:r>
              <a:rPr lang="zh-CN" altLang="en-US" b="0" i="0" dirty="0">
                <a:solidFill>
                  <a:srgbClr val="222222"/>
                </a:solidFill>
                <a:effectLst/>
                <a:latin typeface="-apple-system"/>
              </a:rPr>
              <a:t>）问题处理，使用完整图像作为输入，直接在图像的多个位置上回归出该位置的目标边框及所属类别（常使用</a:t>
            </a:r>
            <a:r>
              <a:rPr lang="en-US" altLang="zh-CN" b="0" i="0" dirty="0">
                <a:solidFill>
                  <a:srgbClr val="222222"/>
                </a:solidFill>
                <a:effectLst/>
                <a:latin typeface="-apple-system"/>
              </a:rPr>
              <a:t>Yolo</a:t>
            </a:r>
            <a:r>
              <a:rPr lang="zh-CN" altLang="en-US" b="0" i="0" dirty="0">
                <a:solidFill>
                  <a:srgbClr val="222222"/>
                </a:solidFill>
                <a:effectLst/>
                <a:latin typeface="-apple-system"/>
              </a:rPr>
              <a:t>、</a:t>
            </a:r>
            <a:r>
              <a:rPr lang="en-US" altLang="zh-CN" b="0" i="0" dirty="0">
                <a:solidFill>
                  <a:srgbClr val="222222"/>
                </a:solidFill>
                <a:effectLst/>
                <a:latin typeface="-apple-system"/>
              </a:rPr>
              <a:t>SSD</a:t>
            </a:r>
            <a:r>
              <a:rPr lang="zh-CN" altLang="en-US" b="0" i="0" dirty="0">
                <a:solidFill>
                  <a:srgbClr val="222222"/>
                </a:solidFill>
                <a:effectLst/>
                <a:latin typeface="-apple-system"/>
              </a:rPr>
              <a:t>、</a:t>
            </a:r>
            <a:r>
              <a:rPr lang="en-US" altLang="zh-CN" b="0" i="0" dirty="0" err="1">
                <a:solidFill>
                  <a:srgbClr val="222222"/>
                </a:solidFill>
                <a:effectLst/>
                <a:latin typeface="-apple-system"/>
              </a:rPr>
              <a:t>CornerNet</a:t>
            </a:r>
            <a:r>
              <a:rPr lang="zh-CN" altLang="en-US" b="0" i="0" dirty="0">
                <a:solidFill>
                  <a:srgbClr val="222222"/>
                </a:solidFill>
                <a:effectLst/>
                <a:latin typeface="-apple-system"/>
              </a:rPr>
              <a:t>等算法）。</a:t>
            </a:r>
            <a:endParaRPr lang="zh-CN" altLang="en-US" b="0" i="0" dirty="0">
              <a:solidFill>
                <a:srgbClr val="222222"/>
              </a:solidFill>
              <a:effectLst/>
              <a:latin typeface="-apple-system"/>
            </a:endParaRPr>
          </a:p>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fld>
            <a:endParaRPr lang="en-US" altLang="zh-CN"/>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br>
              <a:rPr lang="zh-CN" altLang="en-US" b="0" i="0" dirty="0">
                <a:solidFill>
                  <a:srgbClr val="222222"/>
                </a:solidFill>
                <a:effectLst/>
                <a:latin typeface="-apple-system"/>
              </a:rPr>
            </a:br>
            <a:r>
              <a:rPr lang="en-US" altLang="zh-CN" b="0" i="0" dirty="0">
                <a:solidFill>
                  <a:srgbClr val="222222"/>
                </a:solidFill>
                <a:effectLst/>
                <a:latin typeface="-apple-system"/>
              </a:rPr>
              <a:t>1.</a:t>
            </a:r>
            <a:r>
              <a:rPr lang="zh-CN" altLang="en-US" b="0" i="0" dirty="0">
                <a:solidFill>
                  <a:srgbClr val="222222"/>
                </a:solidFill>
                <a:effectLst/>
                <a:latin typeface="-apple-system"/>
              </a:rPr>
              <a:t>传统的目标检测框架</a:t>
            </a:r>
            <a:endParaRPr lang="en-US" altLang="zh-CN" b="0" i="0" dirty="0">
              <a:solidFill>
                <a:srgbClr val="222222"/>
              </a:solidFill>
              <a:effectLst/>
              <a:latin typeface="-apple-system"/>
            </a:endParaRPr>
          </a:p>
          <a:p>
            <a:pPr algn="just"/>
            <a:br>
              <a:rPr lang="zh-CN" altLang="en-US" b="0" i="0" dirty="0">
                <a:solidFill>
                  <a:srgbClr val="222222"/>
                </a:solidFill>
                <a:effectLst/>
                <a:latin typeface="-apple-system"/>
              </a:rPr>
            </a:br>
            <a:endParaRPr lang="zh-CN" altLang="en-US" b="0" i="0" dirty="0">
              <a:solidFill>
                <a:srgbClr val="222222"/>
              </a:solidFill>
              <a:effectLst/>
              <a:latin typeface="-apple-system"/>
            </a:endParaRPr>
          </a:p>
          <a:p>
            <a:pPr algn="just"/>
            <a:r>
              <a:rPr lang="zh-CN" altLang="en-US" b="0" i="0" dirty="0">
                <a:solidFill>
                  <a:srgbClr val="222222"/>
                </a:solidFill>
                <a:effectLst/>
                <a:latin typeface="-apple-system"/>
              </a:rPr>
              <a:t>（</a:t>
            </a:r>
            <a:r>
              <a:rPr lang="en-US" altLang="zh-CN" b="0" i="0" dirty="0">
                <a:solidFill>
                  <a:srgbClr val="222222"/>
                </a:solidFill>
                <a:effectLst/>
                <a:latin typeface="-apple-system"/>
              </a:rPr>
              <a:t>1</a:t>
            </a:r>
            <a:r>
              <a:rPr lang="zh-CN" altLang="en-US" b="0" i="0" dirty="0">
                <a:solidFill>
                  <a:srgbClr val="222222"/>
                </a:solidFill>
                <a:effectLst/>
                <a:latin typeface="-apple-system"/>
              </a:rPr>
              <a:t>）候选区域选择（采用不同尺寸、比例的滑动窗口对图像进行遍历）；</a:t>
            </a:r>
            <a:endParaRPr lang="en-US" altLang="zh-CN" b="0" i="0" dirty="0">
              <a:solidFill>
                <a:srgbClr val="222222"/>
              </a:solidFill>
              <a:effectLst/>
              <a:latin typeface="-apple-system"/>
            </a:endParaRPr>
          </a:p>
          <a:p>
            <a:pPr algn="just"/>
            <a:br>
              <a:rPr lang="zh-CN" altLang="en-US" b="0" i="0" dirty="0">
                <a:solidFill>
                  <a:srgbClr val="222222"/>
                </a:solidFill>
                <a:effectLst/>
                <a:latin typeface="-apple-system"/>
              </a:rPr>
            </a:br>
            <a:endParaRPr lang="zh-CN" altLang="en-US" b="0" i="0" dirty="0">
              <a:solidFill>
                <a:srgbClr val="222222"/>
              </a:solidFill>
              <a:effectLst/>
              <a:latin typeface="-apple-system"/>
            </a:endParaRPr>
          </a:p>
          <a:p>
            <a:pPr algn="just"/>
            <a:r>
              <a:rPr lang="zh-CN" altLang="en-US" b="0" i="0" dirty="0">
                <a:solidFill>
                  <a:srgbClr val="222222"/>
                </a:solidFill>
                <a:effectLst/>
                <a:latin typeface="-apple-system"/>
              </a:rPr>
              <a:t>（</a:t>
            </a:r>
            <a:r>
              <a:rPr lang="en-US" altLang="zh-CN" b="0" i="0" dirty="0">
                <a:solidFill>
                  <a:srgbClr val="222222"/>
                </a:solidFill>
                <a:effectLst/>
                <a:latin typeface="-apple-system"/>
              </a:rPr>
              <a:t>2</a:t>
            </a:r>
            <a:r>
              <a:rPr lang="zh-CN" altLang="en-US" b="0" i="0" dirty="0">
                <a:solidFill>
                  <a:srgbClr val="222222"/>
                </a:solidFill>
                <a:effectLst/>
                <a:latin typeface="-apple-system"/>
              </a:rPr>
              <a:t>）对不同的候选区域进行</a:t>
            </a:r>
            <a:r>
              <a:rPr lang="zh-CN" altLang="en-US" b="0" i="0" dirty="0">
                <a:solidFill>
                  <a:srgbClr val="4D4D4D"/>
                </a:solidFill>
                <a:effectLst/>
                <a:latin typeface="微软雅黑" panose="020B0503020204020204" pitchFamily="34" charset="-122"/>
                <a:ea typeface="微软雅黑" panose="020B0503020204020204" pitchFamily="34" charset="-122"/>
              </a:rPr>
              <a:t>特征提取（</a:t>
            </a:r>
            <a:r>
              <a:rPr lang="en-US" altLang="zh-CN" b="0" i="0" dirty="0">
                <a:solidFill>
                  <a:srgbClr val="4D4D4D"/>
                </a:solidFill>
                <a:effectLst/>
                <a:latin typeface="微软雅黑" panose="020B0503020204020204" pitchFamily="34" charset="-122"/>
                <a:ea typeface="微软雅黑" panose="020B0503020204020204" pitchFamily="34" charset="-122"/>
              </a:rPr>
              <a:t>SIFT</a:t>
            </a:r>
            <a:r>
              <a:rPr lang="zh-CN" altLang="en-US" b="0" i="0" dirty="0">
                <a:solidFill>
                  <a:srgbClr val="4D4D4D"/>
                </a:solidFill>
                <a:effectLst/>
                <a:latin typeface="微软雅黑" panose="020B0503020204020204" pitchFamily="34" charset="-122"/>
                <a:ea typeface="微软雅黑" panose="020B0503020204020204" pitchFamily="34" charset="-122"/>
              </a:rPr>
              <a:t>、</a:t>
            </a:r>
            <a:r>
              <a:rPr lang="en-US" altLang="zh-CN" b="0" i="0" dirty="0">
                <a:solidFill>
                  <a:srgbClr val="4D4D4D"/>
                </a:solidFill>
                <a:effectLst/>
                <a:latin typeface="微软雅黑" panose="020B0503020204020204" pitchFamily="34" charset="-122"/>
                <a:ea typeface="微软雅黑" panose="020B0503020204020204" pitchFamily="34" charset="-122"/>
              </a:rPr>
              <a:t>HOG</a:t>
            </a:r>
            <a:r>
              <a:rPr lang="zh-CN" altLang="en-US" b="0" i="0" dirty="0">
                <a:solidFill>
                  <a:srgbClr val="4D4D4D"/>
                </a:solidFill>
                <a:effectLst/>
                <a:latin typeface="微软雅黑" panose="020B0503020204020204" pitchFamily="34" charset="-122"/>
                <a:ea typeface="微软雅黑" panose="020B0503020204020204" pitchFamily="34" charset="-122"/>
              </a:rPr>
              <a:t>等）</a:t>
            </a:r>
            <a:r>
              <a:rPr lang="zh-CN" altLang="en-US" b="0" i="0" dirty="0">
                <a:solidFill>
                  <a:srgbClr val="222222"/>
                </a:solidFill>
                <a:effectLst/>
                <a:latin typeface="-apple-system"/>
              </a:rPr>
              <a:t>；</a:t>
            </a:r>
            <a:endParaRPr lang="zh-CN" altLang="en-US" b="0" i="0" dirty="0">
              <a:solidFill>
                <a:srgbClr val="222222"/>
              </a:solidFill>
              <a:effectLst/>
              <a:latin typeface="-apple-system"/>
            </a:endParaRPr>
          </a:p>
          <a:p>
            <a:pPr algn="just"/>
            <a:r>
              <a:rPr lang="zh-CN" altLang="en-US" b="0" i="0" dirty="0">
                <a:solidFill>
                  <a:srgbClr val="222222"/>
                </a:solidFill>
                <a:effectLst/>
                <a:latin typeface="-apple-system"/>
              </a:rPr>
              <a:t>（</a:t>
            </a:r>
            <a:r>
              <a:rPr lang="en-US" altLang="zh-CN" b="0" i="0" dirty="0">
                <a:solidFill>
                  <a:srgbClr val="222222"/>
                </a:solidFill>
                <a:effectLst/>
                <a:latin typeface="-apple-system"/>
              </a:rPr>
              <a:t>3</a:t>
            </a:r>
            <a:r>
              <a:rPr lang="zh-CN" altLang="en-US" b="0" i="0" dirty="0">
                <a:solidFill>
                  <a:srgbClr val="222222"/>
                </a:solidFill>
                <a:effectLst/>
                <a:latin typeface="-apple-system"/>
              </a:rPr>
              <a:t>）使用分类器进行分类（</a:t>
            </a:r>
            <a:r>
              <a:rPr lang="en-US" altLang="zh-CN" b="0" i="0" dirty="0">
                <a:solidFill>
                  <a:srgbClr val="4D4D4D"/>
                </a:solidFill>
                <a:effectLst/>
                <a:latin typeface="微软雅黑" panose="020B0503020204020204" pitchFamily="34" charset="-122"/>
                <a:ea typeface="微软雅黑" panose="020B0503020204020204" pitchFamily="34" charset="-122"/>
              </a:rPr>
              <a:t>SVM</a:t>
            </a:r>
            <a:r>
              <a:rPr lang="zh-CN" altLang="en-US" b="0" i="0" dirty="0">
                <a:solidFill>
                  <a:srgbClr val="4D4D4D"/>
                </a:solidFill>
                <a:effectLst/>
                <a:latin typeface="微软雅黑" panose="020B0503020204020204" pitchFamily="34" charset="-122"/>
                <a:ea typeface="微软雅黑" panose="020B0503020204020204" pitchFamily="34" charset="-122"/>
              </a:rPr>
              <a:t>、</a:t>
            </a:r>
            <a:r>
              <a:rPr lang="en-US" altLang="zh-CN" b="0" i="0" dirty="0" err="1">
                <a:solidFill>
                  <a:srgbClr val="4D4D4D"/>
                </a:solidFill>
                <a:effectLst/>
                <a:latin typeface="微软雅黑" panose="020B0503020204020204" pitchFamily="34" charset="-122"/>
                <a:ea typeface="微软雅黑" panose="020B0503020204020204" pitchFamily="34" charset="-122"/>
              </a:rPr>
              <a:t>Adaboost</a:t>
            </a:r>
            <a:r>
              <a:rPr lang="zh-CN" altLang="en-US" b="0" i="0" dirty="0">
                <a:solidFill>
                  <a:srgbClr val="4D4D4D"/>
                </a:solidFill>
                <a:effectLst/>
                <a:latin typeface="微软雅黑" panose="020B0503020204020204" pitchFamily="34" charset="-122"/>
                <a:ea typeface="微软雅黑" panose="020B0503020204020204" pitchFamily="34" charset="-122"/>
              </a:rPr>
              <a:t>等）</a:t>
            </a:r>
            <a:r>
              <a:rPr lang="zh-CN" altLang="en-US" b="0" i="0" dirty="0">
                <a:solidFill>
                  <a:srgbClr val="222222"/>
                </a:solidFill>
                <a:effectLst/>
                <a:latin typeface="-apple-system"/>
              </a:rPr>
              <a:t>。</a:t>
            </a:r>
            <a:endParaRPr lang="zh-CN" altLang="en-US" b="0" i="0" dirty="0">
              <a:solidFill>
                <a:srgbClr val="222222"/>
              </a:solidFill>
              <a:effectLst/>
              <a:latin typeface="-apple-system"/>
            </a:endParaRPr>
          </a:p>
          <a:p>
            <a:pPr algn="just"/>
            <a:br>
              <a:rPr lang="zh-CN" altLang="en-US" b="0" i="0" dirty="0">
                <a:solidFill>
                  <a:srgbClr val="222222"/>
                </a:solidFill>
                <a:effectLst/>
                <a:latin typeface="-apple-system"/>
              </a:rPr>
            </a:br>
            <a:endParaRPr lang="zh-CN" altLang="en-US" b="0" i="0" dirty="0">
              <a:solidFill>
                <a:srgbClr val="222222"/>
              </a:solidFill>
              <a:effectLst/>
              <a:latin typeface="-apple-system"/>
            </a:endParaRPr>
          </a:p>
          <a:p>
            <a:pPr algn="just"/>
            <a:r>
              <a:rPr lang="en-US" altLang="zh-CN" b="0" i="0" dirty="0">
                <a:solidFill>
                  <a:srgbClr val="222222"/>
                </a:solidFill>
                <a:effectLst/>
                <a:latin typeface="-apple-system"/>
              </a:rPr>
              <a:t>2.</a:t>
            </a:r>
            <a:r>
              <a:rPr lang="zh-CN" altLang="en-US" b="0" i="0" dirty="0">
                <a:solidFill>
                  <a:srgbClr val="222222"/>
                </a:solidFill>
                <a:effectLst/>
                <a:latin typeface="-apple-system"/>
              </a:rPr>
              <a:t>基于深度学习的</a:t>
            </a:r>
            <a:r>
              <a:rPr lang="en-US" altLang="zh-CN" b="0" i="0" dirty="0">
                <a:solidFill>
                  <a:srgbClr val="222222"/>
                </a:solidFill>
                <a:effectLst/>
                <a:latin typeface="-apple-system"/>
              </a:rPr>
              <a:t>Two Stages</a:t>
            </a:r>
            <a:r>
              <a:rPr lang="zh-CN" altLang="en-US" b="0" i="0" dirty="0">
                <a:solidFill>
                  <a:srgbClr val="222222"/>
                </a:solidFill>
                <a:effectLst/>
                <a:latin typeface="-apple-system"/>
              </a:rPr>
              <a:t>目标检测框架（准确度有优势）</a:t>
            </a:r>
            <a:endParaRPr lang="zh-CN" altLang="en-US" b="0" i="0" dirty="0">
              <a:solidFill>
                <a:srgbClr val="222222"/>
              </a:solidFill>
              <a:effectLst/>
              <a:latin typeface="-apple-system"/>
            </a:endParaRPr>
          </a:p>
          <a:p>
            <a:pPr algn="just"/>
            <a:br>
              <a:rPr lang="zh-CN" altLang="en-US" b="0" i="0" dirty="0">
                <a:solidFill>
                  <a:srgbClr val="222222"/>
                </a:solidFill>
                <a:effectLst/>
                <a:latin typeface="-apple-system"/>
              </a:rPr>
            </a:br>
            <a:endParaRPr lang="zh-CN" altLang="en-US" b="0" i="0" dirty="0">
              <a:solidFill>
                <a:srgbClr val="222222"/>
              </a:solidFill>
              <a:effectLst/>
              <a:latin typeface="-apple-system"/>
            </a:endParaRPr>
          </a:p>
          <a:p>
            <a:pPr algn="just"/>
            <a:r>
              <a:rPr lang="zh-CN" altLang="en-US" b="0" i="0" dirty="0">
                <a:solidFill>
                  <a:srgbClr val="222222"/>
                </a:solidFill>
                <a:effectLst/>
                <a:latin typeface="-apple-system"/>
              </a:rPr>
              <a:t>此类算法将检测问题分为两个阶段，第一阶段生成大量可能含有目标的候选区域（</a:t>
            </a:r>
            <a:r>
              <a:rPr lang="en-US" altLang="zh-CN" b="0" i="0" dirty="0">
                <a:solidFill>
                  <a:srgbClr val="222222"/>
                </a:solidFill>
                <a:effectLst/>
                <a:latin typeface="-apple-system"/>
              </a:rPr>
              <a:t>Region Proposal</a:t>
            </a:r>
            <a:r>
              <a:rPr lang="zh-CN" altLang="en-US" b="0" i="0" dirty="0">
                <a:solidFill>
                  <a:srgbClr val="222222"/>
                </a:solidFill>
                <a:effectLst/>
                <a:latin typeface="-apple-system"/>
              </a:rPr>
              <a:t>），并附加大概的位置信息；第二个阶段对其进行分类，选出包含目标的候选区域并对其位置进行修正（常使用</a:t>
            </a:r>
            <a:r>
              <a:rPr lang="en-US" altLang="zh-CN" b="0" i="0" dirty="0">
                <a:solidFill>
                  <a:srgbClr val="222222"/>
                </a:solidFill>
                <a:effectLst/>
                <a:latin typeface="-apple-system"/>
              </a:rPr>
              <a:t>R-CNN</a:t>
            </a:r>
            <a:r>
              <a:rPr lang="zh-CN" altLang="en-US" b="0" i="0" dirty="0">
                <a:solidFill>
                  <a:srgbClr val="222222"/>
                </a:solidFill>
                <a:effectLst/>
                <a:latin typeface="-apple-system"/>
              </a:rPr>
              <a:t>、</a:t>
            </a:r>
            <a:r>
              <a:rPr lang="en-US" altLang="zh-CN" b="0" i="0" dirty="0">
                <a:solidFill>
                  <a:srgbClr val="222222"/>
                </a:solidFill>
                <a:effectLst/>
                <a:latin typeface="-apple-system"/>
              </a:rPr>
              <a:t>Fast R-CNN</a:t>
            </a:r>
            <a:r>
              <a:rPr lang="zh-CN" altLang="en-US" b="0" i="0" dirty="0">
                <a:solidFill>
                  <a:srgbClr val="222222"/>
                </a:solidFill>
                <a:effectLst/>
                <a:latin typeface="-apple-system"/>
              </a:rPr>
              <a:t>、</a:t>
            </a:r>
            <a:r>
              <a:rPr lang="en-US" altLang="zh-CN" b="0" i="0" dirty="0">
                <a:solidFill>
                  <a:srgbClr val="222222"/>
                </a:solidFill>
                <a:effectLst/>
                <a:latin typeface="-apple-system"/>
              </a:rPr>
              <a:t>Faster R-CNN</a:t>
            </a:r>
            <a:r>
              <a:rPr lang="zh-CN" altLang="en-US" b="0" i="0" dirty="0">
                <a:solidFill>
                  <a:srgbClr val="222222"/>
                </a:solidFill>
                <a:effectLst/>
                <a:latin typeface="-apple-system"/>
              </a:rPr>
              <a:t>等算法）。</a:t>
            </a:r>
            <a:endParaRPr lang="zh-CN" altLang="en-US" b="0" i="0" dirty="0">
              <a:solidFill>
                <a:srgbClr val="222222"/>
              </a:solidFill>
              <a:effectLst/>
              <a:latin typeface="-apple-system"/>
            </a:endParaRPr>
          </a:p>
          <a:p>
            <a:pPr algn="just"/>
            <a:br>
              <a:rPr lang="zh-CN" altLang="en-US" b="0" i="0" dirty="0">
                <a:solidFill>
                  <a:srgbClr val="222222"/>
                </a:solidFill>
                <a:effectLst/>
                <a:latin typeface="-apple-system"/>
              </a:rPr>
            </a:br>
            <a:endParaRPr lang="zh-CN" altLang="en-US" b="0" i="0" dirty="0">
              <a:solidFill>
                <a:srgbClr val="222222"/>
              </a:solidFill>
              <a:effectLst/>
              <a:latin typeface="-apple-system"/>
            </a:endParaRPr>
          </a:p>
          <a:p>
            <a:pPr algn="just"/>
            <a:r>
              <a:rPr lang="en-US" altLang="zh-CN" b="0" i="0" dirty="0">
                <a:solidFill>
                  <a:srgbClr val="222222"/>
                </a:solidFill>
                <a:effectLst/>
                <a:latin typeface="-apple-system"/>
              </a:rPr>
              <a:t>3.</a:t>
            </a:r>
            <a:r>
              <a:rPr lang="zh-CN" altLang="en-US" b="0" i="0" dirty="0">
                <a:solidFill>
                  <a:srgbClr val="222222"/>
                </a:solidFill>
                <a:effectLst/>
                <a:latin typeface="-apple-system"/>
              </a:rPr>
              <a:t>基于深度学习的</a:t>
            </a:r>
            <a:r>
              <a:rPr lang="en-US" altLang="zh-CN" b="0" i="0" dirty="0">
                <a:solidFill>
                  <a:srgbClr val="222222"/>
                </a:solidFill>
                <a:effectLst/>
                <a:latin typeface="-apple-system"/>
              </a:rPr>
              <a:t>One Stage</a:t>
            </a:r>
            <a:r>
              <a:rPr lang="zh-CN" altLang="en-US" b="0" i="0" dirty="0">
                <a:solidFill>
                  <a:srgbClr val="222222"/>
                </a:solidFill>
                <a:effectLst/>
                <a:latin typeface="-apple-system"/>
              </a:rPr>
              <a:t>目标检测框架（速度有优势）</a:t>
            </a:r>
            <a:endParaRPr lang="zh-CN" altLang="en-US" b="0" i="0" dirty="0">
              <a:solidFill>
                <a:srgbClr val="222222"/>
              </a:solidFill>
              <a:effectLst/>
              <a:latin typeface="-apple-system"/>
            </a:endParaRPr>
          </a:p>
          <a:p>
            <a:pPr algn="just"/>
            <a:br>
              <a:rPr lang="zh-CN" altLang="en-US" b="0" i="0" dirty="0">
                <a:solidFill>
                  <a:srgbClr val="222222"/>
                </a:solidFill>
                <a:effectLst/>
                <a:latin typeface="-apple-system"/>
              </a:rPr>
            </a:br>
            <a:endParaRPr lang="zh-CN" altLang="en-US" b="0" i="0" dirty="0">
              <a:solidFill>
                <a:srgbClr val="222222"/>
              </a:solidFill>
              <a:effectLst/>
              <a:latin typeface="-apple-system"/>
            </a:endParaRPr>
          </a:p>
          <a:p>
            <a:pPr algn="just"/>
            <a:r>
              <a:rPr lang="zh-CN" altLang="en-US" b="0" i="0" dirty="0">
                <a:solidFill>
                  <a:srgbClr val="222222"/>
                </a:solidFill>
                <a:effectLst/>
                <a:latin typeface="-apple-system"/>
              </a:rPr>
              <a:t>此类检测算法属于端到端（</a:t>
            </a:r>
            <a:r>
              <a:rPr lang="en-US" altLang="zh-CN" b="0" i="0" dirty="0">
                <a:solidFill>
                  <a:srgbClr val="222222"/>
                </a:solidFill>
                <a:effectLst/>
                <a:latin typeface="-apple-system"/>
              </a:rPr>
              <a:t>End-to-End</a:t>
            </a:r>
            <a:r>
              <a:rPr lang="zh-CN" altLang="en-US" b="0" i="0" dirty="0">
                <a:solidFill>
                  <a:srgbClr val="222222"/>
                </a:solidFill>
                <a:effectLst/>
                <a:latin typeface="-apple-system"/>
              </a:rPr>
              <a:t>），不需要生成大量候选区域的阶段，而是将问题转化为回归（</a:t>
            </a:r>
            <a:r>
              <a:rPr lang="en-US" altLang="zh-CN" b="0" i="0" dirty="0">
                <a:solidFill>
                  <a:srgbClr val="222222"/>
                </a:solidFill>
                <a:effectLst/>
                <a:latin typeface="-apple-system"/>
              </a:rPr>
              <a:t>Regression</a:t>
            </a:r>
            <a:r>
              <a:rPr lang="zh-CN" altLang="en-US" b="0" i="0" dirty="0">
                <a:solidFill>
                  <a:srgbClr val="222222"/>
                </a:solidFill>
                <a:effectLst/>
                <a:latin typeface="-apple-system"/>
              </a:rPr>
              <a:t>）问题处理，使用完整图像作为输入，直接在图像的多个位置上回归出该位置的目标边框及所属类别（常使用</a:t>
            </a:r>
            <a:r>
              <a:rPr lang="en-US" altLang="zh-CN" b="0" i="0" dirty="0">
                <a:solidFill>
                  <a:srgbClr val="222222"/>
                </a:solidFill>
                <a:effectLst/>
                <a:latin typeface="-apple-system"/>
              </a:rPr>
              <a:t>Yolo</a:t>
            </a:r>
            <a:r>
              <a:rPr lang="zh-CN" altLang="en-US" b="0" i="0" dirty="0">
                <a:solidFill>
                  <a:srgbClr val="222222"/>
                </a:solidFill>
                <a:effectLst/>
                <a:latin typeface="-apple-system"/>
              </a:rPr>
              <a:t>、</a:t>
            </a:r>
            <a:r>
              <a:rPr lang="en-US" altLang="zh-CN" b="0" i="0" dirty="0">
                <a:solidFill>
                  <a:srgbClr val="222222"/>
                </a:solidFill>
                <a:effectLst/>
                <a:latin typeface="-apple-system"/>
              </a:rPr>
              <a:t>SSD</a:t>
            </a:r>
            <a:r>
              <a:rPr lang="zh-CN" altLang="en-US" b="0" i="0" dirty="0">
                <a:solidFill>
                  <a:srgbClr val="222222"/>
                </a:solidFill>
                <a:effectLst/>
                <a:latin typeface="-apple-system"/>
              </a:rPr>
              <a:t>、</a:t>
            </a:r>
            <a:r>
              <a:rPr lang="en-US" altLang="zh-CN" b="0" i="0" dirty="0" err="1">
                <a:solidFill>
                  <a:srgbClr val="222222"/>
                </a:solidFill>
                <a:effectLst/>
                <a:latin typeface="-apple-system"/>
              </a:rPr>
              <a:t>CornerNet</a:t>
            </a:r>
            <a:r>
              <a:rPr lang="zh-CN" altLang="en-US" b="0" i="0" dirty="0">
                <a:solidFill>
                  <a:srgbClr val="222222"/>
                </a:solidFill>
                <a:effectLst/>
                <a:latin typeface="-apple-system"/>
              </a:rPr>
              <a:t>等算法）。</a:t>
            </a:r>
            <a:endParaRPr lang="zh-CN" altLang="en-US" b="0" i="0" dirty="0">
              <a:solidFill>
                <a:srgbClr val="222222"/>
              </a:solidFill>
              <a:effectLst/>
              <a:latin typeface="-apple-system"/>
            </a:endParaRPr>
          </a:p>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fld>
            <a:endParaRPr lang="en-US" altLang="zh-CN"/>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b="1" i="0" dirty="0">
                <a:solidFill>
                  <a:srgbClr val="121212"/>
                </a:solidFill>
                <a:effectLst/>
                <a:latin typeface="-apple-system"/>
              </a:rPr>
              <a:t>Backbone network</a:t>
            </a:r>
            <a:r>
              <a:rPr lang="zh-CN" altLang="en-US" b="0" i="0" dirty="0">
                <a:solidFill>
                  <a:srgbClr val="121212"/>
                </a:solidFill>
                <a:effectLst/>
                <a:latin typeface="-apple-system"/>
              </a:rPr>
              <a:t>，即</a:t>
            </a:r>
            <a:r>
              <a:rPr lang="zh-CN" altLang="en-US" b="1" i="0" dirty="0">
                <a:solidFill>
                  <a:srgbClr val="121212"/>
                </a:solidFill>
                <a:effectLst/>
                <a:latin typeface="-apple-system"/>
              </a:rPr>
              <a:t>主干网络</a:t>
            </a:r>
            <a:r>
              <a:rPr lang="zh-CN" altLang="en-US" b="0" i="0" dirty="0">
                <a:solidFill>
                  <a:srgbClr val="121212"/>
                </a:solidFill>
                <a:effectLst/>
                <a:latin typeface="-apple-system"/>
              </a:rPr>
              <a:t>，是目标检测网络最为核心的部分，大多数时候，</a:t>
            </a:r>
            <a:r>
              <a:rPr lang="en-US" altLang="zh-CN" b="0" i="0" dirty="0">
                <a:solidFill>
                  <a:srgbClr val="121212"/>
                </a:solidFill>
                <a:effectLst/>
                <a:latin typeface="-apple-system"/>
              </a:rPr>
              <a:t>backbone</a:t>
            </a:r>
            <a:r>
              <a:rPr lang="zh-CN" altLang="en-US" b="0" i="0" dirty="0">
                <a:solidFill>
                  <a:srgbClr val="121212"/>
                </a:solidFill>
                <a:effectLst/>
                <a:latin typeface="-apple-system"/>
              </a:rPr>
              <a:t>选择的好坏，对检测性能影响是十分巨大的。</a:t>
            </a:r>
            <a:endParaRPr lang="zh-CN" altLang="en-US" b="0" i="0" dirty="0">
              <a:solidFill>
                <a:srgbClr val="121212"/>
              </a:solidFill>
              <a:effectLst/>
              <a:latin typeface="-apple-system"/>
            </a:endParaRPr>
          </a:p>
          <a:p>
            <a:pPr algn="l"/>
            <a:r>
              <a:rPr lang="en-US" altLang="zh-CN" b="1" i="0" dirty="0">
                <a:solidFill>
                  <a:srgbClr val="121212"/>
                </a:solidFill>
                <a:effectLst/>
                <a:latin typeface="-apple-system"/>
              </a:rPr>
              <a:t>Neck network</a:t>
            </a:r>
            <a:r>
              <a:rPr lang="zh-CN" altLang="en-US" b="0" i="0" dirty="0">
                <a:solidFill>
                  <a:srgbClr val="121212"/>
                </a:solidFill>
                <a:effectLst/>
                <a:latin typeface="-apple-system"/>
              </a:rPr>
              <a:t>，即</a:t>
            </a:r>
            <a:r>
              <a:rPr lang="zh-CN" altLang="en-US" b="1" dirty="0">
                <a:solidFill>
                  <a:srgbClr val="121212"/>
                </a:solidFill>
                <a:latin typeface="-apple-system"/>
              </a:rPr>
              <a:t>瓶颈</a:t>
            </a:r>
            <a:r>
              <a:rPr lang="zh-CN" altLang="en-US" b="1" i="0" dirty="0">
                <a:solidFill>
                  <a:srgbClr val="121212"/>
                </a:solidFill>
                <a:effectLst/>
                <a:latin typeface="-apple-system"/>
              </a:rPr>
              <a:t>网络</a:t>
            </a:r>
            <a:r>
              <a:rPr lang="zh-CN" altLang="en-US" b="0" i="0" dirty="0">
                <a:solidFill>
                  <a:srgbClr val="121212"/>
                </a:solidFill>
                <a:effectLst/>
                <a:latin typeface="-apple-system"/>
              </a:rPr>
              <a:t>，</a:t>
            </a:r>
            <a:r>
              <a:rPr lang="en-US" altLang="zh-CN" b="0" i="0" dirty="0">
                <a:solidFill>
                  <a:srgbClr val="121212"/>
                </a:solidFill>
                <a:effectLst/>
                <a:latin typeface="-apple-system"/>
              </a:rPr>
              <a:t>Neck</a:t>
            </a:r>
            <a:r>
              <a:rPr lang="zh-CN" altLang="en-US" b="0" i="0" dirty="0">
                <a:solidFill>
                  <a:srgbClr val="121212"/>
                </a:solidFill>
                <a:effectLst/>
                <a:latin typeface="-apple-system"/>
              </a:rPr>
              <a:t>部分的主要作用就是将由</a:t>
            </a:r>
            <a:r>
              <a:rPr lang="en-US" altLang="zh-CN" b="0" i="0" dirty="0">
                <a:solidFill>
                  <a:srgbClr val="121212"/>
                </a:solidFill>
                <a:effectLst/>
                <a:latin typeface="-apple-system"/>
              </a:rPr>
              <a:t>backbone</a:t>
            </a:r>
            <a:r>
              <a:rPr lang="zh-CN" altLang="en-US" b="0" i="0" dirty="0">
                <a:solidFill>
                  <a:srgbClr val="121212"/>
                </a:solidFill>
                <a:effectLst/>
                <a:latin typeface="-apple-system"/>
              </a:rPr>
              <a:t>输出的特征进行整合。其整合方式有很多，最为常见的就是</a:t>
            </a:r>
            <a:r>
              <a:rPr lang="en-US" altLang="zh-CN" b="0" i="0" dirty="0">
                <a:solidFill>
                  <a:srgbClr val="121212"/>
                </a:solidFill>
                <a:effectLst/>
                <a:latin typeface="-apple-system"/>
              </a:rPr>
              <a:t>FPN</a:t>
            </a:r>
            <a:r>
              <a:rPr lang="zh-CN" altLang="en-US" b="0" i="0" dirty="0">
                <a:solidFill>
                  <a:srgbClr val="121212"/>
                </a:solidFill>
                <a:effectLst/>
                <a:latin typeface="-apple-system"/>
              </a:rPr>
              <a:t>（</a:t>
            </a:r>
            <a:r>
              <a:rPr lang="en-US" altLang="zh-CN" b="0" i="0" dirty="0">
                <a:solidFill>
                  <a:srgbClr val="121212"/>
                </a:solidFill>
                <a:effectLst/>
                <a:latin typeface="-apple-system"/>
              </a:rPr>
              <a:t>Feature Pyramid Network</a:t>
            </a:r>
            <a:r>
              <a:rPr lang="zh-CN" altLang="en-US" b="0" i="0" dirty="0">
                <a:solidFill>
                  <a:srgbClr val="121212"/>
                </a:solidFill>
                <a:effectLst/>
                <a:latin typeface="-apple-system"/>
              </a:rPr>
              <a:t>），有关</a:t>
            </a:r>
            <a:r>
              <a:rPr lang="en-US" altLang="zh-CN" b="0" i="0" dirty="0">
                <a:solidFill>
                  <a:srgbClr val="121212"/>
                </a:solidFill>
                <a:effectLst/>
                <a:latin typeface="-apple-system"/>
              </a:rPr>
              <a:t>FPN</a:t>
            </a:r>
            <a:r>
              <a:rPr lang="zh-CN" altLang="en-US" b="0" i="0" dirty="0">
                <a:solidFill>
                  <a:srgbClr val="121212"/>
                </a:solidFill>
                <a:effectLst/>
                <a:latin typeface="-apple-system"/>
              </a:rPr>
              <a:t>的内容，我们会在展开介绍</a:t>
            </a:r>
            <a:r>
              <a:rPr lang="en-US" altLang="zh-CN" b="0" i="0" dirty="0">
                <a:solidFill>
                  <a:srgbClr val="121212"/>
                </a:solidFill>
                <a:effectLst/>
                <a:latin typeface="-apple-system"/>
              </a:rPr>
              <a:t>Neck</a:t>
            </a:r>
            <a:r>
              <a:rPr lang="zh-CN" altLang="en-US" b="0" i="0" dirty="0">
                <a:solidFill>
                  <a:srgbClr val="121212"/>
                </a:solidFill>
                <a:effectLst/>
                <a:latin typeface="-apple-system"/>
              </a:rPr>
              <a:t>的时候再次提到的。</a:t>
            </a:r>
            <a:endParaRPr lang="zh-CN" altLang="en-US" b="0" i="0" dirty="0">
              <a:solidFill>
                <a:srgbClr val="121212"/>
              </a:solidFill>
              <a:effectLst/>
              <a:latin typeface="-apple-system"/>
            </a:endParaRPr>
          </a:p>
          <a:p>
            <a:pPr algn="l"/>
            <a:r>
              <a:rPr lang="en-US" altLang="zh-CN" b="1" i="0" dirty="0">
                <a:solidFill>
                  <a:srgbClr val="121212"/>
                </a:solidFill>
                <a:effectLst/>
                <a:latin typeface="-apple-system"/>
              </a:rPr>
              <a:t>Detection head</a:t>
            </a:r>
            <a:r>
              <a:rPr lang="zh-CN" altLang="en-US" b="0" i="0" dirty="0">
                <a:solidFill>
                  <a:srgbClr val="121212"/>
                </a:solidFill>
                <a:effectLst/>
                <a:latin typeface="-apple-system"/>
              </a:rPr>
              <a:t>，即</a:t>
            </a:r>
            <a:r>
              <a:rPr lang="zh-CN" altLang="en-US" b="1" i="0" dirty="0">
                <a:solidFill>
                  <a:srgbClr val="121212"/>
                </a:solidFill>
                <a:effectLst/>
                <a:latin typeface="-apple-system"/>
              </a:rPr>
              <a:t>检测头</a:t>
            </a:r>
            <a:r>
              <a:rPr lang="zh-CN" altLang="en-US" b="0" i="0" dirty="0">
                <a:solidFill>
                  <a:srgbClr val="121212"/>
                </a:solidFill>
                <a:effectLst/>
                <a:latin typeface="-apple-system"/>
              </a:rPr>
              <a:t>，这一部分的作用就没什么特殊的含义了，就是若干卷积层进行预测，也有些工作里把</a:t>
            </a:r>
            <a:r>
              <a:rPr lang="en-US" altLang="zh-CN" b="0" i="0" dirty="0">
                <a:solidFill>
                  <a:srgbClr val="121212"/>
                </a:solidFill>
                <a:effectLst/>
                <a:latin typeface="-apple-system"/>
              </a:rPr>
              <a:t>head</a:t>
            </a:r>
            <a:r>
              <a:rPr lang="zh-CN" altLang="en-US" b="0" i="0" dirty="0">
                <a:solidFill>
                  <a:srgbClr val="121212"/>
                </a:solidFill>
                <a:effectLst/>
                <a:latin typeface="-apple-system"/>
              </a:rPr>
              <a:t>部分称为</a:t>
            </a:r>
            <a:r>
              <a:rPr lang="en-US" altLang="zh-CN" b="0" i="0" dirty="0">
                <a:solidFill>
                  <a:srgbClr val="121212"/>
                </a:solidFill>
                <a:effectLst/>
                <a:latin typeface="-apple-system"/>
              </a:rPr>
              <a:t>decoder</a:t>
            </a:r>
            <a:r>
              <a:rPr lang="zh-CN" altLang="en-US" b="0" i="0" dirty="0">
                <a:solidFill>
                  <a:srgbClr val="121212"/>
                </a:solidFill>
                <a:effectLst/>
                <a:latin typeface="-apple-system"/>
              </a:rPr>
              <a:t>（解码器）的，这种称呼不无道理，</a:t>
            </a:r>
            <a:r>
              <a:rPr lang="en-US" altLang="zh-CN" b="0" i="0" dirty="0">
                <a:solidFill>
                  <a:srgbClr val="121212"/>
                </a:solidFill>
                <a:effectLst/>
                <a:latin typeface="-apple-system"/>
              </a:rPr>
              <a:t>head</a:t>
            </a:r>
            <a:r>
              <a:rPr lang="zh-CN" altLang="en-US" b="0" i="0" dirty="0">
                <a:solidFill>
                  <a:srgbClr val="121212"/>
                </a:solidFill>
                <a:effectLst/>
                <a:latin typeface="-apple-system"/>
              </a:rPr>
              <a:t>部分就是在由前面网络输出的特征上去进行预测，约等于是从这些信息里解耦出来图像中物体的类别和位置信息。</a:t>
            </a:r>
            <a:endParaRPr lang="zh-CN" altLang="en-US" b="0" i="0" dirty="0">
              <a:solidFill>
                <a:srgbClr val="121212"/>
              </a:solidFill>
              <a:effectLst/>
              <a:latin typeface="-apple-system"/>
            </a:endParaRPr>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fld>
            <a:endParaRPr lang="en-US" altLang="zh-CN"/>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fld>
            <a:endParaRPr lang="en-US" altLang="zh-CN"/>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fld>
            <a:endParaRPr lang="en-US" altLang="zh-CN"/>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fld>
            <a:endParaRPr lang="en-US" altLang="zh-CN"/>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fld>
            <a:endParaRPr lang="en-US" altLang="zh-CN"/>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fld>
            <a:endParaRPr lang="en-US" altLang="zh-CN"/>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U-Net</a:t>
            </a:r>
            <a:r>
              <a:rPr lang="zh-CN" altLang="en-US" dirty="0"/>
              <a:t>神经网络在医学图像分割中表现出色，主要有以下几个原因：</a:t>
            </a:r>
            <a:endParaRPr lang="zh-CN" altLang="en-US" dirty="0"/>
          </a:p>
          <a:p>
            <a:endParaRPr lang="zh-CN" altLang="en-US" dirty="0"/>
          </a:p>
          <a:p>
            <a:r>
              <a:rPr lang="en-US" altLang="zh-CN" dirty="0"/>
              <a:t>1</a:t>
            </a:r>
            <a:r>
              <a:rPr lang="zh-CN" altLang="en-US" dirty="0"/>
              <a:t>、对称结构：</a:t>
            </a:r>
            <a:r>
              <a:rPr lang="en-US" altLang="zh-CN" dirty="0"/>
              <a:t>U-Net</a:t>
            </a:r>
            <a:r>
              <a:rPr lang="zh-CN" altLang="en-US" dirty="0"/>
              <a:t>的架构是前半部分是卷积层（用于特征提取），后半部分是上采样层（用于恢复原始输入的空间分辨率）。这种对称的设计使得模型既能捕捉到全局上下文信息，又能精确地进行像素级别的分类。</a:t>
            </a:r>
            <a:endParaRPr lang="zh-CN" altLang="en-US" dirty="0"/>
          </a:p>
          <a:p>
            <a:endParaRPr lang="zh-CN" altLang="en-US" dirty="0"/>
          </a:p>
          <a:p>
            <a:r>
              <a:rPr lang="en-US" altLang="zh-CN" dirty="0"/>
              <a:t>2</a:t>
            </a:r>
            <a:r>
              <a:rPr lang="zh-CN" altLang="en-US" dirty="0"/>
              <a:t>、跳跃连接：</a:t>
            </a:r>
            <a:r>
              <a:rPr lang="en-US" altLang="zh-CN" dirty="0"/>
              <a:t>U-Net</a:t>
            </a:r>
            <a:r>
              <a:rPr lang="zh-CN" altLang="en-US" dirty="0"/>
              <a:t>中的跳跃连接将低级特征图与高级特征图合并，这有助于保留图像的详细信息，并将其与抽象的语义信息相结合。这种结合对于准确的图像分割至关重要，尤其是在需要同时考虑细节和整体结构的医学图像中。</a:t>
            </a:r>
            <a:endParaRPr lang="zh-CN" altLang="en-US" dirty="0"/>
          </a:p>
          <a:p>
            <a:endParaRPr lang="zh-CN" altLang="en-US" dirty="0"/>
          </a:p>
          <a:p>
            <a:r>
              <a:rPr lang="en-US" altLang="zh-CN" dirty="0"/>
              <a:t>3</a:t>
            </a:r>
            <a:r>
              <a:rPr lang="zh-CN" altLang="en-US" dirty="0"/>
              <a:t>、足够的参数量：</a:t>
            </a:r>
            <a:r>
              <a:rPr lang="en-US" altLang="zh-CN" dirty="0"/>
              <a:t>U-Net</a:t>
            </a:r>
            <a:r>
              <a:rPr lang="zh-CN" altLang="en-US" dirty="0"/>
              <a:t>具有相对较大的模型容量，可以学习复杂的特征表示，这对于医学图像中各种复杂病变的识别非常有利。</a:t>
            </a:r>
            <a:endParaRPr lang="zh-CN" altLang="en-US" dirty="0"/>
          </a:p>
          <a:p>
            <a:endParaRPr lang="zh-CN" altLang="en-US" dirty="0"/>
          </a:p>
          <a:p>
            <a:r>
              <a:rPr lang="en-US" altLang="zh-CN" dirty="0"/>
              <a:t>4</a:t>
            </a:r>
            <a:r>
              <a:rPr lang="zh-CN" altLang="en-US" dirty="0"/>
              <a:t>、小数据集适应性：医学图像通常标注成本高，数据集相对较小。</a:t>
            </a:r>
            <a:r>
              <a:rPr lang="en-US" altLang="zh-CN" dirty="0"/>
              <a:t>U-Net</a:t>
            </a:r>
            <a:r>
              <a:rPr lang="zh-CN" altLang="en-US" dirty="0"/>
              <a:t>的结构允许它在有限的数据上训练并达到较好的性能，因为其参数效率高且能够有效避免过拟合。</a:t>
            </a:r>
            <a:endParaRPr lang="zh-CN" altLang="en-US" dirty="0"/>
          </a:p>
          <a:p>
            <a:r>
              <a:rPr lang="en-US" altLang="zh-CN" dirty="0"/>
              <a:t>5</a:t>
            </a:r>
            <a:r>
              <a:rPr lang="zh-CN" altLang="en-US" dirty="0"/>
              <a:t>、实时处理能力：由于</a:t>
            </a:r>
            <a:r>
              <a:rPr lang="en-US" altLang="zh-CN" dirty="0"/>
              <a:t>U-Net</a:t>
            </a:r>
            <a:r>
              <a:rPr lang="zh-CN" altLang="en-US" dirty="0"/>
              <a:t>设计的高效性，它可以实现实时或接近实时的图像分割，这对于临床应用非常重要。</a:t>
            </a:r>
            <a:endParaRPr lang="zh-CN" altLang="en-US" dirty="0"/>
          </a:p>
          <a:p>
            <a:r>
              <a:rPr lang="en-US" altLang="zh-CN" dirty="0"/>
              <a:t>6</a:t>
            </a:r>
            <a:r>
              <a:rPr lang="zh-CN" altLang="en-US" dirty="0"/>
              <a:t>、领域适应性：</a:t>
            </a:r>
            <a:r>
              <a:rPr lang="en-US" altLang="zh-CN" dirty="0"/>
              <a:t>U-Net</a:t>
            </a:r>
            <a:r>
              <a:rPr lang="zh-CN" altLang="en-US" dirty="0"/>
              <a:t>已经被广泛应用于各种医学成像技术，如</a:t>
            </a:r>
            <a:r>
              <a:rPr lang="en-US" altLang="zh-CN" dirty="0"/>
              <a:t>MRI</a:t>
            </a:r>
            <a:r>
              <a:rPr lang="zh-CN" altLang="en-US" dirty="0"/>
              <a:t>、</a:t>
            </a:r>
            <a:r>
              <a:rPr lang="en-US" altLang="zh-CN" dirty="0"/>
              <a:t>CT</a:t>
            </a:r>
            <a:r>
              <a:rPr lang="zh-CN" altLang="en-US" dirty="0"/>
              <a:t>、显微镜图像等，证明了它的泛化能力和在不同领域的适应性。</a:t>
            </a:r>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fld>
            <a:endParaRPr lang="en-US" altLang="zh-CN"/>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fld>
            <a:endParaRPr lang="en-US" alt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fld>
            <a:endParaRPr lang="en-US" altLang="zh-CN"/>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fld>
            <a:endParaRPr lang="en-US" altLang="zh-CN"/>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fld>
            <a:endParaRPr lang="en-US" altLang="zh-C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266700" algn="just">
              <a:lnSpc>
                <a:spcPct val="150000"/>
              </a:lnSpc>
            </a:pPr>
            <a:endParaRPr lang="zh-CN" altLang="en-US" dirty="0"/>
          </a:p>
        </p:txBody>
      </p:sp>
      <p:sp>
        <p:nvSpPr>
          <p:cNvPr id="4" name="灯片编号占位符 3"/>
          <p:cNvSpPr>
            <a:spLocks noGrp="1"/>
          </p:cNvSpPr>
          <p:nvPr>
            <p:ph type="sldNum" sz="quarter" idx="5"/>
          </p:nvPr>
        </p:nvSpPr>
        <p:spPr/>
        <p:txBody>
          <a:bodyPr/>
          <a:lstStyle/>
          <a:p>
            <a:pPr>
              <a:defRPr/>
            </a:pPr>
            <a:fld id="{6020F7E6-B6AB-4685-9920-66673A4976C0}" type="slidenum">
              <a:rPr lang="en-US" altLang="zh-CN" smtClean="0"/>
            </a:fld>
            <a:endParaRPr lang="en-US" altLang="zh-C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fld>
            <a:endParaRPr lang="en-US" altLang="zh-C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fld>
            <a:endParaRPr lang="en-US" altLang="zh-CN"/>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6020F7E6-B6AB-4685-9920-66673A4976C0}" type="slidenum">
              <a:rPr lang="en-US" altLang="zh-CN" smtClean="0"/>
            </a:fld>
            <a:endParaRPr lang="en-US" altLang="zh-C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832"/>
        <p:cNvGrpSpPr/>
        <p:nvPr/>
      </p:nvGrpSpPr>
      <p:grpSpPr>
        <a:xfrm>
          <a:off x="0" y="0"/>
          <a:ext cx="0" cy="0"/>
          <a:chOff x="0" y="0"/>
          <a:chExt cx="0" cy="0"/>
        </a:xfrm>
      </p:grpSpPr>
      <p:sp>
        <p:nvSpPr>
          <p:cNvPr id="2833" name="Google Shape;2833;g85a0789696_2352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4" name="Google Shape;2834;g85a0789696_2352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8"/>
            <a:ext cx="10363200" cy="1470025"/>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828800" y="3886200"/>
            <a:ext cx="85344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609600" y="1600203"/>
            <a:ext cx="10972800" cy="4525963"/>
          </a:xfrm>
          <a:prstGeom prst="rect">
            <a:avLst/>
          </a:prstGeo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936567" y="222253"/>
            <a:ext cx="2880784" cy="5903913"/>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294219" y="222253"/>
            <a:ext cx="8439149" cy="5903913"/>
          </a:xfrm>
          <a:prstGeom prst="rect">
            <a:avLst/>
          </a:prstGeo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matchingName="Title and body">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Autofit/>
          </a:bodyPr>
          <a:lstStyle>
            <a:lvl1pPr marL="609600" lvl="0" indent="-457200">
              <a:spcBef>
                <a:spcPts val="0"/>
              </a:spcBef>
              <a:spcAft>
                <a:spcPts val="0"/>
              </a:spcAft>
              <a:buSzPts val="1800"/>
              <a:buChar char="●"/>
              <a:defRPr/>
            </a:lvl1pPr>
            <a:lvl2pPr marL="1219200" lvl="1" indent="-423545">
              <a:spcBef>
                <a:spcPts val="2135"/>
              </a:spcBef>
              <a:spcAft>
                <a:spcPts val="0"/>
              </a:spcAft>
              <a:buSzPts val="1400"/>
              <a:buChar char="○"/>
              <a:defRPr/>
            </a:lvl2pPr>
            <a:lvl3pPr marL="1828800" lvl="2" indent="-423545">
              <a:spcBef>
                <a:spcPts val="2135"/>
              </a:spcBef>
              <a:spcAft>
                <a:spcPts val="0"/>
              </a:spcAft>
              <a:buSzPts val="1400"/>
              <a:buChar char="■"/>
              <a:defRPr/>
            </a:lvl3pPr>
            <a:lvl4pPr marL="2438400" lvl="3" indent="-423545">
              <a:spcBef>
                <a:spcPts val="2135"/>
              </a:spcBef>
              <a:spcAft>
                <a:spcPts val="0"/>
              </a:spcAft>
              <a:buSzPts val="1400"/>
              <a:buChar char="●"/>
              <a:defRPr/>
            </a:lvl4pPr>
            <a:lvl5pPr marL="3048000" lvl="4" indent="-423545">
              <a:spcBef>
                <a:spcPts val="2135"/>
              </a:spcBef>
              <a:spcAft>
                <a:spcPts val="0"/>
              </a:spcAft>
              <a:buSzPts val="1400"/>
              <a:buChar char="○"/>
              <a:defRPr/>
            </a:lvl5pPr>
            <a:lvl6pPr marL="3657600" lvl="5" indent="-423545">
              <a:spcBef>
                <a:spcPts val="2135"/>
              </a:spcBef>
              <a:spcAft>
                <a:spcPts val="0"/>
              </a:spcAft>
              <a:buSzPts val="1400"/>
              <a:buChar char="■"/>
              <a:defRPr/>
            </a:lvl6pPr>
            <a:lvl7pPr marL="4267200" lvl="6" indent="-423545">
              <a:spcBef>
                <a:spcPts val="2135"/>
              </a:spcBef>
              <a:spcAft>
                <a:spcPts val="0"/>
              </a:spcAft>
              <a:buSzPts val="1400"/>
              <a:buChar char="●"/>
              <a:defRPr/>
            </a:lvl7pPr>
            <a:lvl8pPr marL="4876800" lvl="7" indent="-423545">
              <a:spcBef>
                <a:spcPts val="2135"/>
              </a:spcBef>
              <a:spcAft>
                <a:spcPts val="0"/>
              </a:spcAft>
              <a:buSzPts val="1400"/>
              <a:buChar char="○"/>
              <a:defRPr/>
            </a:lvl8pPr>
            <a:lvl9pPr marL="5486400" lvl="8" indent="-423545">
              <a:spcBef>
                <a:spcPts val="2135"/>
              </a:spcBef>
              <a:spcAft>
                <a:spcPts val="2135"/>
              </a:spcAft>
              <a:buSzPts val="1400"/>
              <a:buChar char="■"/>
              <a:defRPr/>
            </a:lvl9pPr>
          </a:lstStyle>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lgn="r">
              <a:spcBef>
                <a:spcPts val="0"/>
              </a:spcBef>
              <a:spcAft>
                <a:spcPts val="0"/>
              </a:spcAft>
            </a:pPr>
            <a:fld id="{00000000-1234-1234-1234-123412341234}" type="slidenum">
              <a:rPr lang="en-GB" smtClean="0"/>
            </a:fld>
            <a:endParaRPr lang="en-GB"/>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内容与标题">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fld id="{127C6611-C4CB-4BA6-B035-A55273F25979}" type="datetimeFigureOut">
              <a:rPr lang="zh-CN" altLang="en-US"/>
            </a:fld>
            <a:endParaRPr lang="zh-CN" altLang="en-US"/>
          </a:p>
        </p:txBody>
      </p:sp>
      <p:sp>
        <p:nvSpPr>
          <p:cNvPr id="3" name="页脚占位符 4"/>
          <p:cNvSpPr>
            <a:spLocks noGrp="1"/>
          </p:cNvSpPr>
          <p:nvPr>
            <p:ph type="ftr" sz="quarter" idx="11"/>
          </p:nvPr>
        </p:nvSpPr>
        <p:spPr/>
        <p:txBody>
          <a:bodyPr/>
          <a:lstStyle>
            <a:lvl1pPr>
              <a:defRPr/>
            </a:lvl1pPr>
          </a:lstStyle>
          <a:p>
            <a:pPr>
              <a:defRPr/>
            </a:pPr>
            <a:endParaRPr lang="zh-CN" altLang="en-US"/>
          </a:p>
        </p:txBody>
      </p:sp>
      <p:sp>
        <p:nvSpPr>
          <p:cNvPr id="4" name="灯片编号占位符 5"/>
          <p:cNvSpPr>
            <a:spLocks noGrp="1"/>
          </p:cNvSpPr>
          <p:nvPr>
            <p:ph type="sldNum" sz="quarter" idx="12"/>
          </p:nvPr>
        </p:nvSpPr>
        <p:spPr/>
        <p:txBody>
          <a:bodyPr/>
          <a:lstStyle>
            <a:lvl1pPr>
              <a:defRPr/>
            </a:lvl1pPr>
          </a:lstStyle>
          <a:p>
            <a:pPr>
              <a:defRPr/>
            </a:pPr>
            <a:fld id="{6ED60EC5-1F68-43A4-8033-85A1E47CD70C}" type="slidenum">
              <a:rPr lang="zh-CN" altLang="en-US"/>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a:xfrm>
            <a:off x="609600" y="1600203"/>
            <a:ext cx="10972800" cy="4525963"/>
          </a:xfrm>
          <a:prstGeom prst="rect">
            <a:avLst/>
          </a:prstGeo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3"/>
            <a:ext cx="10363200" cy="1362075"/>
          </a:xfrm>
        </p:spPr>
        <p:txBody>
          <a:bodyPr anchor="t"/>
          <a:lstStyle>
            <a:lvl1pPr algn="l">
              <a:defRPr sz="4000" b="1" cap="all"/>
            </a:lvl1pPr>
          </a:lstStyle>
          <a:p>
            <a:r>
              <a:rPr lang="zh-CN" altLang="en-US"/>
              <a:t>单击此处编辑母版标题样式</a:t>
            </a:r>
            <a:endParaRPr lang="zh-CN" altLang="en-US"/>
          </a:p>
        </p:txBody>
      </p:sp>
      <p:sp>
        <p:nvSpPr>
          <p:cNvPr id="3" name="文本占位符 2"/>
          <p:cNvSpPr>
            <a:spLocks noGrp="1"/>
          </p:cNvSpPr>
          <p:nvPr>
            <p:ph type="body" idx="1"/>
          </p:nvPr>
        </p:nvSpPr>
        <p:spPr>
          <a:xfrm>
            <a:off x="963084" y="2906713"/>
            <a:ext cx="103632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609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97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endParaRPr lang="zh-CN" altLang="en-US"/>
          </a:p>
        </p:txBody>
      </p:sp>
      <p:sp>
        <p:nvSpPr>
          <p:cNvPr id="3" name="文本占位符 2"/>
          <p:cNvSpPr>
            <a:spLocks noGrp="1"/>
          </p:cNvSpPr>
          <p:nvPr>
            <p:ph type="body" idx="1"/>
          </p:nvPr>
        </p:nvSpPr>
        <p:spPr>
          <a:xfrm>
            <a:off x="609600" y="1535113"/>
            <a:ext cx="5386917"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609600" y="2174875"/>
            <a:ext cx="5386917"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93369" y="1535113"/>
            <a:ext cx="5389033"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93369" y="2174875"/>
            <a:ext cx="5389033"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2" y="273050"/>
            <a:ext cx="4011084" cy="1162050"/>
          </a:xfrm>
        </p:spPr>
        <p:txBody>
          <a:bodyPr anchor="b"/>
          <a:lstStyle>
            <a:lvl1pPr algn="l">
              <a:defRPr sz="2000" b="1"/>
            </a:lvl1pPr>
          </a:lstStyle>
          <a:p>
            <a:r>
              <a:rPr lang="zh-CN" altLang="en-US"/>
              <a:t>单击此处编辑母版标题样式</a:t>
            </a:r>
            <a:endParaRPr lang="zh-CN" altLang="en-US"/>
          </a:p>
        </p:txBody>
      </p:sp>
      <p:sp>
        <p:nvSpPr>
          <p:cNvPr id="3" name="内容占位符 2"/>
          <p:cNvSpPr>
            <a:spLocks noGrp="1"/>
          </p:cNvSpPr>
          <p:nvPr>
            <p:ph idx="1"/>
          </p:nvPr>
        </p:nvSpPr>
        <p:spPr>
          <a:xfrm>
            <a:off x="4766733" y="273053"/>
            <a:ext cx="681566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609602" y="1435103"/>
            <a:ext cx="4011084"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a:t>单击此处编辑母版标题样式</a:t>
            </a:r>
            <a:endParaRPr lang="zh-CN" altLang="en-US"/>
          </a:p>
        </p:txBody>
      </p:sp>
      <p:sp>
        <p:nvSpPr>
          <p:cNvPr id="3" name="图片占位符 2"/>
          <p:cNvSpPr>
            <a:spLocks noGrp="1"/>
          </p:cNvSpPr>
          <p:nvPr>
            <p:ph type="pic" idx="1"/>
          </p:nvPr>
        </p:nvSpPr>
        <p:spPr>
          <a:xfrm>
            <a:off x="2389717" y="612775"/>
            <a:ext cx="73152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717" y="5367338"/>
            <a:ext cx="73152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9"/>
          <p:cNvSpPr>
            <a:spLocks noChangeArrowheads="1"/>
          </p:cNvSpPr>
          <p:nvPr userDrawn="1"/>
        </p:nvSpPr>
        <p:spPr bwMode="auto">
          <a:xfrm>
            <a:off x="0" y="1000125"/>
            <a:ext cx="646113" cy="261938"/>
          </a:xfrm>
          <a:prstGeom prst="rect">
            <a:avLst/>
          </a:prstGeom>
          <a:solidFill>
            <a:srgbClr val="A5002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panose="020B0604020202020204" pitchFamily="34" charset="0"/>
                <a:ea typeface="微软雅黑" panose="020B0503020204020204" pitchFamily="34" charset="-122"/>
              </a:defRPr>
            </a:lvl1pPr>
            <a:lvl2pPr marL="742950" indent="-285750" eaLnBrk="0" hangingPunct="0">
              <a:defRPr sz="2400">
                <a:solidFill>
                  <a:schemeClr val="tx1"/>
                </a:solidFill>
                <a:latin typeface="Arial" panose="020B0604020202020204" pitchFamily="34" charset="0"/>
                <a:ea typeface="微软雅黑" panose="020B0503020204020204" pitchFamily="34" charset="-122"/>
              </a:defRPr>
            </a:lvl2pPr>
            <a:lvl3pPr marL="1143000" indent="-228600" eaLnBrk="0" hangingPunct="0">
              <a:defRPr sz="2400">
                <a:solidFill>
                  <a:schemeClr val="tx1"/>
                </a:solidFill>
                <a:latin typeface="Arial" panose="020B0604020202020204" pitchFamily="34" charset="0"/>
                <a:ea typeface="微软雅黑" panose="020B0503020204020204" pitchFamily="34" charset="-122"/>
              </a:defRPr>
            </a:lvl3pPr>
            <a:lvl4pPr marL="1600200" indent="-228600" eaLnBrk="0" hangingPunct="0">
              <a:defRPr sz="2400">
                <a:solidFill>
                  <a:schemeClr val="tx1"/>
                </a:solidFill>
                <a:latin typeface="Arial" panose="020B0604020202020204" pitchFamily="34" charset="0"/>
                <a:ea typeface="微软雅黑" panose="020B0503020204020204" pitchFamily="34" charset="-122"/>
              </a:defRPr>
            </a:lvl4pPr>
            <a:lvl5pPr marL="2057400" indent="-228600" eaLnBrk="0" hangingPunct="0">
              <a:defRPr sz="24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微软雅黑" panose="020B0503020204020204" pitchFamily="34" charset="-122"/>
              </a:defRPr>
            </a:lvl9pPr>
          </a:lstStyle>
          <a:p>
            <a:pPr eaLnBrk="1" hangingPunct="1">
              <a:defRPr/>
            </a:pPr>
            <a:endParaRPr lang="zh-CN" altLang="en-US"/>
          </a:p>
        </p:txBody>
      </p:sp>
      <p:sp>
        <p:nvSpPr>
          <p:cNvPr id="1027" name="Rectangle 10"/>
          <p:cNvSpPr>
            <a:spLocks noChangeArrowheads="1"/>
          </p:cNvSpPr>
          <p:nvPr userDrawn="1"/>
        </p:nvSpPr>
        <p:spPr bwMode="auto">
          <a:xfrm>
            <a:off x="703263" y="996950"/>
            <a:ext cx="11488737" cy="261938"/>
          </a:xfrm>
          <a:prstGeom prst="rect">
            <a:avLst/>
          </a:prstGeom>
          <a:solidFill>
            <a:srgbClr val="0066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panose="020B0604020202020204" pitchFamily="34" charset="0"/>
                <a:ea typeface="微软雅黑" panose="020B0503020204020204" pitchFamily="34" charset="-122"/>
              </a:defRPr>
            </a:lvl1pPr>
            <a:lvl2pPr marL="742950" indent="-285750" eaLnBrk="0" hangingPunct="0">
              <a:defRPr sz="2400">
                <a:solidFill>
                  <a:schemeClr val="tx1"/>
                </a:solidFill>
                <a:latin typeface="Arial" panose="020B0604020202020204" pitchFamily="34" charset="0"/>
                <a:ea typeface="微软雅黑" panose="020B0503020204020204" pitchFamily="34" charset="-122"/>
              </a:defRPr>
            </a:lvl2pPr>
            <a:lvl3pPr marL="1143000" indent="-228600" eaLnBrk="0" hangingPunct="0">
              <a:defRPr sz="2400">
                <a:solidFill>
                  <a:schemeClr val="tx1"/>
                </a:solidFill>
                <a:latin typeface="Arial" panose="020B0604020202020204" pitchFamily="34" charset="0"/>
                <a:ea typeface="微软雅黑" panose="020B0503020204020204" pitchFamily="34" charset="-122"/>
              </a:defRPr>
            </a:lvl3pPr>
            <a:lvl4pPr marL="1600200" indent="-228600" eaLnBrk="0" hangingPunct="0">
              <a:defRPr sz="2400">
                <a:solidFill>
                  <a:schemeClr val="tx1"/>
                </a:solidFill>
                <a:latin typeface="Arial" panose="020B0604020202020204" pitchFamily="34" charset="0"/>
                <a:ea typeface="微软雅黑" panose="020B0503020204020204" pitchFamily="34" charset="-122"/>
              </a:defRPr>
            </a:lvl4pPr>
            <a:lvl5pPr marL="2057400" indent="-228600" eaLnBrk="0" hangingPunct="0">
              <a:defRPr sz="24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微软雅黑" panose="020B0503020204020204" pitchFamily="34" charset="-122"/>
              </a:defRPr>
            </a:lvl9pPr>
          </a:lstStyle>
          <a:p>
            <a:pPr eaLnBrk="1" hangingPunct="1">
              <a:defRPr/>
            </a:pPr>
            <a:endParaRPr lang="zh-CN" altLang="en-US"/>
          </a:p>
        </p:txBody>
      </p:sp>
      <p:sp>
        <p:nvSpPr>
          <p:cNvPr id="1028" name="Text Box 11"/>
          <p:cNvSpPr txBox="1">
            <a:spLocks noChangeArrowheads="1"/>
          </p:cNvSpPr>
          <p:nvPr userDrawn="1"/>
        </p:nvSpPr>
        <p:spPr bwMode="auto">
          <a:xfrm>
            <a:off x="261938" y="963613"/>
            <a:ext cx="403225"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微软雅黑" panose="020B0503020204020204" pitchFamily="34" charset="-122"/>
              </a:defRPr>
            </a:lvl1pPr>
            <a:lvl2pPr marL="742950" indent="-285750">
              <a:defRPr sz="2400">
                <a:solidFill>
                  <a:schemeClr val="tx1"/>
                </a:solidFill>
                <a:latin typeface="Arial" panose="020B0604020202020204" pitchFamily="34" charset="0"/>
                <a:ea typeface="微软雅黑" panose="020B0503020204020204" pitchFamily="34" charset="-122"/>
              </a:defRPr>
            </a:lvl2pPr>
            <a:lvl3pPr marL="1143000" indent="-228600">
              <a:defRPr sz="2400">
                <a:solidFill>
                  <a:schemeClr val="tx1"/>
                </a:solidFill>
                <a:latin typeface="Arial" panose="020B0604020202020204" pitchFamily="34" charset="0"/>
                <a:ea typeface="微软雅黑" panose="020B0503020204020204" pitchFamily="34" charset="-122"/>
              </a:defRPr>
            </a:lvl3pPr>
            <a:lvl4pPr marL="1600200" indent="-228600">
              <a:defRPr sz="2400">
                <a:solidFill>
                  <a:schemeClr val="tx1"/>
                </a:solidFill>
                <a:latin typeface="Arial" panose="020B0604020202020204" pitchFamily="34" charset="0"/>
                <a:ea typeface="微软雅黑" panose="020B0503020204020204" pitchFamily="34" charset="-122"/>
              </a:defRPr>
            </a:lvl4pPr>
            <a:lvl5pPr marL="2057400" indent="-228600">
              <a:defRPr sz="24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微软雅黑" panose="020B0503020204020204" pitchFamily="34" charset="-122"/>
              </a:defRPr>
            </a:lvl9pPr>
          </a:lstStyle>
          <a:p>
            <a:pPr algn="r" eaLnBrk="1" hangingPunct="1">
              <a:defRPr/>
            </a:pPr>
            <a:fld id="{679EA1FA-98DD-462E-800D-6ADA9E20B4EE}" type="slidenum">
              <a:rPr lang="en-US" altLang="zh-CN" sz="1400" b="1" smtClean="0">
                <a:solidFill>
                  <a:schemeClr val="bg1"/>
                </a:solidFill>
                <a:ea typeface="宋体" panose="02010600030101010101" pitchFamily="2" charset="-122"/>
              </a:rPr>
            </a:fld>
            <a:endParaRPr lang="en-US" altLang="zh-CN" sz="1400" b="1">
              <a:solidFill>
                <a:schemeClr val="bg1"/>
              </a:solidFill>
              <a:ea typeface="宋体" panose="02010600030101010101" pitchFamily="2" charset="-122"/>
            </a:endParaRPr>
          </a:p>
        </p:txBody>
      </p:sp>
      <p:sp>
        <p:nvSpPr>
          <p:cNvPr id="1029" name="Rectangle 12"/>
          <p:cNvSpPr>
            <a:spLocks noGrp="1" noChangeArrowheads="1"/>
          </p:cNvSpPr>
          <p:nvPr>
            <p:ph type="title"/>
          </p:nvPr>
        </p:nvSpPr>
        <p:spPr bwMode="auto">
          <a:xfrm>
            <a:off x="293688" y="222250"/>
            <a:ext cx="11523662" cy="677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p>
            <a:pPr lvl="0"/>
            <a:r>
              <a:rPr lang="zh-CN" altLang="en-US"/>
              <a:t>单击此处编辑母版标题样式</a:t>
            </a: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ctr" rtl="0" eaLnBrk="0" fontAlgn="base" hangingPunct="0">
        <a:spcBef>
          <a:spcPct val="0"/>
        </a:spcBef>
        <a:spcAft>
          <a:spcPct val="0"/>
        </a:spcAft>
        <a:defRPr sz="3600" b="1">
          <a:solidFill>
            <a:schemeClr val="tx2"/>
          </a:solidFill>
          <a:latin typeface="+mj-lt"/>
          <a:ea typeface="+mj-ea"/>
          <a:cs typeface="+mj-cs"/>
        </a:defRPr>
      </a:lvl1pPr>
      <a:lvl2pPr algn="ctr" rtl="0" eaLnBrk="0" fontAlgn="base" hangingPunct="0">
        <a:spcBef>
          <a:spcPct val="0"/>
        </a:spcBef>
        <a:spcAft>
          <a:spcPct val="0"/>
        </a:spcAft>
        <a:defRPr sz="3600" b="1">
          <a:solidFill>
            <a:schemeClr val="tx2"/>
          </a:solidFill>
          <a:latin typeface="Arial" panose="020B0604020202020204" pitchFamily="34" charset="0"/>
          <a:ea typeface="微软雅黑" panose="020B0503020204020204" pitchFamily="34" charset="-122"/>
        </a:defRPr>
      </a:lvl2pPr>
      <a:lvl3pPr algn="ctr" rtl="0" eaLnBrk="0" fontAlgn="base" hangingPunct="0">
        <a:spcBef>
          <a:spcPct val="0"/>
        </a:spcBef>
        <a:spcAft>
          <a:spcPct val="0"/>
        </a:spcAft>
        <a:defRPr sz="3600" b="1">
          <a:solidFill>
            <a:schemeClr val="tx2"/>
          </a:solidFill>
          <a:latin typeface="Arial" panose="020B0604020202020204" pitchFamily="34" charset="0"/>
          <a:ea typeface="微软雅黑" panose="020B0503020204020204" pitchFamily="34" charset="-122"/>
        </a:defRPr>
      </a:lvl3pPr>
      <a:lvl4pPr algn="ctr" rtl="0" eaLnBrk="0" fontAlgn="base" hangingPunct="0">
        <a:spcBef>
          <a:spcPct val="0"/>
        </a:spcBef>
        <a:spcAft>
          <a:spcPct val="0"/>
        </a:spcAft>
        <a:defRPr sz="3600" b="1">
          <a:solidFill>
            <a:schemeClr val="tx2"/>
          </a:solidFill>
          <a:latin typeface="Arial" panose="020B0604020202020204" pitchFamily="34" charset="0"/>
          <a:ea typeface="微软雅黑" panose="020B0503020204020204" pitchFamily="34" charset="-122"/>
        </a:defRPr>
      </a:lvl4pPr>
      <a:lvl5pPr algn="ctr" rtl="0" eaLnBrk="0" fontAlgn="base" hangingPunct="0">
        <a:spcBef>
          <a:spcPct val="0"/>
        </a:spcBef>
        <a:spcAft>
          <a:spcPct val="0"/>
        </a:spcAft>
        <a:defRPr sz="3600" b="1">
          <a:solidFill>
            <a:schemeClr val="tx2"/>
          </a:solidFill>
          <a:latin typeface="Arial" panose="020B0604020202020204" pitchFamily="34" charset="0"/>
          <a:ea typeface="微软雅黑" panose="020B0503020204020204" pitchFamily="34" charset="-122"/>
        </a:defRPr>
      </a:lvl5pPr>
      <a:lvl6pPr marL="457200" algn="ctr" rtl="0" fontAlgn="base">
        <a:spcBef>
          <a:spcPct val="0"/>
        </a:spcBef>
        <a:spcAft>
          <a:spcPct val="0"/>
        </a:spcAft>
        <a:defRPr sz="3600" b="1">
          <a:solidFill>
            <a:schemeClr val="tx2"/>
          </a:solidFill>
          <a:latin typeface="Arial" panose="020B0604020202020204" pitchFamily="34" charset="0"/>
          <a:ea typeface="微软雅黑" panose="020B0503020204020204" pitchFamily="34" charset="-122"/>
        </a:defRPr>
      </a:lvl6pPr>
      <a:lvl7pPr marL="914400" algn="ctr" rtl="0" fontAlgn="base">
        <a:spcBef>
          <a:spcPct val="0"/>
        </a:spcBef>
        <a:spcAft>
          <a:spcPct val="0"/>
        </a:spcAft>
        <a:defRPr sz="3600" b="1">
          <a:solidFill>
            <a:schemeClr val="tx2"/>
          </a:solidFill>
          <a:latin typeface="Arial" panose="020B0604020202020204" pitchFamily="34" charset="0"/>
          <a:ea typeface="微软雅黑" panose="020B0503020204020204" pitchFamily="34" charset="-122"/>
        </a:defRPr>
      </a:lvl7pPr>
      <a:lvl8pPr marL="1371600" algn="ctr" rtl="0" fontAlgn="base">
        <a:spcBef>
          <a:spcPct val="0"/>
        </a:spcBef>
        <a:spcAft>
          <a:spcPct val="0"/>
        </a:spcAft>
        <a:defRPr sz="3600" b="1">
          <a:solidFill>
            <a:schemeClr val="tx2"/>
          </a:solidFill>
          <a:latin typeface="Arial" panose="020B0604020202020204" pitchFamily="34" charset="0"/>
          <a:ea typeface="微软雅黑" panose="020B0503020204020204" pitchFamily="34" charset="-122"/>
        </a:defRPr>
      </a:lvl8pPr>
      <a:lvl9pPr marL="1828800" algn="ctr" rtl="0" fontAlgn="base">
        <a:spcBef>
          <a:spcPct val="0"/>
        </a:spcBef>
        <a:spcAft>
          <a:spcPct val="0"/>
        </a:spcAft>
        <a:defRPr sz="3600" b="1">
          <a:solidFill>
            <a:schemeClr val="tx2"/>
          </a:solidFill>
          <a:latin typeface="Arial" panose="020B0604020202020204" pitchFamily="34" charset="0"/>
          <a:ea typeface="微软雅黑" panose="020B0503020204020204" pitchFamily="34" charset="-122"/>
        </a:defRPr>
      </a:lvl9pPr>
    </p:titleStyle>
    <p:bodyStyle>
      <a:lvl1pPr marL="341630" indent="-341630" algn="l" rtl="0" eaLnBrk="0" fontAlgn="base" hangingPunct="0">
        <a:spcBef>
          <a:spcPct val="20000"/>
        </a:spcBef>
        <a:spcAft>
          <a:spcPct val="0"/>
        </a:spcAft>
        <a:buChar char="•"/>
        <a:defRPr sz="3200">
          <a:solidFill>
            <a:schemeClr val="tx1"/>
          </a:solidFill>
          <a:latin typeface="+mn-lt"/>
          <a:ea typeface="+mn-ea"/>
          <a:cs typeface="+mn-cs"/>
        </a:defRPr>
      </a:lvl1pPr>
      <a:lvl2pPr marL="741680" indent="-284480" algn="l" rtl="0" eaLnBrk="0" fontAlgn="base" hangingPunct="0">
        <a:spcBef>
          <a:spcPct val="20000"/>
        </a:spcBef>
        <a:spcAft>
          <a:spcPct val="0"/>
        </a:spcAft>
        <a:buChar char="–"/>
        <a:defRPr sz="2800">
          <a:solidFill>
            <a:schemeClr val="tx1"/>
          </a:solidFill>
          <a:latin typeface="+mn-lt"/>
          <a:ea typeface="+mn-ea"/>
        </a:defRPr>
      </a:lvl2pPr>
      <a:lvl3pPr marL="1141730" indent="-227330" algn="l" rtl="0" eaLnBrk="0" fontAlgn="base" hangingPunct="0">
        <a:spcBef>
          <a:spcPct val="20000"/>
        </a:spcBef>
        <a:spcAft>
          <a:spcPct val="0"/>
        </a:spcAft>
        <a:buChar char="•"/>
        <a:defRPr sz="2400">
          <a:solidFill>
            <a:schemeClr val="tx1"/>
          </a:solidFill>
          <a:latin typeface="+mn-lt"/>
          <a:ea typeface="+mn-ea"/>
        </a:defRPr>
      </a:lvl3pPr>
      <a:lvl4pPr marL="1598930" indent="-227330" algn="l" rtl="0" eaLnBrk="0" fontAlgn="base" hangingPunct="0">
        <a:spcBef>
          <a:spcPct val="20000"/>
        </a:spcBef>
        <a:spcAft>
          <a:spcPct val="0"/>
        </a:spcAft>
        <a:buChar char="–"/>
        <a:defRPr sz="2000">
          <a:solidFill>
            <a:schemeClr val="tx1"/>
          </a:solidFill>
          <a:latin typeface="+mn-lt"/>
          <a:ea typeface="+mn-ea"/>
        </a:defRPr>
      </a:lvl4pPr>
      <a:lvl5pPr marL="2056130" indent="-22733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2.xml"/><Relationship Id="rId1" Type="http://schemas.openxmlformats.org/officeDocument/2006/relationships/image" Target="../media/image12.png"/></Relationships>
</file>

<file path=ppt/slides/_rels/slide11.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image" Target="../media/image13.png"/></Relationships>
</file>

<file path=ppt/slides/_rels/slide1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0.jpeg"/><Relationship Id="rId2" Type="http://schemas.openxmlformats.org/officeDocument/2006/relationships/image" Target="../media/image19.png"/><Relationship Id="rId1" Type="http://schemas.openxmlformats.org/officeDocument/2006/relationships/image" Target="../media/image1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image" Target="../media/image21.jpe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2.xml"/><Relationship Id="rId2" Type="http://schemas.openxmlformats.org/officeDocument/2006/relationships/image" Target="../media/image23.png"/><Relationship Id="rId1" Type="http://schemas.openxmlformats.org/officeDocument/2006/relationships/image" Target="../media/image22.jpe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image" Target="../media/image2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7.xml"/><Relationship Id="rId1" Type="http://schemas.openxmlformats.org/officeDocument/2006/relationships/image" Target="../media/image25.png"/></Relationships>
</file>

<file path=ppt/slides/_rels/slide22.xml.rels><?xml version="1.0" encoding="UTF-8" standalone="yes"?>
<Relationships xmlns="http://schemas.openxmlformats.org/package/2006/relationships"><Relationship Id="rId6" Type="http://schemas.openxmlformats.org/officeDocument/2006/relationships/notesSlide" Target="../notesSlides/notesSlide17.xml"/><Relationship Id="rId5" Type="http://schemas.openxmlformats.org/officeDocument/2006/relationships/slideLayout" Target="../slideLayouts/slideLayout2.xml"/><Relationship Id="rId4" Type="http://schemas.openxmlformats.org/officeDocument/2006/relationships/image" Target="../media/image29.png"/><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image" Target="../media/image26.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1.png"/><Relationship Id="rId1" Type="http://schemas.openxmlformats.org/officeDocument/2006/relationships/image" Target="../media/image30.jpeg"/></Relationships>
</file>

<file path=ppt/slides/_rels/slide24.xml.rels><?xml version="1.0" encoding="UTF-8" standalone="yes"?>
<Relationships xmlns="http://schemas.openxmlformats.org/package/2006/relationships"><Relationship Id="rId4" Type="http://schemas.openxmlformats.org/officeDocument/2006/relationships/notesSlide" Target="../notesSlides/notesSlide18.xml"/><Relationship Id="rId3" Type="http://schemas.openxmlformats.org/officeDocument/2006/relationships/slideLayout" Target="../slideLayouts/slideLayout2.xml"/><Relationship Id="rId2" Type="http://schemas.openxmlformats.org/officeDocument/2006/relationships/image" Target="../media/image33.jpeg"/><Relationship Id="rId1" Type="http://schemas.openxmlformats.org/officeDocument/2006/relationships/image" Target="../media/image3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5.png"/><Relationship Id="rId1" Type="http://schemas.openxmlformats.org/officeDocument/2006/relationships/image" Target="../media/image34.jpeg"/></Relationships>
</file>

<file path=ppt/slides/_rels/slide27.xml.rels><?xml version="1.0" encoding="UTF-8" standalone="yes"?>
<Relationships xmlns="http://schemas.openxmlformats.org/package/2006/relationships"><Relationship Id="rId7" Type="http://schemas.openxmlformats.org/officeDocument/2006/relationships/notesSlide" Target="../notesSlides/notesSlide19.xml"/><Relationship Id="rId6" Type="http://schemas.openxmlformats.org/officeDocument/2006/relationships/vmlDrawing" Target="../drawings/vmlDrawing1.vml"/><Relationship Id="rId5" Type="http://schemas.openxmlformats.org/officeDocument/2006/relationships/slideLayout" Target="../slideLayouts/slideLayout2.xml"/><Relationship Id="rId4" Type="http://schemas.openxmlformats.org/officeDocument/2006/relationships/image" Target="../media/image38.wmf"/><Relationship Id="rId3" Type="http://schemas.openxmlformats.org/officeDocument/2006/relationships/oleObject" Target="../embeddings/oleObject1.bin"/><Relationship Id="rId2" Type="http://schemas.openxmlformats.org/officeDocument/2006/relationships/image" Target="../media/image37.png"/><Relationship Id="rId1" Type="http://schemas.openxmlformats.org/officeDocument/2006/relationships/image" Target="../media/image36.png"/></Relationships>
</file>

<file path=ppt/slides/_rels/slide28.xml.rels><?xml version="1.0" encoding="UTF-8" standalone="yes"?>
<Relationships xmlns="http://schemas.openxmlformats.org/package/2006/relationships"><Relationship Id="rId4" Type="http://schemas.openxmlformats.org/officeDocument/2006/relationships/notesSlide" Target="../notesSlides/notesSlide20.xml"/><Relationship Id="rId3" Type="http://schemas.openxmlformats.org/officeDocument/2006/relationships/slideLayout" Target="../slideLayouts/slideLayout2.xml"/><Relationship Id="rId2" Type="http://schemas.openxmlformats.org/officeDocument/2006/relationships/image" Target="../media/image40.png"/><Relationship Id="rId1" Type="http://schemas.openxmlformats.org/officeDocument/2006/relationships/image" Target="../media/image39.png"/></Relationships>
</file>

<file path=ppt/slides/_rels/slide29.xml.rels><?xml version="1.0" encoding="UTF-8" standalone="yes"?>
<Relationships xmlns="http://schemas.openxmlformats.org/package/2006/relationships"><Relationship Id="rId4" Type="http://schemas.openxmlformats.org/officeDocument/2006/relationships/notesSlide" Target="../notesSlides/notesSlide21.xml"/><Relationship Id="rId3" Type="http://schemas.openxmlformats.org/officeDocument/2006/relationships/slideLayout" Target="../slideLayouts/slideLayout2.xml"/><Relationship Id="rId2" Type="http://schemas.openxmlformats.org/officeDocument/2006/relationships/image" Target="../media/image42.png"/><Relationship Id="rId1" Type="http://schemas.openxmlformats.org/officeDocument/2006/relationships/image" Target="../media/image41.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image" Target="../media/image43.jpe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4" Type="http://schemas.openxmlformats.org/officeDocument/2006/relationships/notesSlide" Target="../notesSlides/notesSlide24.xml"/><Relationship Id="rId3" Type="http://schemas.openxmlformats.org/officeDocument/2006/relationships/slideLayout" Target="../slideLayouts/slideLayout2.xml"/><Relationship Id="rId2" Type="http://schemas.openxmlformats.org/officeDocument/2006/relationships/image" Target="../media/image45.png"/><Relationship Id="rId1" Type="http://schemas.openxmlformats.org/officeDocument/2006/relationships/image" Target="../media/image44.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xml"/><Relationship Id="rId1" Type="http://schemas.openxmlformats.org/officeDocument/2006/relationships/image" Target="../media/image46.jpe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xml"/><Relationship Id="rId1" Type="http://schemas.openxmlformats.org/officeDocument/2006/relationships/image" Target="../media/image47.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xml"/><Relationship Id="rId1" Type="http://schemas.openxmlformats.org/officeDocument/2006/relationships/image" Target="../media/image48.jpeg"/></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9.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xml"/><Relationship Id="rId1" Type="http://schemas.openxmlformats.org/officeDocument/2006/relationships/image" Target="../media/image50.png"/></Relationships>
</file>

<file path=ppt/slides/_rels/slide4.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slideLayout" Target="../slideLayouts/slideLayout13.xml"/><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png"/></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2.xml"/><Relationship Id="rId1" Type="http://schemas.openxmlformats.org/officeDocument/2006/relationships/image" Target="../media/image50.pn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2.xml"/><Relationship Id="rId1" Type="http://schemas.openxmlformats.org/officeDocument/2006/relationships/image" Target="../media/image51.png"/></Relationships>
</file>

<file path=ppt/slides/_rels/slide42.xml.rels><?xml version="1.0" encoding="UTF-8" standalone="yes"?>
<Relationships xmlns="http://schemas.openxmlformats.org/package/2006/relationships"><Relationship Id="rId4" Type="http://schemas.openxmlformats.org/officeDocument/2006/relationships/notesSlide" Target="../notesSlides/notesSlide33.xml"/><Relationship Id="rId3" Type="http://schemas.openxmlformats.org/officeDocument/2006/relationships/slideLayout" Target="../slideLayouts/slideLayout2.xml"/><Relationship Id="rId2" Type="http://schemas.openxmlformats.org/officeDocument/2006/relationships/image" Target="../media/image53.png"/><Relationship Id="rId1" Type="http://schemas.openxmlformats.org/officeDocument/2006/relationships/image" Target="../media/image52.png"/></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4.png"/></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2.xml"/><Relationship Id="rId1" Type="http://schemas.openxmlformats.org/officeDocument/2006/relationships/image" Target="../media/image55.jpe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4" Type="http://schemas.openxmlformats.org/officeDocument/2006/relationships/notesSlide" Target="../notesSlides/notesSlide36.xml"/><Relationship Id="rId3" Type="http://schemas.openxmlformats.org/officeDocument/2006/relationships/slideLayout" Target="../slideLayouts/slideLayout2.xml"/><Relationship Id="rId2" Type="http://schemas.openxmlformats.org/officeDocument/2006/relationships/image" Target="../media/image57.png"/><Relationship Id="rId1" Type="http://schemas.openxmlformats.org/officeDocument/2006/relationships/image" Target="../media/image56.png"/></Relationships>
</file>

<file path=ppt/slides/_rels/slide47.xml.rels><?xml version="1.0" encoding="UTF-8" standalone="yes"?>
<Relationships xmlns="http://schemas.openxmlformats.org/package/2006/relationships"><Relationship Id="rId5" Type="http://schemas.openxmlformats.org/officeDocument/2006/relationships/notesSlide" Target="../notesSlides/notesSlide37.xml"/><Relationship Id="rId4" Type="http://schemas.openxmlformats.org/officeDocument/2006/relationships/vmlDrawing" Target="../drawings/vmlDrawing2.vml"/><Relationship Id="rId3" Type="http://schemas.openxmlformats.org/officeDocument/2006/relationships/slideLayout" Target="../slideLayouts/slideLayout2.xml"/><Relationship Id="rId2" Type="http://schemas.openxmlformats.org/officeDocument/2006/relationships/image" Target="../media/image58.wmf"/><Relationship Id="rId1" Type="http://schemas.openxmlformats.org/officeDocument/2006/relationships/oleObject" Target="../embeddings/oleObject2.bin"/></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59.png"/><Relationship Id="rId1" Type="http://schemas.openxmlformats.org/officeDocument/2006/relationships/tags" Target="../tags/tag1.xml"/></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2.xml"/><Relationship Id="rId2" Type="http://schemas.openxmlformats.org/officeDocument/2006/relationships/image" Target="../media/image6.png"/><Relationship Id="rId1" Type="http://schemas.openxmlformats.org/officeDocument/2006/relationships/image" Target="../media/image5.png"/></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2.xml"/><Relationship Id="rId1" Type="http://schemas.openxmlformats.org/officeDocument/2006/relationships/image" Target="../media/image60.png"/></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2.xml"/><Relationship Id="rId1" Type="http://schemas.openxmlformats.org/officeDocument/2006/relationships/image" Target="../media/image61.png"/></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63.png"/><Relationship Id="rId1" Type="http://schemas.openxmlformats.org/officeDocument/2006/relationships/image" Target="../media/image62.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2.xml"/><Relationship Id="rId1" Type="http://schemas.openxmlformats.org/officeDocument/2006/relationships/image" Target="../media/image64.jpe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0.png"/><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温大钟楼"/>
          <p:cNvPicPr>
            <a:picLocks noChangeAspect="1"/>
          </p:cNvPicPr>
          <p:nvPr/>
        </p:nvPicPr>
        <p:blipFill>
          <a:blip r:embed="rId1"/>
          <a:srcRect t="15490" b="23685"/>
          <a:stretch>
            <a:fillRect/>
          </a:stretch>
        </p:blipFill>
        <p:spPr>
          <a:xfrm>
            <a:off x="0" y="0"/>
            <a:ext cx="12192000" cy="3002280"/>
          </a:xfrm>
          <a:prstGeom prst="rect">
            <a:avLst/>
          </a:prstGeom>
        </p:spPr>
      </p:pic>
      <p:sp>
        <p:nvSpPr>
          <p:cNvPr id="3074" name="Rectangle 2"/>
          <p:cNvSpPr>
            <a:spLocks noGrp="1" noChangeArrowheads="1"/>
          </p:cNvSpPr>
          <p:nvPr>
            <p:ph type="ctrTitle"/>
          </p:nvPr>
        </p:nvSpPr>
        <p:spPr>
          <a:xfrm>
            <a:off x="-1904" y="2668905"/>
            <a:ext cx="12199426" cy="2234691"/>
          </a:xfrm>
          <a:solidFill>
            <a:srgbClr val="0070C0"/>
          </a:solidFill>
          <a:effectLst>
            <a:outerShdw blurRad="50800" dist="38100" dir="2700000" algn="tl" rotWithShape="0">
              <a:prstClr val="black">
                <a:alpha val="40000"/>
              </a:prstClr>
            </a:outerShdw>
          </a:effectLst>
        </p:spPr>
        <p:txBody>
          <a:bodyPr/>
          <a:lstStyle/>
          <a:p>
            <a:pPr eaLnBrk="1" hangingPunct="1"/>
            <a:r>
              <a:rPr lang="zh-CN" altLang="en-US" sz="4800" dirty="0">
                <a:solidFill>
                  <a:schemeClr val="bg1"/>
                </a:solidFill>
                <a:latin typeface="微软雅黑" panose="020B0503020204020204" pitchFamily="34" charset="-122"/>
                <a:ea typeface="微软雅黑" panose="020B0503020204020204" pitchFamily="34" charset="-122"/>
                <a:sym typeface="+mn-ea"/>
              </a:rPr>
              <a:t>深度学习</a:t>
            </a:r>
            <a:r>
              <a:rPr lang="en-US" altLang="zh-CN" sz="4800" dirty="0">
                <a:solidFill>
                  <a:schemeClr val="bg1"/>
                </a:solidFill>
                <a:latin typeface="微软雅黑" panose="020B0503020204020204" pitchFamily="34" charset="-122"/>
                <a:ea typeface="微软雅黑" panose="020B0503020204020204" pitchFamily="34" charset="-122"/>
                <a:sym typeface="+mn-ea"/>
              </a:rPr>
              <a:t>-</a:t>
            </a:r>
            <a:r>
              <a:rPr lang="zh-CN" altLang="en-US" sz="4800" dirty="0">
                <a:solidFill>
                  <a:schemeClr val="bg1"/>
                </a:solidFill>
                <a:latin typeface="微软雅黑" panose="020B0503020204020204" pitchFamily="34" charset="-122"/>
                <a:ea typeface="微软雅黑" panose="020B0503020204020204" pitchFamily="34" charset="-122"/>
                <a:sym typeface="+mn-ea"/>
              </a:rPr>
              <a:t>卷积模型</a:t>
            </a:r>
            <a:br>
              <a:rPr lang="en-US" altLang="zh-CN" sz="4800" dirty="0">
                <a:solidFill>
                  <a:schemeClr val="bg1"/>
                </a:solidFill>
                <a:latin typeface="微软雅黑" panose="020B0503020204020204" pitchFamily="34" charset="-122"/>
                <a:ea typeface="微软雅黑" panose="020B0503020204020204" pitchFamily="34" charset="-122"/>
                <a:sym typeface="+mn-ea"/>
              </a:rPr>
            </a:br>
            <a:br>
              <a:rPr lang="en-US" altLang="zh-CN" sz="4800" dirty="0">
                <a:solidFill>
                  <a:schemeClr val="bg1"/>
                </a:solidFill>
                <a:latin typeface="微软雅黑" panose="020B0503020204020204" pitchFamily="34" charset="-122"/>
                <a:ea typeface="微软雅黑" panose="020B0503020204020204" pitchFamily="34" charset="-122"/>
                <a:sym typeface="+mn-ea"/>
              </a:rPr>
            </a:br>
            <a:endParaRPr lang="zh-CN" altLang="en-US" sz="2400" dirty="0">
              <a:solidFill>
                <a:schemeClr val="bg1"/>
              </a:solidFill>
              <a:latin typeface="+mj-ea"/>
            </a:endParaRPr>
          </a:p>
        </p:txBody>
      </p:sp>
    </p:spTree>
  </p:cSld>
  <p:clrMapOvr>
    <a:masterClrMapping/>
  </p:clrMapOvr>
  <mc:AlternateContent xmlns:mc="http://schemas.openxmlformats.org/markup-compatibility/2006">
    <mc:Choice xmlns:p14="http://schemas.microsoft.com/office/powerpoint/2010/main" Requires="p14">
      <p:transition spd="slow" p14:dur="2000" advTm="7175"/>
    </mc:Choice>
    <mc:Fallback>
      <p:transition spd="slow" advTm="7175"/>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835"/>
        <p:cNvGrpSpPr/>
        <p:nvPr/>
      </p:nvGrpSpPr>
      <p:grpSpPr>
        <a:xfrm>
          <a:off x="0" y="0"/>
          <a:ext cx="0" cy="0"/>
          <a:chOff x="0" y="0"/>
          <a:chExt cx="0" cy="0"/>
        </a:xfrm>
      </p:grpSpPr>
      <p:grpSp>
        <p:nvGrpSpPr>
          <p:cNvPr id="3064" name="Google Shape;3064;p49"/>
          <p:cNvGrpSpPr/>
          <p:nvPr/>
        </p:nvGrpSpPr>
        <p:grpSpPr>
          <a:xfrm>
            <a:off x="7177087" y="1331926"/>
            <a:ext cx="2657437" cy="2729328"/>
            <a:chOff x="5274478" y="161353"/>
            <a:chExt cx="2200237" cy="2274977"/>
          </a:xfrm>
        </p:grpSpPr>
        <p:grpSp>
          <p:nvGrpSpPr>
            <p:cNvPr id="3065" name="Google Shape;3065;p49"/>
            <p:cNvGrpSpPr/>
            <p:nvPr/>
          </p:nvGrpSpPr>
          <p:grpSpPr>
            <a:xfrm>
              <a:off x="5706772" y="743968"/>
              <a:ext cx="1767944" cy="1692362"/>
              <a:chOff x="5448325" y="610550"/>
              <a:chExt cx="2742700" cy="2742000"/>
            </a:xfrm>
          </p:grpSpPr>
          <p:sp>
            <p:nvSpPr>
              <p:cNvPr id="3066" name="Google Shape;3066;p49"/>
              <p:cNvSpPr/>
              <p:nvPr/>
            </p:nvSpPr>
            <p:spPr>
              <a:xfrm>
                <a:off x="54483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sz="3200"/>
              </a:p>
            </p:txBody>
          </p:sp>
          <p:sp>
            <p:nvSpPr>
              <p:cNvPr id="3067" name="Google Shape;3067;p49"/>
              <p:cNvSpPr/>
              <p:nvPr/>
            </p:nvSpPr>
            <p:spPr>
              <a:xfrm>
                <a:off x="57225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sz="3200"/>
              </a:p>
            </p:txBody>
          </p:sp>
          <p:sp>
            <p:nvSpPr>
              <p:cNvPr id="3068" name="Google Shape;3068;p49"/>
              <p:cNvSpPr/>
              <p:nvPr/>
            </p:nvSpPr>
            <p:spPr>
              <a:xfrm>
                <a:off x="59967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sz="3200"/>
              </a:p>
            </p:txBody>
          </p:sp>
          <p:sp>
            <p:nvSpPr>
              <p:cNvPr id="3069" name="Google Shape;3069;p49"/>
              <p:cNvSpPr/>
              <p:nvPr/>
            </p:nvSpPr>
            <p:spPr>
              <a:xfrm>
                <a:off x="62709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sz="3200"/>
              </a:p>
            </p:txBody>
          </p:sp>
          <p:sp>
            <p:nvSpPr>
              <p:cNvPr id="3070" name="Google Shape;3070;p49"/>
              <p:cNvSpPr/>
              <p:nvPr/>
            </p:nvSpPr>
            <p:spPr>
              <a:xfrm>
                <a:off x="65451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sz="3200"/>
              </a:p>
            </p:txBody>
          </p:sp>
          <p:sp>
            <p:nvSpPr>
              <p:cNvPr id="3071" name="Google Shape;3071;p49"/>
              <p:cNvSpPr/>
              <p:nvPr/>
            </p:nvSpPr>
            <p:spPr>
              <a:xfrm>
                <a:off x="68193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sz="3200"/>
              </a:p>
            </p:txBody>
          </p:sp>
          <p:sp>
            <p:nvSpPr>
              <p:cNvPr id="3072" name="Google Shape;3072;p49"/>
              <p:cNvSpPr/>
              <p:nvPr/>
            </p:nvSpPr>
            <p:spPr>
              <a:xfrm>
                <a:off x="70935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sz="3200"/>
              </a:p>
            </p:txBody>
          </p:sp>
          <p:sp>
            <p:nvSpPr>
              <p:cNvPr id="3073" name="Google Shape;3073;p49"/>
              <p:cNvSpPr/>
              <p:nvPr/>
            </p:nvSpPr>
            <p:spPr>
              <a:xfrm>
                <a:off x="73677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sz="3200"/>
              </a:p>
            </p:txBody>
          </p:sp>
          <p:sp>
            <p:nvSpPr>
              <p:cNvPr id="3074" name="Google Shape;3074;p49"/>
              <p:cNvSpPr/>
              <p:nvPr/>
            </p:nvSpPr>
            <p:spPr>
              <a:xfrm>
                <a:off x="76419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sz="3200"/>
              </a:p>
            </p:txBody>
          </p:sp>
          <p:sp>
            <p:nvSpPr>
              <p:cNvPr id="3075" name="Google Shape;3075;p49"/>
              <p:cNvSpPr/>
              <p:nvPr/>
            </p:nvSpPr>
            <p:spPr>
              <a:xfrm>
                <a:off x="79161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sz="3200"/>
              </a:p>
            </p:txBody>
          </p:sp>
          <p:sp>
            <p:nvSpPr>
              <p:cNvPr id="3076" name="Google Shape;3076;p49"/>
              <p:cNvSpPr/>
              <p:nvPr/>
            </p:nvSpPr>
            <p:spPr>
              <a:xfrm>
                <a:off x="54483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sz="3200"/>
              </a:p>
            </p:txBody>
          </p:sp>
          <p:sp>
            <p:nvSpPr>
              <p:cNvPr id="3077" name="Google Shape;3077;p49"/>
              <p:cNvSpPr/>
              <p:nvPr/>
            </p:nvSpPr>
            <p:spPr>
              <a:xfrm>
                <a:off x="57225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sz="3200"/>
              </a:p>
            </p:txBody>
          </p:sp>
          <p:sp>
            <p:nvSpPr>
              <p:cNvPr id="3078" name="Google Shape;3078;p49"/>
              <p:cNvSpPr/>
              <p:nvPr/>
            </p:nvSpPr>
            <p:spPr>
              <a:xfrm>
                <a:off x="59967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sz="3200"/>
              </a:p>
            </p:txBody>
          </p:sp>
          <p:sp>
            <p:nvSpPr>
              <p:cNvPr id="3079" name="Google Shape;3079;p49"/>
              <p:cNvSpPr/>
              <p:nvPr/>
            </p:nvSpPr>
            <p:spPr>
              <a:xfrm>
                <a:off x="62709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sz="3200"/>
              </a:p>
            </p:txBody>
          </p:sp>
          <p:sp>
            <p:nvSpPr>
              <p:cNvPr id="3080" name="Google Shape;3080;p49"/>
              <p:cNvSpPr/>
              <p:nvPr/>
            </p:nvSpPr>
            <p:spPr>
              <a:xfrm>
                <a:off x="65451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sz="3200"/>
              </a:p>
            </p:txBody>
          </p:sp>
          <p:sp>
            <p:nvSpPr>
              <p:cNvPr id="3081" name="Google Shape;3081;p49"/>
              <p:cNvSpPr/>
              <p:nvPr/>
            </p:nvSpPr>
            <p:spPr>
              <a:xfrm>
                <a:off x="68193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sz="3200"/>
              </a:p>
            </p:txBody>
          </p:sp>
          <p:sp>
            <p:nvSpPr>
              <p:cNvPr id="3082" name="Google Shape;3082;p49"/>
              <p:cNvSpPr/>
              <p:nvPr/>
            </p:nvSpPr>
            <p:spPr>
              <a:xfrm>
                <a:off x="70935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sz="3200"/>
              </a:p>
            </p:txBody>
          </p:sp>
          <p:sp>
            <p:nvSpPr>
              <p:cNvPr id="3083" name="Google Shape;3083;p49"/>
              <p:cNvSpPr/>
              <p:nvPr/>
            </p:nvSpPr>
            <p:spPr>
              <a:xfrm>
                <a:off x="73677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sz="3200"/>
              </a:p>
            </p:txBody>
          </p:sp>
          <p:sp>
            <p:nvSpPr>
              <p:cNvPr id="3084" name="Google Shape;3084;p49"/>
              <p:cNvSpPr/>
              <p:nvPr/>
            </p:nvSpPr>
            <p:spPr>
              <a:xfrm>
                <a:off x="76419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sz="3200"/>
              </a:p>
            </p:txBody>
          </p:sp>
          <p:sp>
            <p:nvSpPr>
              <p:cNvPr id="3085" name="Google Shape;3085;p49"/>
              <p:cNvSpPr/>
              <p:nvPr/>
            </p:nvSpPr>
            <p:spPr>
              <a:xfrm>
                <a:off x="79161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sz="3200"/>
              </a:p>
            </p:txBody>
          </p:sp>
          <p:sp>
            <p:nvSpPr>
              <p:cNvPr id="3086" name="Google Shape;3086;p49"/>
              <p:cNvSpPr/>
              <p:nvPr/>
            </p:nvSpPr>
            <p:spPr>
              <a:xfrm>
                <a:off x="54490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sz="3200"/>
              </a:p>
            </p:txBody>
          </p:sp>
          <p:sp>
            <p:nvSpPr>
              <p:cNvPr id="3087" name="Google Shape;3087;p49"/>
              <p:cNvSpPr/>
              <p:nvPr/>
            </p:nvSpPr>
            <p:spPr>
              <a:xfrm>
                <a:off x="57232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sz="3200"/>
              </a:p>
            </p:txBody>
          </p:sp>
          <p:sp>
            <p:nvSpPr>
              <p:cNvPr id="3088" name="Google Shape;3088;p49"/>
              <p:cNvSpPr/>
              <p:nvPr/>
            </p:nvSpPr>
            <p:spPr>
              <a:xfrm>
                <a:off x="59974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sz="3200"/>
              </a:p>
            </p:txBody>
          </p:sp>
          <p:sp>
            <p:nvSpPr>
              <p:cNvPr id="3089" name="Google Shape;3089;p49"/>
              <p:cNvSpPr/>
              <p:nvPr/>
            </p:nvSpPr>
            <p:spPr>
              <a:xfrm>
                <a:off x="62716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sz="3200"/>
              </a:p>
            </p:txBody>
          </p:sp>
          <p:sp>
            <p:nvSpPr>
              <p:cNvPr id="3090" name="Google Shape;3090;p49"/>
              <p:cNvSpPr/>
              <p:nvPr/>
            </p:nvSpPr>
            <p:spPr>
              <a:xfrm>
                <a:off x="65458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sz="3200"/>
              </a:p>
            </p:txBody>
          </p:sp>
          <p:sp>
            <p:nvSpPr>
              <p:cNvPr id="3091" name="Google Shape;3091;p49"/>
              <p:cNvSpPr/>
              <p:nvPr/>
            </p:nvSpPr>
            <p:spPr>
              <a:xfrm>
                <a:off x="68200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sz="3200"/>
              </a:p>
            </p:txBody>
          </p:sp>
          <p:sp>
            <p:nvSpPr>
              <p:cNvPr id="3092" name="Google Shape;3092;p49"/>
              <p:cNvSpPr/>
              <p:nvPr/>
            </p:nvSpPr>
            <p:spPr>
              <a:xfrm>
                <a:off x="70942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sz="3200"/>
              </a:p>
            </p:txBody>
          </p:sp>
          <p:sp>
            <p:nvSpPr>
              <p:cNvPr id="3093" name="Google Shape;3093;p49"/>
              <p:cNvSpPr/>
              <p:nvPr/>
            </p:nvSpPr>
            <p:spPr>
              <a:xfrm>
                <a:off x="73684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sz="3200"/>
              </a:p>
            </p:txBody>
          </p:sp>
          <p:sp>
            <p:nvSpPr>
              <p:cNvPr id="3094" name="Google Shape;3094;p49"/>
              <p:cNvSpPr/>
              <p:nvPr/>
            </p:nvSpPr>
            <p:spPr>
              <a:xfrm>
                <a:off x="76426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sz="3200"/>
              </a:p>
            </p:txBody>
          </p:sp>
          <p:sp>
            <p:nvSpPr>
              <p:cNvPr id="3095" name="Google Shape;3095;p49"/>
              <p:cNvSpPr/>
              <p:nvPr/>
            </p:nvSpPr>
            <p:spPr>
              <a:xfrm>
                <a:off x="79168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sz="3200"/>
              </a:p>
            </p:txBody>
          </p:sp>
          <p:sp>
            <p:nvSpPr>
              <p:cNvPr id="3096" name="Google Shape;3096;p49"/>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sz="3200"/>
              </a:p>
            </p:txBody>
          </p:sp>
          <p:sp>
            <p:nvSpPr>
              <p:cNvPr id="3097" name="Google Shape;3097;p49"/>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sz="3200"/>
              </a:p>
            </p:txBody>
          </p:sp>
          <p:sp>
            <p:nvSpPr>
              <p:cNvPr id="3098" name="Google Shape;3098;p49"/>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sz="3200"/>
              </a:p>
            </p:txBody>
          </p:sp>
          <p:sp>
            <p:nvSpPr>
              <p:cNvPr id="3099" name="Google Shape;3099;p49"/>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sz="3200"/>
              </a:p>
            </p:txBody>
          </p:sp>
          <p:sp>
            <p:nvSpPr>
              <p:cNvPr id="3100" name="Google Shape;3100;p49"/>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sz="3200"/>
              </a:p>
            </p:txBody>
          </p:sp>
          <p:sp>
            <p:nvSpPr>
              <p:cNvPr id="3101" name="Google Shape;3101;p49"/>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sz="3200"/>
              </a:p>
            </p:txBody>
          </p:sp>
          <p:sp>
            <p:nvSpPr>
              <p:cNvPr id="3102" name="Google Shape;3102;p49"/>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sz="3200"/>
              </a:p>
            </p:txBody>
          </p:sp>
          <p:sp>
            <p:nvSpPr>
              <p:cNvPr id="3103" name="Google Shape;3103;p49"/>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sz="3200"/>
              </a:p>
            </p:txBody>
          </p:sp>
          <p:sp>
            <p:nvSpPr>
              <p:cNvPr id="3104" name="Google Shape;3104;p49"/>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sz="3200"/>
              </a:p>
            </p:txBody>
          </p:sp>
          <p:sp>
            <p:nvSpPr>
              <p:cNvPr id="3105" name="Google Shape;3105;p49"/>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sz="3200"/>
              </a:p>
            </p:txBody>
          </p:sp>
          <p:sp>
            <p:nvSpPr>
              <p:cNvPr id="3106" name="Google Shape;3106;p49"/>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sz="3200"/>
              </a:p>
            </p:txBody>
          </p:sp>
          <p:sp>
            <p:nvSpPr>
              <p:cNvPr id="3107" name="Google Shape;3107;p49"/>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sz="3200"/>
              </a:p>
            </p:txBody>
          </p:sp>
          <p:sp>
            <p:nvSpPr>
              <p:cNvPr id="3108" name="Google Shape;3108;p49"/>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sz="3200"/>
              </a:p>
            </p:txBody>
          </p:sp>
          <p:sp>
            <p:nvSpPr>
              <p:cNvPr id="3109" name="Google Shape;3109;p49"/>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sz="3200"/>
              </a:p>
            </p:txBody>
          </p:sp>
          <p:sp>
            <p:nvSpPr>
              <p:cNvPr id="3110" name="Google Shape;3110;p49"/>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sz="3200"/>
              </a:p>
            </p:txBody>
          </p:sp>
          <p:sp>
            <p:nvSpPr>
              <p:cNvPr id="3111" name="Google Shape;3111;p49"/>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sz="3200"/>
              </a:p>
            </p:txBody>
          </p:sp>
          <p:sp>
            <p:nvSpPr>
              <p:cNvPr id="3112" name="Google Shape;3112;p49"/>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sz="3200"/>
              </a:p>
            </p:txBody>
          </p:sp>
          <p:sp>
            <p:nvSpPr>
              <p:cNvPr id="3113" name="Google Shape;3113;p49"/>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sz="3200"/>
              </a:p>
            </p:txBody>
          </p:sp>
          <p:sp>
            <p:nvSpPr>
              <p:cNvPr id="3114" name="Google Shape;3114;p49"/>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sz="3200"/>
              </a:p>
            </p:txBody>
          </p:sp>
          <p:sp>
            <p:nvSpPr>
              <p:cNvPr id="3115" name="Google Shape;3115;p49"/>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sz="3200"/>
              </a:p>
            </p:txBody>
          </p:sp>
          <p:sp>
            <p:nvSpPr>
              <p:cNvPr id="3116" name="Google Shape;3116;p49"/>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sz="3200"/>
              </a:p>
            </p:txBody>
          </p:sp>
          <p:sp>
            <p:nvSpPr>
              <p:cNvPr id="3117" name="Google Shape;3117;p49"/>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sz="3200"/>
              </a:p>
            </p:txBody>
          </p:sp>
          <p:sp>
            <p:nvSpPr>
              <p:cNvPr id="3118" name="Google Shape;3118;p49"/>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sz="3200"/>
              </a:p>
            </p:txBody>
          </p:sp>
          <p:sp>
            <p:nvSpPr>
              <p:cNvPr id="3119" name="Google Shape;3119;p49"/>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sz="3200"/>
              </a:p>
            </p:txBody>
          </p:sp>
          <p:sp>
            <p:nvSpPr>
              <p:cNvPr id="3120" name="Google Shape;3120;p49"/>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sz="3200"/>
              </a:p>
            </p:txBody>
          </p:sp>
          <p:sp>
            <p:nvSpPr>
              <p:cNvPr id="3121" name="Google Shape;3121;p49"/>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sz="3200"/>
              </a:p>
            </p:txBody>
          </p:sp>
          <p:sp>
            <p:nvSpPr>
              <p:cNvPr id="3122" name="Google Shape;3122;p49"/>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sz="3200"/>
              </a:p>
            </p:txBody>
          </p:sp>
          <p:sp>
            <p:nvSpPr>
              <p:cNvPr id="3123" name="Google Shape;3123;p49"/>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sz="3200"/>
              </a:p>
            </p:txBody>
          </p:sp>
          <p:sp>
            <p:nvSpPr>
              <p:cNvPr id="3124" name="Google Shape;3124;p49"/>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sz="3200"/>
              </a:p>
            </p:txBody>
          </p:sp>
          <p:sp>
            <p:nvSpPr>
              <p:cNvPr id="3125" name="Google Shape;3125;p49"/>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sz="3200"/>
              </a:p>
            </p:txBody>
          </p:sp>
          <p:sp>
            <p:nvSpPr>
              <p:cNvPr id="3126" name="Google Shape;3126;p49"/>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sz="3200"/>
              </a:p>
            </p:txBody>
          </p:sp>
          <p:sp>
            <p:nvSpPr>
              <p:cNvPr id="3127" name="Google Shape;3127;p49"/>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sz="3200"/>
              </a:p>
            </p:txBody>
          </p:sp>
          <p:sp>
            <p:nvSpPr>
              <p:cNvPr id="3128" name="Google Shape;3128;p49"/>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sz="3200"/>
              </a:p>
            </p:txBody>
          </p:sp>
          <p:sp>
            <p:nvSpPr>
              <p:cNvPr id="3129" name="Google Shape;3129;p49"/>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sz="3200"/>
              </a:p>
            </p:txBody>
          </p:sp>
          <p:sp>
            <p:nvSpPr>
              <p:cNvPr id="3130" name="Google Shape;3130;p49"/>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sz="3200"/>
              </a:p>
            </p:txBody>
          </p:sp>
          <p:sp>
            <p:nvSpPr>
              <p:cNvPr id="3131" name="Google Shape;3131;p49"/>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sz="3200"/>
              </a:p>
            </p:txBody>
          </p:sp>
          <p:sp>
            <p:nvSpPr>
              <p:cNvPr id="3132" name="Google Shape;3132;p49"/>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sz="3200"/>
              </a:p>
            </p:txBody>
          </p:sp>
          <p:sp>
            <p:nvSpPr>
              <p:cNvPr id="3133" name="Google Shape;3133;p49"/>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sz="3200"/>
              </a:p>
            </p:txBody>
          </p:sp>
          <p:sp>
            <p:nvSpPr>
              <p:cNvPr id="3134" name="Google Shape;3134;p49"/>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sz="3200"/>
              </a:p>
            </p:txBody>
          </p:sp>
          <p:sp>
            <p:nvSpPr>
              <p:cNvPr id="3135" name="Google Shape;3135;p49"/>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sz="3200"/>
              </a:p>
            </p:txBody>
          </p:sp>
          <p:sp>
            <p:nvSpPr>
              <p:cNvPr id="3136" name="Google Shape;3136;p49"/>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sz="3200"/>
              </a:p>
            </p:txBody>
          </p:sp>
          <p:sp>
            <p:nvSpPr>
              <p:cNvPr id="3137" name="Google Shape;3137;p49"/>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sz="3200"/>
              </a:p>
            </p:txBody>
          </p:sp>
          <p:sp>
            <p:nvSpPr>
              <p:cNvPr id="3138" name="Google Shape;3138;p49"/>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sz="3200"/>
              </a:p>
            </p:txBody>
          </p:sp>
          <p:sp>
            <p:nvSpPr>
              <p:cNvPr id="3139" name="Google Shape;3139;p49"/>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sz="3200"/>
              </a:p>
            </p:txBody>
          </p:sp>
          <p:sp>
            <p:nvSpPr>
              <p:cNvPr id="3140" name="Google Shape;3140;p49"/>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sz="3200"/>
              </a:p>
            </p:txBody>
          </p:sp>
          <p:sp>
            <p:nvSpPr>
              <p:cNvPr id="3141" name="Google Shape;3141;p49"/>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sz="3200"/>
              </a:p>
            </p:txBody>
          </p:sp>
          <p:sp>
            <p:nvSpPr>
              <p:cNvPr id="3142" name="Google Shape;3142;p49"/>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sz="3200"/>
              </a:p>
            </p:txBody>
          </p:sp>
          <p:sp>
            <p:nvSpPr>
              <p:cNvPr id="3143" name="Google Shape;3143;p49"/>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sz="3200"/>
              </a:p>
            </p:txBody>
          </p:sp>
          <p:sp>
            <p:nvSpPr>
              <p:cNvPr id="3144" name="Google Shape;3144;p49"/>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sz="3200"/>
              </a:p>
            </p:txBody>
          </p:sp>
          <p:sp>
            <p:nvSpPr>
              <p:cNvPr id="3145" name="Google Shape;3145;p49"/>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sz="3200"/>
              </a:p>
            </p:txBody>
          </p:sp>
          <p:sp>
            <p:nvSpPr>
              <p:cNvPr id="3146" name="Google Shape;3146;p49"/>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sz="3200"/>
              </a:p>
            </p:txBody>
          </p:sp>
          <p:sp>
            <p:nvSpPr>
              <p:cNvPr id="3147" name="Google Shape;3147;p49"/>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sz="3200"/>
              </a:p>
            </p:txBody>
          </p:sp>
          <p:sp>
            <p:nvSpPr>
              <p:cNvPr id="3148" name="Google Shape;3148;p49"/>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sz="3200"/>
              </a:p>
            </p:txBody>
          </p:sp>
          <p:sp>
            <p:nvSpPr>
              <p:cNvPr id="3149" name="Google Shape;3149;p49"/>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sz="3200"/>
              </a:p>
            </p:txBody>
          </p:sp>
          <p:sp>
            <p:nvSpPr>
              <p:cNvPr id="3150" name="Google Shape;3150;p49"/>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sz="3200"/>
              </a:p>
            </p:txBody>
          </p:sp>
          <p:sp>
            <p:nvSpPr>
              <p:cNvPr id="3151" name="Google Shape;3151;p49"/>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sz="3200"/>
              </a:p>
            </p:txBody>
          </p:sp>
          <p:sp>
            <p:nvSpPr>
              <p:cNvPr id="3152" name="Google Shape;3152;p49"/>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sz="3200"/>
              </a:p>
            </p:txBody>
          </p:sp>
          <p:sp>
            <p:nvSpPr>
              <p:cNvPr id="3153" name="Google Shape;3153;p49"/>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sz="3200"/>
              </a:p>
            </p:txBody>
          </p:sp>
          <p:sp>
            <p:nvSpPr>
              <p:cNvPr id="3154" name="Google Shape;3154;p49"/>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sz="3200"/>
              </a:p>
            </p:txBody>
          </p:sp>
          <p:sp>
            <p:nvSpPr>
              <p:cNvPr id="3155" name="Google Shape;3155;p49"/>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sz="3200"/>
              </a:p>
            </p:txBody>
          </p:sp>
          <p:sp>
            <p:nvSpPr>
              <p:cNvPr id="3156" name="Google Shape;3156;p49"/>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sz="3200"/>
              </a:p>
            </p:txBody>
          </p:sp>
          <p:sp>
            <p:nvSpPr>
              <p:cNvPr id="3157" name="Google Shape;3157;p49"/>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sz="3200"/>
              </a:p>
            </p:txBody>
          </p:sp>
          <p:sp>
            <p:nvSpPr>
              <p:cNvPr id="3158" name="Google Shape;3158;p49"/>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sz="3200"/>
              </a:p>
            </p:txBody>
          </p:sp>
          <p:sp>
            <p:nvSpPr>
              <p:cNvPr id="3159" name="Google Shape;3159;p49"/>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sz="3200"/>
              </a:p>
            </p:txBody>
          </p:sp>
          <p:sp>
            <p:nvSpPr>
              <p:cNvPr id="3160" name="Google Shape;3160;p49"/>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sz="3200"/>
              </a:p>
            </p:txBody>
          </p:sp>
          <p:sp>
            <p:nvSpPr>
              <p:cNvPr id="3161" name="Google Shape;3161;p49"/>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sz="3200"/>
              </a:p>
            </p:txBody>
          </p:sp>
          <p:sp>
            <p:nvSpPr>
              <p:cNvPr id="3162" name="Google Shape;3162;p49"/>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sz="3200"/>
              </a:p>
            </p:txBody>
          </p:sp>
          <p:sp>
            <p:nvSpPr>
              <p:cNvPr id="3163" name="Google Shape;3163;p49"/>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sz="3200"/>
              </a:p>
            </p:txBody>
          </p:sp>
          <p:sp>
            <p:nvSpPr>
              <p:cNvPr id="3164" name="Google Shape;3164;p49"/>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sz="3200"/>
              </a:p>
            </p:txBody>
          </p:sp>
          <p:sp>
            <p:nvSpPr>
              <p:cNvPr id="3165" name="Google Shape;3165;p49"/>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sz="3200"/>
              </a:p>
            </p:txBody>
          </p:sp>
        </p:grpSp>
        <p:grpSp>
          <p:nvGrpSpPr>
            <p:cNvPr id="3166" name="Google Shape;3166;p49"/>
            <p:cNvGrpSpPr/>
            <p:nvPr/>
          </p:nvGrpSpPr>
          <p:grpSpPr>
            <a:xfrm>
              <a:off x="5274478" y="161353"/>
              <a:ext cx="530699" cy="507709"/>
              <a:chOff x="5448325" y="610550"/>
              <a:chExt cx="823300" cy="822600"/>
            </a:xfrm>
          </p:grpSpPr>
          <p:sp>
            <p:nvSpPr>
              <p:cNvPr id="3167" name="Google Shape;3167;p49"/>
              <p:cNvSpPr/>
              <p:nvPr/>
            </p:nvSpPr>
            <p:spPr>
              <a:xfrm>
                <a:off x="5448325" y="6105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sz="3200"/>
              </a:p>
            </p:txBody>
          </p:sp>
          <p:sp>
            <p:nvSpPr>
              <p:cNvPr id="3168" name="Google Shape;3168;p49"/>
              <p:cNvSpPr/>
              <p:nvPr/>
            </p:nvSpPr>
            <p:spPr>
              <a:xfrm>
                <a:off x="5722525" y="6105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sz="3200"/>
              </a:p>
            </p:txBody>
          </p:sp>
          <p:sp>
            <p:nvSpPr>
              <p:cNvPr id="3169" name="Google Shape;3169;p49"/>
              <p:cNvSpPr/>
              <p:nvPr/>
            </p:nvSpPr>
            <p:spPr>
              <a:xfrm>
                <a:off x="5996725" y="6105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sz="3200"/>
              </a:p>
            </p:txBody>
          </p:sp>
          <p:sp>
            <p:nvSpPr>
              <p:cNvPr id="3170" name="Google Shape;3170;p49"/>
              <p:cNvSpPr/>
              <p:nvPr/>
            </p:nvSpPr>
            <p:spPr>
              <a:xfrm>
                <a:off x="5448325" y="8847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sz="3200"/>
              </a:p>
            </p:txBody>
          </p:sp>
          <p:sp>
            <p:nvSpPr>
              <p:cNvPr id="3171" name="Google Shape;3171;p49"/>
              <p:cNvSpPr/>
              <p:nvPr/>
            </p:nvSpPr>
            <p:spPr>
              <a:xfrm>
                <a:off x="5722525" y="8847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sz="3200"/>
              </a:p>
            </p:txBody>
          </p:sp>
          <p:sp>
            <p:nvSpPr>
              <p:cNvPr id="3172" name="Google Shape;3172;p49"/>
              <p:cNvSpPr/>
              <p:nvPr/>
            </p:nvSpPr>
            <p:spPr>
              <a:xfrm>
                <a:off x="5996725" y="8847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sz="3200"/>
              </a:p>
            </p:txBody>
          </p:sp>
          <p:sp>
            <p:nvSpPr>
              <p:cNvPr id="3173" name="Google Shape;3173;p49"/>
              <p:cNvSpPr/>
              <p:nvPr/>
            </p:nvSpPr>
            <p:spPr>
              <a:xfrm>
                <a:off x="5449025" y="11589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sz="3200"/>
              </a:p>
            </p:txBody>
          </p:sp>
          <p:sp>
            <p:nvSpPr>
              <p:cNvPr id="3174" name="Google Shape;3174;p49"/>
              <p:cNvSpPr/>
              <p:nvPr/>
            </p:nvSpPr>
            <p:spPr>
              <a:xfrm>
                <a:off x="5723225" y="11589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sz="3200"/>
              </a:p>
            </p:txBody>
          </p:sp>
          <p:sp>
            <p:nvSpPr>
              <p:cNvPr id="3175" name="Google Shape;3175;p49"/>
              <p:cNvSpPr/>
              <p:nvPr/>
            </p:nvSpPr>
            <p:spPr>
              <a:xfrm>
                <a:off x="5997425" y="11589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sz="3200"/>
              </a:p>
            </p:txBody>
          </p:sp>
        </p:grpSp>
        <p:cxnSp>
          <p:nvCxnSpPr>
            <p:cNvPr id="3176" name="Google Shape;3176;p49"/>
            <p:cNvCxnSpPr/>
            <p:nvPr/>
          </p:nvCxnSpPr>
          <p:spPr>
            <a:xfrm>
              <a:off x="5812625" y="669125"/>
              <a:ext cx="606000" cy="580800"/>
            </a:xfrm>
            <a:prstGeom prst="straightConnector1">
              <a:avLst/>
            </a:prstGeom>
            <a:noFill/>
            <a:ln w="9525" cap="flat" cmpd="sng">
              <a:solidFill>
                <a:schemeClr val="dk2"/>
              </a:solidFill>
              <a:prstDash val="dash"/>
              <a:round/>
              <a:headEnd type="none" w="med" len="med"/>
              <a:tailEnd type="none" w="med" len="med"/>
            </a:ln>
          </p:spPr>
        </p:cxnSp>
        <p:cxnSp>
          <p:nvCxnSpPr>
            <p:cNvPr id="3177" name="Google Shape;3177;p49"/>
            <p:cNvCxnSpPr/>
            <p:nvPr/>
          </p:nvCxnSpPr>
          <p:spPr>
            <a:xfrm>
              <a:off x="5281625" y="681050"/>
              <a:ext cx="609300" cy="564600"/>
            </a:xfrm>
            <a:prstGeom prst="straightConnector1">
              <a:avLst/>
            </a:prstGeom>
            <a:noFill/>
            <a:ln w="9525" cap="flat" cmpd="sng">
              <a:solidFill>
                <a:schemeClr val="dk2"/>
              </a:solidFill>
              <a:prstDash val="dash"/>
              <a:round/>
              <a:headEnd type="none" w="med" len="med"/>
              <a:tailEnd type="none" w="med" len="med"/>
            </a:ln>
          </p:spPr>
        </p:cxnSp>
        <p:cxnSp>
          <p:nvCxnSpPr>
            <p:cNvPr id="3178" name="Google Shape;3178;p49"/>
            <p:cNvCxnSpPr/>
            <p:nvPr/>
          </p:nvCxnSpPr>
          <p:spPr>
            <a:xfrm>
              <a:off x="5812625" y="166700"/>
              <a:ext cx="617400" cy="573900"/>
            </a:xfrm>
            <a:prstGeom prst="straightConnector1">
              <a:avLst/>
            </a:prstGeom>
            <a:noFill/>
            <a:ln w="9525" cap="flat" cmpd="sng">
              <a:solidFill>
                <a:schemeClr val="dk2"/>
              </a:solidFill>
              <a:prstDash val="dash"/>
              <a:round/>
              <a:headEnd type="none" w="med" len="med"/>
              <a:tailEnd type="none" w="med" len="med"/>
            </a:ln>
          </p:spPr>
        </p:cxnSp>
      </p:grpSp>
      <p:cxnSp>
        <p:nvCxnSpPr>
          <p:cNvPr id="3179" name="Google Shape;3179;p49"/>
          <p:cNvCxnSpPr/>
          <p:nvPr/>
        </p:nvCxnSpPr>
        <p:spPr>
          <a:xfrm flipV="1">
            <a:off x="4594944" y="2767654"/>
            <a:ext cx="3094811" cy="882674"/>
          </a:xfrm>
          <a:prstGeom prst="curvedConnector3">
            <a:avLst>
              <a:gd name="adj1" fmla="val 50000"/>
            </a:avLst>
          </a:prstGeom>
          <a:noFill/>
          <a:ln w="9525" cap="flat" cmpd="sng">
            <a:solidFill>
              <a:schemeClr val="dk2"/>
            </a:solidFill>
            <a:prstDash val="solid"/>
            <a:round/>
            <a:headEnd type="none" w="med" len="med"/>
            <a:tailEnd type="stealth" w="med" len="med"/>
          </a:ln>
        </p:spPr>
      </p:cxnSp>
      <p:cxnSp>
        <p:nvCxnSpPr>
          <p:cNvPr id="3180" name="Google Shape;3180;p49"/>
          <p:cNvCxnSpPr/>
          <p:nvPr/>
        </p:nvCxnSpPr>
        <p:spPr>
          <a:xfrm>
            <a:off x="4594944" y="3856112"/>
            <a:ext cx="2810000" cy="1992800"/>
          </a:xfrm>
          <a:prstGeom prst="curvedConnector3">
            <a:avLst>
              <a:gd name="adj1" fmla="val 49997"/>
            </a:avLst>
          </a:prstGeom>
          <a:noFill/>
          <a:ln w="9525" cap="flat" cmpd="sng">
            <a:solidFill>
              <a:schemeClr val="dk2"/>
            </a:solidFill>
            <a:prstDash val="solid"/>
            <a:round/>
            <a:headEnd type="none" w="med" len="med"/>
            <a:tailEnd type="stealth" w="med" len="med"/>
          </a:ln>
        </p:spPr>
      </p:cxnSp>
      <p:sp>
        <p:nvSpPr>
          <p:cNvPr id="3181" name="Google Shape;3181;p49"/>
          <p:cNvSpPr txBox="1"/>
          <p:nvPr/>
        </p:nvSpPr>
        <p:spPr>
          <a:xfrm>
            <a:off x="5355884" y="2131067"/>
            <a:ext cx="713200" cy="2688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121900" tIns="0" rIns="121900" bIns="0" anchor="t" anchorCtr="0">
            <a:noAutofit/>
          </a:bodyPr>
          <a:lstStyle/>
          <a:p>
            <a:pPr algn="ctr">
              <a:spcBef>
                <a:spcPts val="0"/>
              </a:spcBef>
              <a:spcAft>
                <a:spcPts val="0"/>
              </a:spcAft>
            </a:pPr>
            <a:r>
              <a:rPr lang="en-GB" sz="1465" dirty="0">
                <a:latin typeface="Consolas" panose="020B0609020204030204"/>
                <a:ea typeface="Consolas" panose="020B0609020204030204"/>
                <a:cs typeface="Consolas" panose="020B0609020204030204"/>
                <a:sym typeface="Consolas" panose="020B0609020204030204"/>
              </a:rPr>
              <a:t>S=1</a:t>
            </a:r>
            <a:endParaRPr sz="1465" dirty="0">
              <a:latin typeface="Consolas" panose="020B0609020204030204"/>
              <a:ea typeface="Consolas" panose="020B0609020204030204"/>
              <a:cs typeface="Consolas" panose="020B0609020204030204"/>
              <a:sym typeface="Consolas" panose="020B0609020204030204"/>
            </a:endParaRPr>
          </a:p>
        </p:txBody>
      </p:sp>
      <p:sp>
        <p:nvSpPr>
          <p:cNvPr id="3182" name="Google Shape;3182;p49"/>
          <p:cNvSpPr txBox="1"/>
          <p:nvPr/>
        </p:nvSpPr>
        <p:spPr>
          <a:xfrm>
            <a:off x="5355900" y="5273667"/>
            <a:ext cx="713200" cy="2688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121900" tIns="0" rIns="121900" bIns="0" anchor="t" anchorCtr="0">
            <a:noAutofit/>
          </a:bodyPr>
          <a:lstStyle/>
          <a:p>
            <a:pPr algn="ctr">
              <a:spcBef>
                <a:spcPts val="0"/>
              </a:spcBef>
              <a:spcAft>
                <a:spcPts val="0"/>
              </a:spcAft>
            </a:pPr>
            <a:r>
              <a:rPr lang="en-GB" sz="1465">
                <a:latin typeface="Consolas" panose="020B0609020204030204"/>
                <a:ea typeface="Consolas" panose="020B0609020204030204"/>
                <a:cs typeface="Consolas" panose="020B0609020204030204"/>
                <a:sym typeface="Consolas" panose="020B0609020204030204"/>
              </a:rPr>
              <a:t>S=2</a:t>
            </a:r>
            <a:endParaRPr sz="1465">
              <a:latin typeface="Consolas" panose="020B0609020204030204"/>
              <a:ea typeface="Consolas" panose="020B0609020204030204"/>
              <a:cs typeface="Consolas" panose="020B0609020204030204"/>
              <a:sym typeface="Consolas" panose="020B0609020204030204"/>
            </a:endParaRPr>
          </a:p>
        </p:txBody>
      </p:sp>
      <p:grpSp>
        <p:nvGrpSpPr>
          <p:cNvPr id="478" name="Google Shape;3064;p49"/>
          <p:cNvGrpSpPr/>
          <p:nvPr/>
        </p:nvGrpSpPr>
        <p:grpSpPr>
          <a:xfrm>
            <a:off x="1911675" y="2335453"/>
            <a:ext cx="2657437" cy="2729328"/>
            <a:chOff x="5274478" y="161353"/>
            <a:chExt cx="2200237" cy="2274977"/>
          </a:xfrm>
        </p:grpSpPr>
        <p:grpSp>
          <p:nvGrpSpPr>
            <p:cNvPr id="479" name="Google Shape;3065;p49"/>
            <p:cNvGrpSpPr/>
            <p:nvPr/>
          </p:nvGrpSpPr>
          <p:grpSpPr>
            <a:xfrm>
              <a:off x="5706772" y="743968"/>
              <a:ext cx="1767944" cy="1692362"/>
              <a:chOff x="5448325" y="610550"/>
              <a:chExt cx="2742700" cy="2742000"/>
            </a:xfrm>
          </p:grpSpPr>
          <p:sp>
            <p:nvSpPr>
              <p:cNvPr id="493" name="Google Shape;3066;p49"/>
              <p:cNvSpPr/>
              <p:nvPr/>
            </p:nvSpPr>
            <p:spPr>
              <a:xfrm>
                <a:off x="54483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sz="3200"/>
              </a:p>
            </p:txBody>
          </p:sp>
          <p:sp>
            <p:nvSpPr>
              <p:cNvPr id="494" name="Google Shape;3067;p49"/>
              <p:cNvSpPr/>
              <p:nvPr/>
            </p:nvSpPr>
            <p:spPr>
              <a:xfrm>
                <a:off x="57225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sz="3200"/>
              </a:p>
            </p:txBody>
          </p:sp>
          <p:sp>
            <p:nvSpPr>
              <p:cNvPr id="495" name="Google Shape;3068;p49"/>
              <p:cNvSpPr/>
              <p:nvPr/>
            </p:nvSpPr>
            <p:spPr>
              <a:xfrm>
                <a:off x="59967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sz="3200"/>
              </a:p>
            </p:txBody>
          </p:sp>
          <p:sp>
            <p:nvSpPr>
              <p:cNvPr id="496" name="Google Shape;3069;p49"/>
              <p:cNvSpPr/>
              <p:nvPr/>
            </p:nvSpPr>
            <p:spPr>
              <a:xfrm>
                <a:off x="62709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sz="3200"/>
              </a:p>
            </p:txBody>
          </p:sp>
          <p:sp>
            <p:nvSpPr>
              <p:cNvPr id="497" name="Google Shape;3070;p49"/>
              <p:cNvSpPr/>
              <p:nvPr/>
            </p:nvSpPr>
            <p:spPr>
              <a:xfrm>
                <a:off x="65451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sz="3200"/>
              </a:p>
            </p:txBody>
          </p:sp>
          <p:sp>
            <p:nvSpPr>
              <p:cNvPr id="498" name="Google Shape;3071;p49"/>
              <p:cNvSpPr/>
              <p:nvPr/>
            </p:nvSpPr>
            <p:spPr>
              <a:xfrm>
                <a:off x="68193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sz="3200"/>
              </a:p>
            </p:txBody>
          </p:sp>
          <p:sp>
            <p:nvSpPr>
              <p:cNvPr id="499" name="Google Shape;3072;p49"/>
              <p:cNvSpPr/>
              <p:nvPr/>
            </p:nvSpPr>
            <p:spPr>
              <a:xfrm>
                <a:off x="70935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sz="3200"/>
              </a:p>
            </p:txBody>
          </p:sp>
          <p:sp>
            <p:nvSpPr>
              <p:cNvPr id="500" name="Google Shape;3073;p49"/>
              <p:cNvSpPr/>
              <p:nvPr/>
            </p:nvSpPr>
            <p:spPr>
              <a:xfrm>
                <a:off x="73677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sz="3200"/>
              </a:p>
            </p:txBody>
          </p:sp>
          <p:sp>
            <p:nvSpPr>
              <p:cNvPr id="501" name="Google Shape;3074;p49"/>
              <p:cNvSpPr/>
              <p:nvPr/>
            </p:nvSpPr>
            <p:spPr>
              <a:xfrm>
                <a:off x="76419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sz="3200"/>
              </a:p>
            </p:txBody>
          </p:sp>
          <p:sp>
            <p:nvSpPr>
              <p:cNvPr id="502" name="Google Shape;3075;p49"/>
              <p:cNvSpPr/>
              <p:nvPr/>
            </p:nvSpPr>
            <p:spPr>
              <a:xfrm>
                <a:off x="79161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sz="3200"/>
              </a:p>
            </p:txBody>
          </p:sp>
          <p:sp>
            <p:nvSpPr>
              <p:cNvPr id="503" name="Google Shape;3076;p49"/>
              <p:cNvSpPr/>
              <p:nvPr/>
            </p:nvSpPr>
            <p:spPr>
              <a:xfrm>
                <a:off x="54483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sz="3200"/>
              </a:p>
            </p:txBody>
          </p:sp>
          <p:sp>
            <p:nvSpPr>
              <p:cNvPr id="504" name="Google Shape;3077;p49"/>
              <p:cNvSpPr/>
              <p:nvPr/>
            </p:nvSpPr>
            <p:spPr>
              <a:xfrm>
                <a:off x="57225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sz="3200"/>
              </a:p>
            </p:txBody>
          </p:sp>
          <p:sp>
            <p:nvSpPr>
              <p:cNvPr id="505" name="Google Shape;3078;p49"/>
              <p:cNvSpPr/>
              <p:nvPr/>
            </p:nvSpPr>
            <p:spPr>
              <a:xfrm>
                <a:off x="59967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sz="3200"/>
              </a:p>
            </p:txBody>
          </p:sp>
          <p:sp>
            <p:nvSpPr>
              <p:cNvPr id="506" name="Google Shape;3079;p49"/>
              <p:cNvSpPr/>
              <p:nvPr/>
            </p:nvSpPr>
            <p:spPr>
              <a:xfrm>
                <a:off x="62709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sz="3200"/>
              </a:p>
            </p:txBody>
          </p:sp>
          <p:sp>
            <p:nvSpPr>
              <p:cNvPr id="507" name="Google Shape;3080;p49"/>
              <p:cNvSpPr/>
              <p:nvPr/>
            </p:nvSpPr>
            <p:spPr>
              <a:xfrm>
                <a:off x="65451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sz="3200"/>
              </a:p>
            </p:txBody>
          </p:sp>
          <p:sp>
            <p:nvSpPr>
              <p:cNvPr id="508" name="Google Shape;3081;p49"/>
              <p:cNvSpPr/>
              <p:nvPr/>
            </p:nvSpPr>
            <p:spPr>
              <a:xfrm>
                <a:off x="68193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sz="3200"/>
              </a:p>
            </p:txBody>
          </p:sp>
          <p:sp>
            <p:nvSpPr>
              <p:cNvPr id="509" name="Google Shape;3082;p49"/>
              <p:cNvSpPr/>
              <p:nvPr/>
            </p:nvSpPr>
            <p:spPr>
              <a:xfrm>
                <a:off x="70935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sz="3200"/>
              </a:p>
            </p:txBody>
          </p:sp>
          <p:sp>
            <p:nvSpPr>
              <p:cNvPr id="510" name="Google Shape;3083;p49"/>
              <p:cNvSpPr/>
              <p:nvPr/>
            </p:nvSpPr>
            <p:spPr>
              <a:xfrm>
                <a:off x="73677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sz="3200"/>
              </a:p>
            </p:txBody>
          </p:sp>
          <p:sp>
            <p:nvSpPr>
              <p:cNvPr id="511" name="Google Shape;3084;p49"/>
              <p:cNvSpPr/>
              <p:nvPr/>
            </p:nvSpPr>
            <p:spPr>
              <a:xfrm>
                <a:off x="76419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sz="3200"/>
              </a:p>
            </p:txBody>
          </p:sp>
          <p:sp>
            <p:nvSpPr>
              <p:cNvPr id="512" name="Google Shape;3085;p49"/>
              <p:cNvSpPr/>
              <p:nvPr/>
            </p:nvSpPr>
            <p:spPr>
              <a:xfrm>
                <a:off x="79161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sz="3200"/>
              </a:p>
            </p:txBody>
          </p:sp>
          <p:sp>
            <p:nvSpPr>
              <p:cNvPr id="513" name="Google Shape;3086;p49"/>
              <p:cNvSpPr/>
              <p:nvPr/>
            </p:nvSpPr>
            <p:spPr>
              <a:xfrm>
                <a:off x="54490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sz="3200"/>
              </a:p>
            </p:txBody>
          </p:sp>
          <p:sp>
            <p:nvSpPr>
              <p:cNvPr id="514" name="Google Shape;3087;p49"/>
              <p:cNvSpPr/>
              <p:nvPr/>
            </p:nvSpPr>
            <p:spPr>
              <a:xfrm>
                <a:off x="57232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sz="3200"/>
              </a:p>
            </p:txBody>
          </p:sp>
          <p:sp>
            <p:nvSpPr>
              <p:cNvPr id="515" name="Google Shape;3088;p49"/>
              <p:cNvSpPr/>
              <p:nvPr/>
            </p:nvSpPr>
            <p:spPr>
              <a:xfrm>
                <a:off x="59974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sz="3200"/>
              </a:p>
            </p:txBody>
          </p:sp>
          <p:sp>
            <p:nvSpPr>
              <p:cNvPr id="516" name="Google Shape;3089;p49"/>
              <p:cNvSpPr/>
              <p:nvPr/>
            </p:nvSpPr>
            <p:spPr>
              <a:xfrm>
                <a:off x="62716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sz="3200"/>
              </a:p>
            </p:txBody>
          </p:sp>
          <p:sp>
            <p:nvSpPr>
              <p:cNvPr id="517" name="Google Shape;3090;p49"/>
              <p:cNvSpPr/>
              <p:nvPr/>
            </p:nvSpPr>
            <p:spPr>
              <a:xfrm>
                <a:off x="65458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sz="3200"/>
              </a:p>
            </p:txBody>
          </p:sp>
          <p:sp>
            <p:nvSpPr>
              <p:cNvPr id="518" name="Google Shape;3091;p49"/>
              <p:cNvSpPr/>
              <p:nvPr/>
            </p:nvSpPr>
            <p:spPr>
              <a:xfrm>
                <a:off x="68200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sz="3200"/>
              </a:p>
            </p:txBody>
          </p:sp>
          <p:sp>
            <p:nvSpPr>
              <p:cNvPr id="519" name="Google Shape;3092;p49"/>
              <p:cNvSpPr/>
              <p:nvPr/>
            </p:nvSpPr>
            <p:spPr>
              <a:xfrm>
                <a:off x="70942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sz="3200"/>
              </a:p>
            </p:txBody>
          </p:sp>
          <p:sp>
            <p:nvSpPr>
              <p:cNvPr id="520" name="Google Shape;3093;p49"/>
              <p:cNvSpPr/>
              <p:nvPr/>
            </p:nvSpPr>
            <p:spPr>
              <a:xfrm>
                <a:off x="73684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sz="3200"/>
              </a:p>
            </p:txBody>
          </p:sp>
          <p:sp>
            <p:nvSpPr>
              <p:cNvPr id="521" name="Google Shape;3094;p49"/>
              <p:cNvSpPr/>
              <p:nvPr/>
            </p:nvSpPr>
            <p:spPr>
              <a:xfrm>
                <a:off x="76426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sz="3200"/>
              </a:p>
            </p:txBody>
          </p:sp>
          <p:sp>
            <p:nvSpPr>
              <p:cNvPr id="522" name="Google Shape;3095;p49"/>
              <p:cNvSpPr/>
              <p:nvPr/>
            </p:nvSpPr>
            <p:spPr>
              <a:xfrm>
                <a:off x="79168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sz="3200"/>
              </a:p>
            </p:txBody>
          </p:sp>
          <p:sp>
            <p:nvSpPr>
              <p:cNvPr id="523" name="Google Shape;3096;p49"/>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sz="3200"/>
              </a:p>
            </p:txBody>
          </p:sp>
          <p:sp>
            <p:nvSpPr>
              <p:cNvPr id="524" name="Google Shape;3097;p49"/>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sz="3200"/>
              </a:p>
            </p:txBody>
          </p:sp>
          <p:sp>
            <p:nvSpPr>
              <p:cNvPr id="525" name="Google Shape;3098;p49"/>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sz="3200"/>
              </a:p>
            </p:txBody>
          </p:sp>
          <p:sp>
            <p:nvSpPr>
              <p:cNvPr id="526" name="Google Shape;3099;p49"/>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sz="3200"/>
              </a:p>
            </p:txBody>
          </p:sp>
          <p:sp>
            <p:nvSpPr>
              <p:cNvPr id="527" name="Google Shape;3100;p49"/>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sz="3200"/>
              </a:p>
            </p:txBody>
          </p:sp>
          <p:sp>
            <p:nvSpPr>
              <p:cNvPr id="528" name="Google Shape;3101;p49"/>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sz="3200"/>
              </a:p>
            </p:txBody>
          </p:sp>
          <p:sp>
            <p:nvSpPr>
              <p:cNvPr id="529" name="Google Shape;3102;p49"/>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sz="3200"/>
              </a:p>
            </p:txBody>
          </p:sp>
          <p:sp>
            <p:nvSpPr>
              <p:cNvPr id="530" name="Google Shape;3103;p49"/>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sz="3200"/>
              </a:p>
            </p:txBody>
          </p:sp>
          <p:sp>
            <p:nvSpPr>
              <p:cNvPr id="531" name="Google Shape;3104;p49"/>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sz="3200"/>
              </a:p>
            </p:txBody>
          </p:sp>
          <p:sp>
            <p:nvSpPr>
              <p:cNvPr id="532" name="Google Shape;3105;p49"/>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sz="3200"/>
              </a:p>
            </p:txBody>
          </p:sp>
          <p:sp>
            <p:nvSpPr>
              <p:cNvPr id="533" name="Google Shape;3106;p49"/>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sz="3200"/>
              </a:p>
            </p:txBody>
          </p:sp>
          <p:sp>
            <p:nvSpPr>
              <p:cNvPr id="534" name="Google Shape;3107;p49"/>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sz="3200"/>
              </a:p>
            </p:txBody>
          </p:sp>
          <p:sp>
            <p:nvSpPr>
              <p:cNvPr id="535" name="Google Shape;3108;p49"/>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sz="3200"/>
              </a:p>
            </p:txBody>
          </p:sp>
          <p:sp>
            <p:nvSpPr>
              <p:cNvPr id="536" name="Google Shape;3109;p49"/>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sz="3200"/>
              </a:p>
            </p:txBody>
          </p:sp>
          <p:sp>
            <p:nvSpPr>
              <p:cNvPr id="537" name="Google Shape;3110;p49"/>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sz="3200"/>
              </a:p>
            </p:txBody>
          </p:sp>
          <p:sp>
            <p:nvSpPr>
              <p:cNvPr id="538" name="Google Shape;3111;p49"/>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sz="3200"/>
              </a:p>
            </p:txBody>
          </p:sp>
          <p:sp>
            <p:nvSpPr>
              <p:cNvPr id="539" name="Google Shape;3112;p49"/>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sz="3200"/>
              </a:p>
            </p:txBody>
          </p:sp>
          <p:sp>
            <p:nvSpPr>
              <p:cNvPr id="540" name="Google Shape;3113;p49"/>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sz="3200"/>
              </a:p>
            </p:txBody>
          </p:sp>
          <p:sp>
            <p:nvSpPr>
              <p:cNvPr id="541" name="Google Shape;3114;p49"/>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sz="3200"/>
              </a:p>
            </p:txBody>
          </p:sp>
          <p:sp>
            <p:nvSpPr>
              <p:cNvPr id="542" name="Google Shape;3115;p49"/>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sz="3200"/>
              </a:p>
            </p:txBody>
          </p:sp>
          <p:sp>
            <p:nvSpPr>
              <p:cNvPr id="543" name="Google Shape;3116;p49"/>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sz="3200"/>
              </a:p>
            </p:txBody>
          </p:sp>
          <p:sp>
            <p:nvSpPr>
              <p:cNvPr id="544" name="Google Shape;3117;p49"/>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sz="3200"/>
              </a:p>
            </p:txBody>
          </p:sp>
          <p:sp>
            <p:nvSpPr>
              <p:cNvPr id="545" name="Google Shape;3118;p49"/>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sz="3200"/>
              </a:p>
            </p:txBody>
          </p:sp>
          <p:sp>
            <p:nvSpPr>
              <p:cNvPr id="546" name="Google Shape;3119;p49"/>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sz="3200"/>
              </a:p>
            </p:txBody>
          </p:sp>
          <p:sp>
            <p:nvSpPr>
              <p:cNvPr id="547" name="Google Shape;3120;p49"/>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sz="3200"/>
              </a:p>
            </p:txBody>
          </p:sp>
          <p:sp>
            <p:nvSpPr>
              <p:cNvPr id="548" name="Google Shape;3121;p49"/>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sz="3200"/>
              </a:p>
            </p:txBody>
          </p:sp>
          <p:sp>
            <p:nvSpPr>
              <p:cNvPr id="549" name="Google Shape;3122;p49"/>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sz="3200"/>
              </a:p>
            </p:txBody>
          </p:sp>
          <p:sp>
            <p:nvSpPr>
              <p:cNvPr id="550" name="Google Shape;3123;p49"/>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sz="3200"/>
              </a:p>
            </p:txBody>
          </p:sp>
          <p:sp>
            <p:nvSpPr>
              <p:cNvPr id="551" name="Google Shape;3124;p49"/>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sz="3200"/>
              </a:p>
            </p:txBody>
          </p:sp>
          <p:sp>
            <p:nvSpPr>
              <p:cNvPr id="552" name="Google Shape;3125;p49"/>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sz="3200"/>
              </a:p>
            </p:txBody>
          </p:sp>
          <p:sp>
            <p:nvSpPr>
              <p:cNvPr id="553" name="Google Shape;3126;p49"/>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sz="3200"/>
              </a:p>
            </p:txBody>
          </p:sp>
          <p:sp>
            <p:nvSpPr>
              <p:cNvPr id="554" name="Google Shape;3127;p49"/>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sz="3200"/>
              </a:p>
            </p:txBody>
          </p:sp>
          <p:sp>
            <p:nvSpPr>
              <p:cNvPr id="555" name="Google Shape;3128;p49"/>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sz="3200"/>
              </a:p>
            </p:txBody>
          </p:sp>
          <p:sp>
            <p:nvSpPr>
              <p:cNvPr id="556" name="Google Shape;3129;p49"/>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sz="3200"/>
              </a:p>
            </p:txBody>
          </p:sp>
          <p:sp>
            <p:nvSpPr>
              <p:cNvPr id="557" name="Google Shape;3130;p49"/>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sz="3200"/>
              </a:p>
            </p:txBody>
          </p:sp>
          <p:sp>
            <p:nvSpPr>
              <p:cNvPr id="558" name="Google Shape;3131;p49"/>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sz="3200"/>
              </a:p>
            </p:txBody>
          </p:sp>
          <p:sp>
            <p:nvSpPr>
              <p:cNvPr id="559" name="Google Shape;3132;p49"/>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sz="3200"/>
              </a:p>
            </p:txBody>
          </p:sp>
          <p:sp>
            <p:nvSpPr>
              <p:cNvPr id="560" name="Google Shape;3133;p49"/>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sz="3200"/>
              </a:p>
            </p:txBody>
          </p:sp>
          <p:sp>
            <p:nvSpPr>
              <p:cNvPr id="561" name="Google Shape;3134;p49"/>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sz="3200"/>
              </a:p>
            </p:txBody>
          </p:sp>
          <p:sp>
            <p:nvSpPr>
              <p:cNvPr id="562" name="Google Shape;3135;p49"/>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sz="3200"/>
              </a:p>
            </p:txBody>
          </p:sp>
          <p:sp>
            <p:nvSpPr>
              <p:cNvPr id="563" name="Google Shape;3136;p49"/>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sz="3200"/>
              </a:p>
            </p:txBody>
          </p:sp>
          <p:sp>
            <p:nvSpPr>
              <p:cNvPr id="564" name="Google Shape;3137;p49"/>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sz="3200"/>
              </a:p>
            </p:txBody>
          </p:sp>
          <p:sp>
            <p:nvSpPr>
              <p:cNvPr id="565" name="Google Shape;3138;p49"/>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sz="3200"/>
              </a:p>
            </p:txBody>
          </p:sp>
          <p:sp>
            <p:nvSpPr>
              <p:cNvPr id="566" name="Google Shape;3139;p49"/>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sz="3200"/>
              </a:p>
            </p:txBody>
          </p:sp>
          <p:sp>
            <p:nvSpPr>
              <p:cNvPr id="567" name="Google Shape;3140;p49"/>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sz="3200"/>
              </a:p>
            </p:txBody>
          </p:sp>
          <p:sp>
            <p:nvSpPr>
              <p:cNvPr id="568" name="Google Shape;3141;p49"/>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sz="3200"/>
              </a:p>
            </p:txBody>
          </p:sp>
          <p:sp>
            <p:nvSpPr>
              <p:cNvPr id="569" name="Google Shape;3142;p49"/>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sz="3200"/>
              </a:p>
            </p:txBody>
          </p:sp>
          <p:sp>
            <p:nvSpPr>
              <p:cNvPr id="570" name="Google Shape;3143;p49"/>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sz="3200"/>
              </a:p>
            </p:txBody>
          </p:sp>
          <p:sp>
            <p:nvSpPr>
              <p:cNvPr id="571" name="Google Shape;3144;p49"/>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sz="3200"/>
              </a:p>
            </p:txBody>
          </p:sp>
          <p:sp>
            <p:nvSpPr>
              <p:cNvPr id="572" name="Google Shape;3145;p49"/>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sz="3200"/>
              </a:p>
            </p:txBody>
          </p:sp>
          <p:sp>
            <p:nvSpPr>
              <p:cNvPr id="573" name="Google Shape;3146;p49"/>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sz="3200"/>
              </a:p>
            </p:txBody>
          </p:sp>
          <p:sp>
            <p:nvSpPr>
              <p:cNvPr id="574" name="Google Shape;3147;p49"/>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sz="3200"/>
              </a:p>
            </p:txBody>
          </p:sp>
          <p:sp>
            <p:nvSpPr>
              <p:cNvPr id="575" name="Google Shape;3148;p49"/>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sz="3200"/>
              </a:p>
            </p:txBody>
          </p:sp>
          <p:sp>
            <p:nvSpPr>
              <p:cNvPr id="576" name="Google Shape;3149;p49"/>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sz="3200"/>
              </a:p>
            </p:txBody>
          </p:sp>
          <p:sp>
            <p:nvSpPr>
              <p:cNvPr id="577" name="Google Shape;3150;p49"/>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sz="3200"/>
              </a:p>
            </p:txBody>
          </p:sp>
          <p:sp>
            <p:nvSpPr>
              <p:cNvPr id="578" name="Google Shape;3151;p49"/>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sz="3200"/>
              </a:p>
            </p:txBody>
          </p:sp>
          <p:sp>
            <p:nvSpPr>
              <p:cNvPr id="579" name="Google Shape;3152;p49"/>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sz="3200"/>
              </a:p>
            </p:txBody>
          </p:sp>
          <p:sp>
            <p:nvSpPr>
              <p:cNvPr id="580" name="Google Shape;3153;p49"/>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sz="3200"/>
              </a:p>
            </p:txBody>
          </p:sp>
          <p:sp>
            <p:nvSpPr>
              <p:cNvPr id="581" name="Google Shape;3154;p49"/>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sz="3200"/>
              </a:p>
            </p:txBody>
          </p:sp>
          <p:sp>
            <p:nvSpPr>
              <p:cNvPr id="582" name="Google Shape;3155;p49"/>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sz="3200"/>
              </a:p>
            </p:txBody>
          </p:sp>
          <p:sp>
            <p:nvSpPr>
              <p:cNvPr id="583" name="Google Shape;3156;p49"/>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sz="3200"/>
              </a:p>
            </p:txBody>
          </p:sp>
          <p:sp>
            <p:nvSpPr>
              <p:cNvPr id="584" name="Google Shape;3157;p49"/>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sz="3200"/>
              </a:p>
            </p:txBody>
          </p:sp>
          <p:sp>
            <p:nvSpPr>
              <p:cNvPr id="585" name="Google Shape;3158;p49"/>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sz="3200"/>
              </a:p>
            </p:txBody>
          </p:sp>
          <p:sp>
            <p:nvSpPr>
              <p:cNvPr id="586" name="Google Shape;3159;p49"/>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sz="3200"/>
              </a:p>
            </p:txBody>
          </p:sp>
          <p:sp>
            <p:nvSpPr>
              <p:cNvPr id="587" name="Google Shape;3160;p49"/>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sz="3200"/>
              </a:p>
            </p:txBody>
          </p:sp>
          <p:sp>
            <p:nvSpPr>
              <p:cNvPr id="588" name="Google Shape;3161;p49"/>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sz="3200"/>
              </a:p>
            </p:txBody>
          </p:sp>
          <p:sp>
            <p:nvSpPr>
              <p:cNvPr id="589" name="Google Shape;3162;p49"/>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sz="3200"/>
              </a:p>
            </p:txBody>
          </p:sp>
          <p:sp>
            <p:nvSpPr>
              <p:cNvPr id="590" name="Google Shape;3163;p49"/>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sz="3200"/>
              </a:p>
            </p:txBody>
          </p:sp>
          <p:sp>
            <p:nvSpPr>
              <p:cNvPr id="591" name="Google Shape;3164;p49"/>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sz="3200"/>
              </a:p>
            </p:txBody>
          </p:sp>
          <p:sp>
            <p:nvSpPr>
              <p:cNvPr id="592" name="Google Shape;3165;p49"/>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sz="3200"/>
              </a:p>
            </p:txBody>
          </p:sp>
        </p:grpSp>
        <p:grpSp>
          <p:nvGrpSpPr>
            <p:cNvPr id="480" name="Google Shape;3166;p49"/>
            <p:cNvGrpSpPr/>
            <p:nvPr/>
          </p:nvGrpSpPr>
          <p:grpSpPr>
            <a:xfrm>
              <a:off x="5274478" y="161353"/>
              <a:ext cx="530699" cy="507709"/>
              <a:chOff x="5448325" y="610550"/>
              <a:chExt cx="823300" cy="822600"/>
            </a:xfrm>
          </p:grpSpPr>
          <p:sp>
            <p:nvSpPr>
              <p:cNvPr id="484" name="Google Shape;3167;p49"/>
              <p:cNvSpPr/>
              <p:nvPr/>
            </p:nvSpPr>
            <p:spPr>
              <a:xfrm>
                <a:off x="5448325" y="6105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sz="3200"/>
              </a:p>
            </p:txBody>
          </p:sp>
          <p:sp>
            <p:nvSpPr>
              <p:cNvPr id="485" name="Google Shape;3168;p49"/>
              <p:cNvSpPr/>
              <p:nvPr/>
            </p:nvSpPr>
            <p:spPr>
              <a:xfrm>
                <a:off x="5722525" y="6105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sz="3200"/>
              </a:p>
            </p:txBody>
          </p:sp>
          <p:sp>
            <p:nvSpPr>
              <p:cNvPr id="486" name="Google Shape;3169;p49"/>
              <p:cNvSpPr/>
              <p:nvPr/>
            </p:nvSpPr>
            <p:spPr>
              <a:xfrm>
                <a:off x="5996725" y="6105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sz="3200"/>
              </a:p>
            </p:txBody>
          </p:sp>
          <p:sp>
            <p:nvSpPr>
              <p:cNvPr id="487" name="Google Shape;3170;p49"/>
              <p:cNvSpPr/>
              <p:nvPr/>
            </p:nvSpPr>
            <p:spPr>
              <a:xfrm>
                <a:off x="5448325" y="8847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sz="3200"/>
              </a:p>
            </p:txBody>
          </p:sp>
          <p:sp>
            <p:nvSpPr>
              <p:cNvPr id="488" name="Google Shape;3171;p49"/>
              <p:cNvSpPr/>
              <p:nvPr/>
            </p:nvSpPr>
            <p:spPr>
              <a:xfrm>
                <a:off x="5722525" y="8847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sz="3200"/>
              </a:p>
            </p:txBody>
          </p:sp>
          <p:sp>
            <p:nvSpPr>
              <p:cNvPr id="489" name="Google Shape;3172;p49"/>
              <p:cNvSpPr/>
              <p:nvPr/>
            </p:nvSpPr>
            <p:spPr>
              <a:xfrm>
                <a:off x="5996725" y="8847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sz="3200"/>
              </a:p>
            </p:txBody>
          </p:sp>
          <p:sp>
            <p:nvSpPr>
              <p:cNvPr id="490" name="Google Shape;3173;p49"/>
              <p:cNvSpPr/>
              <p:nvPr/>
            </p:nvSpPr>
            <p:spPr>
              <a:xfrm>
                <a:off x="5449025" y="11589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sz="3200"/>
              </a:p>
            </p:txBody>
          </p:sp>
          <p:sp>
            <p:nvSpPr>
              <p:cNvPr id="491" name="Google Shape;3174;p49"/>
              <p:cNvSpPr/>
              <p:nvPr/>
            </p:nvSpPr>
            <p:spPr>
              <a:xfrm>
                <a:off x="5723225" y="11589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sz="3200"/>
              </a:p>
            </p:txBody>
          </p:sp>
          <p:sp>
            <p:nvSpPr>
              <p:cNvPr id="492" name="Google Shape;3175;p49"/>
              <p:cNvSpPr/>
              <p:nvPr/>
            </p:nvSpPr>
            <p:spPr>
              <a:xfrm>
                <a:off x="5997425" y="11589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sz="3200"/>
              </a:p>
            </p:txBody>
          </p:sp>
        </p:grpSp>
        <p:cxnSp>
          <p:nvCxnSpPr>
            <p:cNvPr id="481" name="Google Shape;3176;p49"/>
            <p:cNvCxnSpPr/>
            <p:nvPr/>
          </p:nvCxnSpPr>
          <p:spPr>
            <a:xfrm>
              <a:off x="5812625" y="669125"/>
              <a:ext cx="606000" cy="580800"/>
            </a:xfrm>
            <a:prstGeom prst="straightConnector1">
              <a:avLst/>
            </a:prstGeom>
            <a:noFill/>
            <a:ln w="9525" cap="flat" cmpd="sng">
              <a:solidFill>
                <a:schemeClr val="dk2"/>
              </a:solidFill>
              <a:prstDash val="dash"/>
              <a:round/>
              <a:headEnd type="none" w="med" len="med"/>
              <a:tailEnd type="none" w="med" len="med"/>
            </a:ln>
          </p:spPr>
        </p:cxnSp>
        <p:cxnSp>
          <p:nvCxnSpPr>
            <p:cNvPr id="482" name="Google Shape;3177;p49"/>
            <p:cNvCxnSpPr/>
            <p:nvPr/>
          </p:nvCxnSpPr>
          <p:spPr>
            <a:xfrm>
              <a:off x="5281625" y="681050"/>
              <a:ext cx="609300" cy="564600"/>
            </a:xfrm>
            <a:prstGeom prst="straightConnector1">
              <a:avLst/>
            </a:prstGeom>
            <a:noFill/>
            <a:ln w="9525" cap="flat" cmpd="sng">
              <a:solidFill>
                <a:schemeClr val="dk2"/>
              </a:solidFill>
              <a:prstDash val="dash"/>
              <a:round/>
              <a:headEnd type="none" w="med" len="med"/>
              <a:tailEnd type="none" w="med" len="med"/>
            </a:ln>
          </p:spPr>
        </p:cxnSp>
        <p:cxnSp>
          <p:nvCxnSpPr>
            <p:cNvPr id="483" name="Google Shape;3178;p49"/>
            <p:cNvCxnSpPr/>
            <p:nvPr/>
          </p:nvCxnSpPr>
          <p:spPr>
            <a:xfrm>
              <a:off x="5812625" y="166700"/>
              <a:ext cx="617400" cy="573900"/>
            </a:xfrm>
            <a:prstGeom prst="straightConnector1">
              <a:avLst/>
            </a:prstGeom>
            <a:noFill/>
            <a:ln w="9525" cap="flat" cmpd="sng">
              <a:solidFill>
                <a:schemeClr val="dk2"/>
              </a:solidFill>
              <a:prstDash val="dash"/>
              <a:round/>
              <a:headEnd type="none" w="med" len="med"/>
              <a:tailEnd type="none" w="med" len="med"/>
            </a:ln>
          </p:spPr>
        </p:cxnSp>
      </p:grpSp>
      <mc:AlternateContent xmlns:mc="http://schemas.openxmlformats.org/markup-compatibility/2006">
        <mc:Choice xmlns:a14="http://schemas.microsoft.com/office/drawing/2010/main" Requires="a14">
          <p:sp>
            <p:nvSpPr>
              <p:cNvPr id="594" name="矩形 593"/>
              <p:cNvSpPr/>
              <p:nvPr/>
            </p:nvSpPr>
            <p:spPr>
              <a:xfrm>
                <a:off x="753110" y="1504315"/>
                <a:ext cx="3841750" cy="596265"/>
              </a:xfrm>
              <a:prstGeom prst="rect">
                <a:avLst/>
              </a:prstGeom>
            </p:spPr>
            <p:txBody>
              <a:bodyPr wrap="square">
                <a:spAutoFit/>
              </a:bodyPr>
              <a:lstStyle/>
              <a:p>
                <a:pPr algn="l">
                  <a:buClrTx/>
                  <a:buSzTx/>
                  <a:buFontTx/>
                </a:pPr>
                <a:r>
                  <a:rPr lang="zh-CN" altLang="zh-CN" b="1" kern="100" dirty="0">
                    <a:latin typeface="微软雅黑" panose="020B0503020204020204" pitchFamily="34" charset="-122"/>
                    <a:cs typeface="Times New Roman" panose="02020603050405020304" pitchFamily="18" charset="0"/>
                  </a:rPr>
                  <a:t>卷积步长(</a:t>
                </a:r>
                <a14:m>
                  <m:oMath xmlns:m="http://schemas.openxmlformats.org/officeDocument/2006/math">
                    <m:r>
                      <m:rPr>
                        <m:sty m:val="p"/>
                      </m:rPr>
                      <a:rPr lang="zh-CN" altLang="zh-CN" b="1" kern="100" dirty="0">
                        <a:latin typeface="微软雅黑" panose="020B0503020204020204" pitchFamily="34" charset="-122"/>
                        <a:cs typeface="Times New Roman" panose="02020603050405020304" pitchFamily="18" charset="0"/>
                      </a:rPr>
                      <m:t>s</m:t>
                    </m:r>
                  </m:oMath>
                </a14:m>
                <a:r>
                  <a:rPr lang="zh-CN" altLang="zh-CN" b="1" kern="100" dirty="0">
                    <a:latin typeface="微软雅黑" panose="020B0503020204020204" pitchFamily="34" charset="-122"/>
                    <a:cs typeface="Times New Roman" panose="02020603050405020304" pitchFamily="18" charset="0"/>
                    <a:sym typeface="+mn-ea"/>
                  </a:rPr>
                  <a:t>tride)</a:t>
                </a:r>
                <a:endParaRPr lang="zh-CN" altLang="zh-CN" b="1" kern="100" dirty="0">
                  <a:latin typeface="微软雅黑" panose="020B0503020204020204" pitchFamily="34" charset="-122"/>
                  <a:cs typeface="Times New Roman" panose="02020603050405020304" pitchFamily="18" charset="0"/>
                </a:endParaRPr>
              </a:p>
            </p:txBody>
          </p:sp>
        </mc:Choice>
        <mc:Fallback>
          <p:sp>
            <p:nvSpPr>
              <p:cNvPr id="594" name="矩形 593"/>
              <p:cNvSpPr>
                <a:spLocks noRot="1" noChangeAspect="1" noMove="1" noResize="1" noEditPoints="1" noAdjustHandles="1" noChangeArrowheads="1" noChangeShapeType="1" noTextEdit="1"/>
              </p:cNvSpPr>
              <p:nvPr/>
            </p:nvSpPr>
            <p:spPr>
              <a:xfrm>
                <a:off x="753110" y="1504315"/>
                <a:ext cx="3841750" cy="596265"/>
              </a:xfrm>
              <a:prstGeom prst="rect">
                <a:avLst/>
              </a:prstGeom>
              <a:blipFill rotWithShape="1">
                <a:blip r:embed="rId1"/>
                <a:stretch>
                  <a:fillRect/>
                </a:stretch>
              </a:blipFill>
            </p:spPr>
            <p:txBody>
              <a:bodyPr/>
              <a:lstStyle/>
              <a:p>
                <a:r>
                  <a:rPr lang="zh-CN" altLang="en-US">
                    <a:noFill/>
                  </a:rPr>
                  <a:t> </a:t>
                </a:r>
              </a:p>
            </p:txBody>
          </p:sp>
        </mc:Fallback>
      </mc:AlternateContent>
      <p:sp>
        <p:nvSpPr>
          <p:cNvPr id="596" name="文本框 22"/>
          <p:cNvSpPr txBox="1">
            <a:spLocks noChangeArrowheads="1"/>
          </p:cNvSpPr>
          <p:nvPr/>
        </p:nvSpPr>
        <p:spPr bwMode="auto">
          <a:xfrm>
            <a:off x="695325" y="257450"/>
            <a:ext cx="6986905" cy="6618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defPPr>
              <a:defRPr lang="zh-CN"/>
            </a:defPPr>
            <a:lvl1pPr eaLnBrk="1" hangingPunct="1">
              <a:defRPr sz="3600" b="1">
                <a:latin typeface="+mj-lt"/>
                <a:ea typeface="+mj-ea"/>
                <a:cs typeface="+mj-cs"/>
              </a:defRPr>
            </a:lvl1pPr>
            <a:lvl2pPr algn="ctr">
              <a:defRPr sz="3600" b="1">
                <a:solidFill>
                  <a:schemeClr val="tx2"/>
                </a:solidFill>
              </a:defRPr>
            </a:lvl2pPr>
            <a:lvl3pPr algn="ctr">
              <a:defRPr sz="3600" b="1">
                <a:solidFill>
                  <a:schemeClr val="tx2"/>
                </a:solidFill>
              </a:defRPr>
            </a:lvl3pPr>
            <a:lvl4pPr algn="ctr">
              <a:defRPr sz="3600" b="1">
                <a:solidFill>
                  <a:schemeClr val="tx2"/>
                </a:solidFill>
              </a:defRPr>
            </a:lvl4pPr>
            <a:lvl5pPr algn="ctr">
              <a:defRPr sz="3600" b="1">
                <a:solidFill>
                  <a:schemeClr val="tx2"/>
                </a:solidFill>
              </a:defRPr>
            </a:lvl5pPr>
            <a:lvl6pPr marL="457200" algn="ctr" fontAlgn="base">
              <a:spcBef>
                <a:spcPct val="0"/>
              </a:spcBef>
              <a:spcAft>
                <a:spcPct val="0"/>
              </a:spcAft>
              <a:defRPr sz="3600" b="1">
                <a:solidFill>
                  <a:schemeClr val="tx2"/>
                </a:solidFill>
              </a:defRPr>
            </a:lvl6pPr>
            <a:lvl7pPr marL="914400" algn="ctr" fontAlgn="base">
              <a:spcBef>
                <a:spcPct val="0"/>
              </a:spcBef>
              <a:spcAft>
                <a:spcPct val="0"/>
              </a:spcAft>
              <a:defRPr sz="3600" b="1">
                <a:solidFill>
                  <a:schemeClr val="tx2"/>
                </a:solidFill>
              </a:defRPr>
            </a:lvl7pPr>
            <a:lvl8pPr marL="1371600" algn="ctr" fontAlgn="base">
              <a:spcBef>
                <a:spcPct val="0"/>
              </a:spcBef>
              <a:spcAft>
                <a:spcPct val="0"/>
              </a:spcAft>
              <a:defRPr sz="3600" b="1">
                <a:solidFill>
                  <a:schemeClr val="tx2"/>
                </a:solidFill>
              </a:defRPr>
            </a:lvl8pPr>
            <a:lvl9pPr marL="1828800" algn="ctr" fontAlgn="base">
              <a:spcBef>
                <a:spcPct val="0"/>
              </a:spcBef>
              <a:spcAft>
                <a:spcPct val="0"/>
              </a:spcAft>
              <a:defRPr sz="3600" b="1">
                <a:solidFill>
                  <a:schemeClr val="tx2"/>
                </a:solidFill>
              </a:defRPr>
            </a:lvl9pPr>
          </a:lstStyle>
          <a:p>
            <a:r>
              <a:rPr lang="en-US" altLang="zh-CN" dirty="0">
                <a:solidFill>
                  <a:schemeClr val="tx1"/>
                </a:solidFill>
              </a:rPr>
              <a:t>1.</a:t>
            </a:r>
            <a:r>
              <a:rPr lang="zh-CN" altLang="en-US" sz="3600" dirty="0">
                <a:solidFill>
                  <a:schemeClr val="tx1"/>
                </a:solidFill>
                <a:latin typeface="Impact" panose="020B0806030902050204" pitchFamily="34" charset="0"/>
                <a:ea typeface="微软雅黑" panose="020B0503020204020204" pitchFamily="34" charset="-122"/>
              </a:rPr>
              <a:t>卷积模型概述</a:t>
            </a:r>
            <a:endParaRPr lang="zh-CN" altLang="en-US" dirty="0"/>
          </a:p>
        </p:txBody>
      </p:sp>
      <p:grpSp>
        <p:nvGrpSpPr>
          <p:cNvPr id="354" name="Google Shape;2950;p49"/>
          <p:cNvGrpSpPr/>
          <p:nvPr/>
        </p:nvGrpSpPr>
        <p:grpSpPr>
          <a:xfrm>
            <a:off x="7382467" y="4691398"/>
            <a:ext cx="1768767" cy="1735686"/>
            <a:chOff x="5448325" y="610550"/>
            <a:chExt cx="2742700" cy="2742000"/>
          </a:xfrm>
        </p:grpSpPr>
        <p:sp>
          <p:nvSpPr>
            <p:cNvPr id="355" name="Google Shape;2951;p49"/>
            <p:cNvSpPr/>
            <p:nvPr/>
          </p:nvSpPr>
          <p:spPr>
            <a:xfrm>
              <a:off x="54483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6" name="Google Shape;2952;p49"/>
            <p:cNvSpPr/>
            <p:nvPr/>
          </p:nvSpPr>
          <p:spPr>
            <a:xfrm>
              <a:off x="57225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7" name="Google Shape;2953;p49"/>
            <p:cNvSpPr/>
            <p:nvPr/>
          </p:nvSpPr>
          <p:spPr>
            <a:xfrm>
              <a:off x="59967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8" name="Google Shape;2954;p49"/>
            <p:cNvSpPr/>
            <p:nvPr/>
          </p:nvSpPr>
          <p:spPr>
            <a:xfrm>
              <a:off x="62709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9" name="Google Shape;2955;p49"/>
            <p:cNvSpPr/>
            <p:nvPr/>
          </p:nvSpPr>
          <p:spPr>
            <a:xfrm>
              <a:off x="65451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0" name="Google Shape;2956;p49"/>
            <p:cNvSpPr/>
            <p:nvPr/>
          </p:nvSpPr>
          <p:spPr>
            <a:xfrm>
              <a:off x="68193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1" name="Google Shape;2957;p49"/>
            <p:cNvSpPr/>
            <p:nvPr/>
          </p:nvSpPr>
          <p:spPr>
            <a:xfrm>
              <a:off x="70935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2" name="Google Shape;2958;p49"/>
            <p:cNvSpPr/>
            <p:nvPr/>
          </p:nvSpPr>
          <p:spPr>
            <a:xfrm>
              <a:off x="73677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3" name="Google Shape;2959;p49"/>
            <p:cNvSpPr/>
            <p:nvPr/>
          </p:nvSpPr>
          <p:spPr>
            <a:xfrm>
              <a:off x="76419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7" name="Google Shape;2960;p49"/>
            <p:cNvSpPr/>
            <p:nvPr/>
          </p:nvSpPr>
          <p:spPr>
            <a:xfrm>
              <a:off x="79161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8" name="Google Shape;2961;p49"/>
            <p:cNvSpPr/>
            <p:nvPr/>
          </p:nvSpPr>
          <p:spPr>
            <a:xfrm>
              <a:off x="54483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9" name="Google Shape;2962;p49"/>
            <p:cNvSpPr/>
            <p:nvPr/>
          </p:nvSpPr>
          <p:spPr>
            <a:xfrm>
              <a:off x="57225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0" name="Google Shape;2963;p49"/>
            <p:cNvSpPr/>
            <p:nvPr/>
          </p:nvSpPr>
          <p:spPr>
            <a:xfrm>
              <a:off x="59967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1" name="Google Shape;2964;p49"/>
            <p:cNvSpPr/>
            <p:nvPr/>
          </p:nvSpPr>
          <p:spPr>
            <a:xfrm>
              <a:off x="62709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2" name="Google Shape;2965;p49"/>
            <p:cNvSpPr/>
            <p:nvPr/>
          </p:nvSpPr>
          <p:spPr>
            <a:xfrm>
              <a:off x="65451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3" name="Google Shape;2966;p49"/>
            <p:cNvSpPr/>
            <p:nvPr/>
          </p:nvSpPr>
          <p:spPr>
            <a:xfrm>
              <a:off x="68193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4" name="Google Shape;2967;p49"/>
            <p:cNvSpPr/>
            <p:nvPr/>
          </p:nvSpPr>
          <p:spPr>
            <a:xfrm>
              <a:off x="70935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5" name="Google Shape;2968;p49"/>
            <p:cNvSpPr/>
            <p:nvPr/>
          </p:nvSpPr>
          <p:spPr>
            <a:xfrm>
              <a:off x="73677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6" name="Google Shape;2969;p49"/>
            <p:cNvSpPr/>
            <p:nvPr/>
          </p:nvSpPr>
          <p:spPr>
            <a:xfrm>
              <a:off x="76419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7" name="Google Shape;2970;p49"/>
            <p:cNvSpPr/>
            <p:nvPr/>
          </p:nvSpPr>
          <p:spPr>
            <a:xfrm>
              <a:off x="79161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8" name="Google Shape;2971;p49"/>
            <p:cNvSpPr/>
            <p:nvPr/>
          </p:nvSpPr>
          <p:spPr>
            <a:xfrm>
              <a:off x="54490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9" name="Google Shape;2972;p49"/>
            <p:cNvSpPr/>
            <p:nvPr/>
          </p:nvSpPr>
          <p:spPr>
            <a:xfrm>
              <a:off x="57232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0" name="Google Shape;2973;p49"/>
            <p:cNvSpPr/>
            <p:nvPr/>
          </p:nvSpPr>
          <p:spPr>
            <a:xfrm>
              <a:off x="59974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1" name="Google Shape;2974;p49"/>
            <p:cNvSpPr/>
            <p:nvPr/>
          </p:nvSpPr>
          <p:spPr>
            <a:xfrm>
              <a:off x="62716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2" name="Google Shape;2975;p49"/>
            <p:cNvSpPr/>
            <p:nvPr/>
          </p:nvSpPr>
          <p:spPr>
            <a:xfrm>
              <a:off x="65458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3" name="Google Shape;2976;p49"/>
            <p:cNvSpPr/>
            <p:nvPr/>
          </p:nvSpPr>
          <p:spPr>
            <a:xfrm>
              <a:off x="68200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4" name="Google Shape;2977;p49"/>
            <p:cNvSpPr/>
            <p:nvPr/>
          </p:nvSpPr>
          <p:spPr>
            <a:xfrm>
              <a:off x="70942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5" name="Google Shape;2978;p49"/>
            <p:cNvSpPr/>
            <p:nvPr/>
          </p:nvSpPr>
          <p:spPr>
            <a:xfrm>
              <a:off x="73684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6" name="Google Shape;2979;p49"/>
            <p:cNvSpPr/>
            <p:nvPr/>
          </p:nvSpPr>
          <p:spPr>
            <a:xfrm>
              <a:off x="76426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7" name="Google Shape;2980;p49"/>
            <p:cNvSpPr/>
            <p:nvPr/>
          </p:nvSpPr>
          <p:spPr>
            <a:xfrm>
              <a:off x="79168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8" name="Google Shape;2981;p49"/>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9" name="Google Shape;2982;p49"/>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0" name="Google Shape;2983;p49"/>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1" name="Google Shape;2984;p49"/>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2" name="Google Shape;2985;p49"/>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3" name="Google Shape;2986;p49"/>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4" name="Google Shape;2987;p49"/>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5" name="Google Shape;2988;p49"/>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6" name="Google Shape;2989;p49"/>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7" name="Google Shape;2990;p49"/>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8" name="Google Shape;2991;p49"/>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9" name="Google Shape;2992;p49"/>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0" name="Google Shape;2993;p49"/>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1" name="Google Shape;2994;p49"/>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2" name="Google Shape;2995;p49"/>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3" name="Google Shape;2996;p49"/>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4" name="Google Shape;2997;p49"/>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5" name="Google Shape;2998;p49"/>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6" name="Google Shape;2999;p49"/>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7" name="Google Shape;3000;p49"/>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8" name="Google Shape;3001;p49"/>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9" name="Google Shape;3002;p49"/>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0" name="Google Shape;3003;p49"/>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1" name="Google Shape;3004;p49"/>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2" name="Google Shape;3005;p49"/>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3" name="Google Shape;3006;p49"/>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4" name="Google Shape;3007;p49"/>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5" name="Google Shape;3008;p49"/>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6" name="Google Shape;3009;p49"/>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7" name="Google Shape;3010;p49"/>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8" name="Google Shape;3011;p49"/>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9" name="Google Shape;3012;p49"/>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0" name="Google Shape;3013;p49"/>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1" name="Google Shape;3014;p49"/>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2" name="Google Shape;3015;p49"/>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3" name="Google Shape;3016;p49"/>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4" name="Google Shape;3017;p49"/>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5" name="Google Shape;3018;p49"/>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6" name="Google Shape;3019;p49"/>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7" name="Google Shape;3020;p49"/>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8" name="Google Shape;3021;p49"/>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9" name="Google Shape;3022;p49"/>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0" name="Google Shape;3023;p49"/>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1" name="Google Shape;3024;p49"/>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2" name="Google Shape;3025;p49"/>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3" name="Google Shape;3026;p49"/>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4" name="Google Shape;3027;p49"/>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5" name="Google Shape;3028;p49"/>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6" name="Google Shape;3029;p49"/>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7" name="Google Shape;3030;p49"/>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8" name="Google Shape;3031;p49"/>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9" name="Google Shape;3032;p49"/>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0" name="Google Shape;3033;p49"/>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1" name="Google Shape;3034;p49"/>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2" name="Google Shape;3035;p49"/>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3" name="Google Shape;3036;p49"/>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4" name="Google Shape;3037;p49"/>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5" name="Google Shape;3038;p49"/>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6" name="Google Shape;3039;p49"/>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7" name="Google Shape;3040;p49"/>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8" name="Google Shape;3041;p49"/>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9" name="Google Shape;3042;p49"/>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0" name="Google Shape;3043;p49"/>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1" name="Google Shape;3044;p49"/>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2" name="Google Shape;3045;p49"/>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3" name="Google Shape;3046;p49"/>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4" name="Google Shape;3047;p49"/>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5" name="Google Shape;3048;p49"/>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6" name="Google Shape;3049;p49"/>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7" name="Google Shape;3050;p49"/>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88" name="Google Shape;3051;p49"/>
          <p:cNvGrpSpPr/>
          <p:nvPr/>
        </p:nvGrpSpPr>
        <p:grpSpPr>
          <a:xfrm>
            <a:off x="7050378" y="4001951"/>
            <a:ext cx="530946" cy="520706"/>
            <a:chOff x="5448325" y="610550"/>
            <a:chExt cx="823300" cy="822600"/>
          </a:xfrm>
        </p:grpSpPr>
        <p:sp>
          <p:nvSpPr>
            <p:cNvPr id="689" name="Google Shape;3052;p49"/>
            <p:cNvSpPr/>
            <p:nvPr/>
          </p:nvSpPr>
          <p:spPr>
            <a:xfrm>
              <a:off x="5448325" y="6105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0" name="Google Shape;3053;p49"/>
            <p:cNvSpPr/>
            <p:nvPr/>
          </p:nvSpPr>
          <p:spPr>
            <a:xfrm>
              <a:off x="5722525" y="6105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1" name="Google Shape;3054;p49"/>
            <p:cNvSpPr/>
            <p:nvPr/>
          </p:nvSpPr>
          <p:spPr>
            <a:xfrm>
              <a:off x="5996725" y="6105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2" name="Google Shape;3055;p49"/>
            <p:cNvSpPr/>
            <p:nvPr/>
          </p:nvSpPr>
          <p:spPr>
            <a:xfrm>
              <a:off x="5448325" y="8847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3" name="Google Shape;3056;p49"/>
            <p:cNvSpPr/>
            <p:nvPr/>
          </p:nvSpPr>
          <p:spPr>
            <a:xfrm>
              <a:off x="5722525" y="8847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4" name="Google Shape;3057;p49"/>
            <p:cNvSpPr/>
            <p:nvPr/>
          </p:nvSpPr>
          <p:spPr>
            <a:xfrm>
              <a:off x="5996725" y="8847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5" name="Google Shape;3058;p49"/>
            <p:cNvSpPr/>
            <p:nvPr/>
          </p:nvSpPr>
          <p:spPr>
            <a:xfrm>
              <a:off x="5449025" y="11589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6" name="Google Shape;3059;p49"/>
            <p:cNvSpPr/>
            <p:nvPr/>
          </p:nvSpPr>
          <p:spPr>
            <a:xfrm>
              <a:off x="5723225" y="11589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7" name="Google Shape;3060;p49"/>
            <p:cNvSpPr/>
            <p:nvPr/>
          </p:nvSpPr>
          <p:spPr>
            <a:xfrm>
              <a:off x="5997425" y="11589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cxnSp>
        <p:nvCxnSpPr>
          <p:cNvPr id="698" name="Google Shape;3061;p49"/>
          <p:cNvCxnSpPr/>
          <p:nvPr/>
        </p:nvCxnSpPr>
        <p:spPr>
          <a:xfrm>
            <a:off x="7583048" y="4533075"/>
            <a:ext cx="689700" cy="662700"/>
          </a:xfrm>
          <a:prstGeom prst="straightConnector1">
            <a:avLst/>
          </a:prstGeom>
          <a:noFill/>
          <a:ln w="9525" cap="flat" cmpd="sng">
            <a:solidFill>
              <a:schemeClr val="dk2"/>
            </a:solidFill>
            <a:prstDash val="dash"/>
            <a:round/>
            <a:headEnd type="none" w="med" len="med"/>
            <a:tailEnd type="none" w="med" len="med"/>
          </a:ln>
        </p:spPr>
      </p:cxnSp>
      <p:cxnSp>
        <p:nvCxnSpPr>
          <p:cNvPr id="699" name="Google Shape;3062;p49"/>
          <p:cNvCxnSpPr/>
          <p:nvPr/>
        </p:nvCxnSpPr>
        <p:spPr>
          <a:xfrm>
            <a:off x="7052023" y="4533075"/>
            <a:ext cx="694500" cy="658500"/>
          </a:xfrm>
          <a:prstGeom prst="straightConnector1">
            <a:avLst/>
          </a:prstGeom>
          <a:noFill/>
          <a:ln w="9525" cap="flat" cmpd="sng">
            <a:solidFill>
              <a:schemeClr val="dk2"/>
            </a:solidFill>
            <a:prstDash val="dash"/>
            <a:round/>
            <a:headEnd type="none" w="med" len="med"/>
            <a:tailEnd type="none" w="med" len="med"/>
          </a:ln>
        </p:spPr>
      </p:cxnSp>
      <p:cxnSp>
        <p:nvCxnSpPr>
          <p:cNvPr id="700" name="Google Shape;3063;p49"/>
          <p:cNvCxnSpPr/>
          <p:nvPr/>
        </p:nvCxnSpPr>
        <p:spPr>
          <a:xfrm>
            <a:off x="7576448" y="3990450"/>
            <a:ext cx="702900" cy="667200"/>
          </a:xfrm>
          <a:prstGeom prst="straightConnector1">
            <a:avLst/>
          </a:prstGeom>
          <a:noFill/>
          <a:ln w="9525" cap="flat" cmpd="sng">
            <a:solidFill>
              <a:schemeClr val="dk2"/>
            </a:solidFill>
            <a:prstDash val="dash"/>
            <a:round/>
            <a:headEnd type="none" w="med" len="med"/>
            <a:tailEnd type="none" w="med" len="med"/>
          </a:ln>
        </p:spPr>
      </p:cxn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AutoShape 5" descr="data:image/png;base64,iVBORw0KGgoAAAANSUhEUgAAAtEAAAHwCAYAAABg0TMJAAAABHNCSVQICAgIfAhkiAAAAAlwSFlz%0AAAALEgAACxIB0t1+/AAAIABJREFUeJzs3Xd4lFX6xvHvIUYIRSKIaEIVMYCgBKKC2FtcXTGi4qJi%0AFysKSiju7s+y7goEKdIULIAiiyJmdUURARXsYNBoIIAKSII0iYBECcn5/XEmGNh0MvNOuT/XxeXk%0AzZRnJkjuOfO8zzHWWkREREREpPJqeV2AiIiIiEioUYgWEREREakihWgRERERkSpSiBYRERERqSKF%0AaBERERGRKlKIFhERERGpIoVoEQlKxphWxhhrjDnM9/XbxpgbA/C4jxhjXvL34/geK8EYs8IYs8sY%0Ac58x5mljzN8D8djBxhizzhhzQTVve6YxJruma6rE40bsz0tEFKJF5BD4gk++MWa3MWazMWaaMaa+%0APx7LWvsna+30StZUrTBWifs+xxhT5Hu+u4wx2caYmw/hLgcDi621Day1T1lr77TW/qPEY22smcor%0Az/cmosD3HPOMMR8bY7oHuo7y+N5cHV/8tbV2ibU2wU+PdasxZpXv573ZGDPPGNPA97j7f14iEnkU%0AokXkUF1mra0PdAGSgL8dfAXjhMu/N7m+53sEMASYaozpcPCVilfQK9AS+LaG66sJs33PsQmwFJhr%0AjDEe1xRwxpizgX8Bfay1DYD2wGxvqxKRYBEuv9RExGPW2hzgbaAjgDHmfWPMP40xHwF7gOOMMQ2N%0AMc8ZYzYZY3KMMY8bY6J8148yxowyxmwzxnwPXFry/n33d1uJr283xqz0rRBmGWO6GGNeBFoAb/pW%0AUgf7rtvNt6KaZ4z5yhhzTon7aW2M+cB3PwuAoyr5fK21Nh3YAXQo0X5yqzFmA7DId/89jTHf+h77%0AfWNMe9/xRcC5wARfrSf4VvIfN8bU872Wcb7v7TbGxB30epxmjPmp+PXzHbvCGPO17/Kpxphlxpid%0AvhXU0ZV5Xgc9xwJgOnAM0NgYU8sY8zdjzHpjzBZjzAxjTEPf4xU//37GmFzfz3hQidqmGWMeL/F1%0AmSvtvto/8b1mm4wxE4wxh/u+96Hval/5XpdrDr4vY0x732ud53vtex5Ux0RjzFu+n/lnxpg2ZbwE%0ApwCfWGszfK/Hz9ba6dbaXQc/J2NM8d+54j9FxpibfN9rZ4xZYIz52bhPL3pX6QchIkFJIVpEaoQx%0ApjlwCZBR4nBfoB/QAFgPTAP2AccDicBFQHEwvh34s+94EnBVOY91NfAIcANuRbgnsN1a2xfYgG91%0A3Fo70hgTD7wFPA40AgYBrxljmvju7mVgOS48/wOoVN+1L1BeAcQCmSW+dTZuxTLZGHMCMAsYgFvV%0AnYcL+Idba88DlgD3+mpdXXwH1tpfgT/hW/X2/ckt+fjW2s+AX4HzShy+1vd8AMYB46y1RwBtgFcq%0A87wOeo61gZuAH62123yXb8KF/+OA+sCEg252LtAW97MdYqrXWlMIDMT9TLoD5wN3A1hrz/Jd52Tf%0A63LAyrAxJhp4E3gXOBroD8w0xpRs9/gL8ChwJLAW+GcZdXyG+zk+aozp4Xs9SmWtLf47Vx+4GvgJ%0AWOh7Q7QA93M52vfYk0wpn16ISGhRiBaRQ5VujMnDfez/Ae7j72LTrLXfWmv34QLsJcAAa+2v1tot%0AwBhcqADoDYy11v5orf0ZeKKcx7wNGGmt/cK3IrzWWru+jOteD8yz1s6z1hZZaxcAy4BLjDEtcKuN%0Af7fW/m6t/RAXwMoT53u+24CHgb7W2pIntT3ie375wDXAW9baBb5V3VFADHB6BY9RWbOAPgDG9ele%0A4jsGUAAcb4w5ylq721r7aRXut7fvOf4IdAWu8B2/Dhhtrf3eWrsbGAb8xRzYuvKo7/lnAi8U11cV%0A1trl1tpPrbX7rLXrgGdwb04qoxsu3A+31u611i4C/ntQHa9baz/3/b2cCXQuo44lQC9cq9JbwHZj%0AzOiSq/8H871xmg70ttb+iHtjuM5a+4Lv+WQAr+GCtoiEsMr07ImIlCfFWvteGd/7scTllkA0sMn8%0A0V5bq8R14g66flmhGKA58F0l62sJXG2MuazEsWhgse8xd/hWfks+bvNy7i/XWtusnO+XfA5xlHge%0A1toiY8yPQHwla6/Iy8DHxpi7cGHvyxJvJm4FHgNWGWN+wIXb/1byfl+x1l5fyvEDno/v8mFA0xLH%0ADv4ZdqrkY+7nC6KjcZ9I1PU9xvJK3jwOt3JedFAdJV/zn0pc3oML3aWy1r4NvG1cT/+5wKtANi7Y%0AH1x3Q+A/wN+stUt9h1sCp/nelBQ7DHixks9HRIKUQrSI+JMtcflH4HfgKN8K4ME2cWB4bVHO/f6I%0Aa1Go6DGLr/uitfb2g69ojGkJHGmMqVciSLco5T6qouRtcykRIo1799AcyKni/ZR+BWuzjDHrca0f%0AJVs5sNauAfr4wl8vYI4xpvFBbxiqKhcXCou1wLXnbAaK31g0B1aV+H5xG8qvuEBc7JhyHmcyri2o%0Aj7V2lzFmAOW095RSY3NjTK0SQboFsLqc21TId18Lfb3sHQ/+vu91fhk3bWVKiW/9CHxgrb3wUB5f%0ARIKP2jlEJCCstZtwfapPGmOO8PUUtzFuAgK4nt37jDHNjDFHAkPLubtngUHGmK7GOd4XiMEFuuNK%0AXPcl4DJjTLJxJy/W8Z2I1sy3arsMeNQYc7gx5gzgMmrOK8Clxpjzfb26D+LeSHxcidtuxp3M17CC%0A670M3A+chVslBcAYc70xpokv/BWvghaVcvuqmAUMNO5kzPq41p3ZB70p+rsxpq4x5kTgZv6YZrEC%0A10LTyBhzDK5PvCwNgJ3AbmNMO+Cug75/8M+4pM9wq8uDjTHRxp1Eehnw70o/Sx9jzOXGmL8YY470%0A/T07FddWUlprzD+BerifRUn/BU4wxvT11RNtjDnF+E4wFZHQpRAtIoF0A3A4kIWbajEHONb3vanA%0AfOAr4Etgbll3Yq19FRdaXgZ2Aem4nmtwvdR/801mGOTrS70ceAjYilsZTOWPf/+uBU4Dfsb1OM+o%0AiSfqqzMb15M9HtdDfRnupMe9lbjtKlxo/d73XOLKuOosXLBb5Dv5r9jFwLfGmN24kwz/4uvTxjc9%0A4sxqPKXncW0IHwI/AL/hTtwr6QPcyXoLgVHW2nd9x1/E/WzX4d5MlTcqbhDu57IL9/fi4Os+Akz3%0AvS4HTLrwvbaX4VbntwGTgBt8r2dV7cCd8LoGF+pfAtKstTNLuW4fXD/2jhITOq7zTfK4CNf7n4tr%0AJRkBlHmSooiEBmPtoXxqKSIi4kbc4YJ1dBntOiIiYUUr0SIiIiIiVaQQLSIiIiJSRWrnEBERERGp%0AIq1Ei4iIiIhUkUK0iIiIiEgVhcRmK0cddZRt1aqV12WIiIiISJhbvnz5Nmttk4quFxIhulWrVixb%0AtszrMkREREQkzPl2gq2Q2jlERERERKpIIVpEREREpIoUokVEREREqigkeqJLU1BQwMaNG/ntt9+8%0ALkWAOnXq0KxZM6Kjo70uRURERMTv/BaijTHNgRlAU8ACU6y144wxjwC3A1t9V33IWjuvqve/ceNG%0AGjRoQKtWrTDG1FTZUg3WWrZv387GjRtp3bq11+WIiIiI+J0/V6L3AQ9aa780xjQAlhtjFvi+N8Za%0AO+pQ7vy3335TgA4SxhgaN27M1q1bK76yiIiISBjwW4i21m4CNvku7zLGrATia/IxFKCDh34WIiIi%0AEkkCcmKhMaYVkAh85jvU3xjztTHmeWPMkWXcpp8xZpkxZlmwrnBGRUXRuXNnOnbsyNVXX82ePXuq%0AfV/vv/8+f/7znwF44403GD58eJnXzcvLY9KkSfu/zs3N5aqrrqr2Y4uIiIhI1fg9RBtj6gOvAQOs%0AtTuBycBxQGfcSvWTpd3OWjvFWptkrU1q0qTCTWM8ERMTw4oVK/jmm284/PDDefrppw/4vrWWoqKi%0AKt9vz549GTp0aJnfPzhEx8XFMWfOnCo/joiIiIhUj19DtDEmGhegZ1pr5wJYazdbawuttUXAVOBU%0Af9YQKGeeeSZr165l3bp1JCQkcMMNN9CxY0d+/PFH3n33Xbp3706XLl24+uqr2b17NwDvvPMO7dq1%0Ao0uXLsydO3f/fU2bNo17770XgM2bN3PFFVdw8sknc/LJJ/Pxxx8zdOhQvvvuOzp37kxqairr1q2j%0AY8eOgOsVv/nmm+nUqROJiYksXrx4/3326tWLiy++mLZt2zJ48OAAv0IiIiIi4cOf0zkM8Byw0lo7%0AusTxY3390gBXAN8c8oMNGAArVhzy3Rygc2cYO7ZSV923bx9vv/02F198MQBr1qxh+vTpdOvWjW3b%0AtvH444/z3nvvUa9ePUaMGMHo0aMZPHgwt99+O4sWLeL444/nmmuuKfW+77vvPs4++2xef/11CgsL%0A2b17N8OHD+ebb75hhe85r1u3bv/1J06ciDGGzMxMVq1axUUXXcTq1asBWLFiBRkZGdSuXZuEhAT6%0A9+9P8+bND+FFEhEREYlM/pzO0QPoC2QaY4oT7kNAH2NMZ9zYu3XAHX6swa/y8/Pp3Lkz4Faib731%0AVnJzc2nZsiXdunUD4NNPPyUrK4sePXoAsHfvXrp3786qVato3bo1bdu2BeD6669nypQp//MYixYt%0AYsaMGYDrwW7YsCE7duwos6alS5fSv39/ANq1a0fLli33h+jzzz+fhg0bAtChQwfWr1+vEC0iIiJS%0ADf6czrEUKG1kQ5VnQleokivGNa24J/pg9erV23/ZWsuFF17IrFmzDrhOabfzt9q1a++/HBUVxb59%0A+wJeg4iIiEg40LbfftatWzc++ugj1q5dC8Cvv/7K6tWradeuHevWreO7774D+J+QXez8889n8uTJ%0AABQWFvLLL7/QoEEDdu3aVer1zzzzTGbOnAnA6tWr2bBhAwkJCTX9tEREREQimkK0nzVp0oRp06bR%0Ap08fTjrppP2tHHXq1GHKlClceumldOnShaOPPrrU248bN47FixfTqVMnunbtSlZWFo0bN6ZHjx50%0A7NiR1NTUA65/9913U1RURKdOnbjmmmuYNm3aASvQIiIiInLojLXW6xoqlJSUZJctW3bAsZUrV9K+%0AfXuPKpLS6GciIiIioc4Ys9xam1TR9bQSLSIiIiJSRf6cziEiIiIiUq70jBzS5meTm5dPXGwMqckJ%0ApCTGe11WhRSiRURERMQT6Rk5DJubSX5BIQA5efkMm5sJEPRBWu0cIiIiIuKJtPnZ+wN0sfyCQtLm%0AZ3tUUeUpRIuIiIiIJ3Lz8qt0PJgoRIuIiIiIJ+JiY6p0PJgoRFfT9u3b6dy5M507d+aYY44hPj5+%0A/9d79+49pPt+/fXXSUtLq5E6r7/+elq3bs3JJ5/MCSecwI033khubm6Ftxs9ejS//fZbjdQgIiIi%0AUprU5ARioqMOOBYTHUVqcvBvFKcTC6upcePG+7fufuSRR6hfvz6DBg064DrWWqy11KpVtfcqV1xx%0ARY3VCTBmzBhSUlIoKipi9OjRnHfeeWRmZhIdHV3mbUaPHs0tt9xCnTp1arQWERERkWLFJw+G4nSO%0AiFmJTs/IocfwRbQe+hY9hi8iPSPHL4+zdu1aOnTowHXXXceJJ57Ipk2b6NevH0lJSZx44ok89thj%0A+6/brFkzHnnkERITEznppJNYvXo1AM8++ywDBgwA3Ery/fffz+mnn85xxx3H66+/DrgtwO+8807a%0AtWvHRRddxMUXX0x6enq5tdWqVYtBgwbRqFEj3n33XYBSaxszZgxbtmzhzDPP5IILLijzeiIiIiKH%0AKiUxno+GnscPwy/lo6HnhUSAhggJ0cXjU3Ly8rH8MT7FX0F61apVDBw4kKysLOLj4xk+fDjLli3j%0Aq6++YsGCBWRlZe2/btOmTcnIyOC2225j9OjRpd7fli1b+Oijj0hPT2fYsGEAvPrqq+Tk5JCVlcW0%0AadP45JNPKl1fly5dWLVqFUCptQ0cOJCjjz6aJUuW8N5775V5PREREZFIFREhOtDjU9q0aUNS0h+7%0ARc6aNYsuXbrQpUsXVq5ceUAA7dWrFwBdu3Zl3bp1pd5fSkoKxhhOOukkcnJc8F+6dCm9e/emVq1a%0AxMXFcfbZZ1e6vpJbvZdXW0mVvZ6IiIhIJIiInuhAj0+pV6/e/str1qxh3LhxfP7558TGxnL99dcf%0AcMJe7dq1AYiKimLfvn2l3l/xdeDAAFxdK1as4NJLL62wtso+BxEREZFIExEr0V6OT9m5cycNGjTg%0AiCOOYNOmTcyfP79G7rdHjx7MmTMHay2bNm3iww8/rPA21lrGjBnD9u3bufDCC8utrUGDBuzatcuv%0Az0FEREQkVEXESnRqcsIBW0pC4MandOnShQ4dOtCuXTtatmxJjx49auR+e/fuzaJFi2jfvj0tW7Yk%0AMTGRhg0blnrdgQMH8vDDD5Ofn0/37t1ZtGgR0dHR5dbWr18/LrjgApo3b86CBQv88hxEREREQpWp%0AifYAf0tKSrLLli074NjKlStp3759pe8jPSMnJMenlGf37t3Ur1+frVu3ctppp/HZZ5/RpEkTz+qp%0A6s9EREREJNgYY5Zba5Mqul5ErESDG58S6qH5YH/605/YuXMnBQUFPProo54GaBEREZFIEjEhOhwt%0AWbLE6xJEREREIlJEnFgoIiIiIlKTQjpEh0I/d6TQz0JEREQiSciG6Dp16rB9+3aFtyBgrWX79u3U%0AqVPH61JEREREAiJke6KbNWvGxo0b2bp1q9elCO5NTbNmzbwuQ0RERCQgQjZER0dH07p1a6/LEBER%0AEZEIFLLtHCIiIiIiXgnZlWgRERGJbOG4kZqEDoVoERERCTnpGTkMm5tJfkEhADl5+QybmwmgIC0B%0AoXYOERERCTlp87P3B+hi+QWFpM3P9qgiiTQK0SIiIhJycvPyq3RcpKYpRIuIiEjIiYuNqdJxkZqm%0AEC0iIiIhJzU5gZjoqAOOxURHkZqc4FFFEml0YqGIiIiEnOKTBzWdQ7yiEC0iIiIhKSUxXqFZPKN2%0ADhERERGRKlKIFhERERGpIoVoEREREZEqUogWEREREakihWgRERERkSrSdA4RERGRAErPyNFovjCg%0AlWgRERGRAEnPyGHY3Exy8vKxQE5ePsPmZpKekeN1ad4pKoL0dPjXv7yupEoUokVEREQCJG1+NvkF%0AhQccyy8oJG1+tkcVeWjvXnjhBTjxRLjiCpg+HX7/3euqKk0hWkRERCRAcvPyq3Q8LO3eDWPGQJs2%0AcMstULs2zJoF337rLocI9USLiIiIBEhcbAw5pQTmuNgYD6oJsG3bYPx4mDABfv4ZzjkHpk6F5GQw%0Axuvqqkwr0SIiIiIBkpqcQEx01AHHYqKjSE1O8KiiAFi/Hu6/H1q0gMcegzPPhE8+gcWL4eKLQzJA%0Ag1aiRURERAKmeApHREzn+OYbGDnStWoAXH89DB4M7dt7W1cNUYgWERERCaCUxPjwDM3FPv4Yhg+H%0AN9+EunXh3nvhgQegeXOvK6tRCtEiIiIicmishXnzYMQIWLIEGjWChx+G/v2hcWOvq/MLhWgRERER%0AqZ59+2D2bBeeMzPdavPYsXDbbVCvntfV+ZVCtIiIiIhUzZ49bsbzqFGwbh106ODmPPfpA9HRXlcX%0AEArRIiIiIh4JuS3Ad+yASZNg3DjYuhW6d3crz5ddBrUia+ibQrSIiIiIB4q3AC/ewbB4C3Ag+IJ0%0Abq7bIOXpp91mKZdcAkOHwhlnhOyIukMVWW8ZRERERIJESGwBnp3t+ptbtYLRo6FnT1ixAt56y817%0AjtAADVqJFhEREfFEUG8BvmyZG1M3d67bivv22+HBB+G447yuLGgoRIuIiIh4IOi2ALcWFi504Xnh%0AQmjYEIYNg/vug6ZNvakpiKmdQ0RERMQDQbMFeGEhzJkDp5wCF14IWVlup8ENG+Cf/1SALoNWokVE%0AREQ84PkW4L//Di++6ALzmjXQti1MnQp9+7oWDimXQrSIiIiIRzzZAnznTpgyxZ0ouGkTdO0Kr74K%0AV1wBUVEV314AhWgRERGRyLB5Mzz1FEycCL/8Ahdc4FaizzsvoqdsVJdCtIiIiEg4++EHt7Pg88+7%0AFo4rr4QhQyApyevKQppCtIiIiEg4+vprGDECZs92bRo33ACpqXDCCV5XFhYUokVERETChbWwZIkb%0AU/f221C/PjzwAAwYAHFxXlcXVhSiRUREREJdURG8+aYLz59+Ck2auPF0d90FRx7pdXVhSSFaRERE%0AJFTt3QuzZrkxdVlZbnvuiRPh5pshxqNNWyKE3zZbMcY0N8YsNsZkGWO+Ncbc7zveyBizwBizxvdf%0AvT0SERERqYpff4Vx4+D44+Gmm1zP88yZbt7z3XcrQAeAP3cs3Ac8aK3tAHQD7jHGdACGAguttW2B%0Ahb6vRURERKQi27fDo49Cixauz7l1a5g3D776Cq69Fg5Tk0Gg+O2VttZuAjb5Lu8yxqwE4oHLgXN8%0AV5sOvA8M8VcdIiIiIiHvxx/d5ihTpsCePdCzpxtTd/rpXlcWsQLydsUY0wpIBD4DmvoCNsBPQKkb%0Ashtj+gH9AFq0aOH/IkVERESCTVaW63eeOdN93aePC88nnuhtXeLXdg4AjDH1gdeAAdbanSW/Z621%0AgC3tdtbaKdbaJGttUpMmTfxdpoiIiEjw+PRTSElxYfnVV12f89q1MGOGAnSQ8OtKtDEmGhegZ1pr%0A5/oObzbGHGut3WSMORbY4s8aREREREKCtfDOO26DlA8+cKPpHn4Y7r0XjjrK6+rkIP6czmGA54CV%0A1trRJb71BnCj7/KNwH/8VYOIiIhI0Nu3z42pS0yESy6B775z/c8bNsAjjyhAByl/rkT3APoCmcaY%0AFb5jDwHDgVeMMbcC64HefqxBREREJDjl58O0aZCWBj/8AO3awQsvuCkbhx/udXVSAX9O51gKmDK+%0Afb6/HldEREQkqOXlweTJMHYsbNkCp53mVp579oRafj9dTWqIhgmKiIiIBMKmTS44T54Mu3ZBcjIM%0AHQpnnw2mrHVHCVYK0SIiIiL+tHata9mYNs31P/fuDYMHux5oCVkK0SIiIiL+sHy5m7Tx2msQHQ23%0A3AKDBkGbNl5XJjVAIVpERESkplgLixfD8OGwYAEccYRbdb7/fjjmGK+rkxqkEC0iIiJyqIqKID3d%0AhecvvnCBecQIuOMOaNjQ6+rEDxSiRURERKrr99/dltwjR0J2tmvVeOYZuOEGqFPH6+rEjxSiRURE%0ARKpq1y6YMsWNpsvNhS5d4JVXoFcviIryujoJAIVoERERkcrauhWeegomTHDzns87z03duOACjamL%0AMArRIiIiIhVZtw5GjYLnn4fffnMrzkOGwCmneF2ZeEQhWkRERKQsmZnuBMF//9vtJnjDDZCaCgkJ%0AXlcmHlOIFhERETnY0qVu0sZbb0G9ejBgAAwcCPHxXlcmQUIhWkRERATcmLp581x4/ugjaNwYHnsM%0A7rkHGjXyujoJMgrRIiIiEtkKCly7xogR8O230LIljB/vdhisW9fr6iRIKUSLiIhIZNqzB557zp0w%0AuGEDdOwIL74I11zjtukWKYdCtIiIiESWn392I+rGj4dt26BHD5g4ES69VGPqpNIUokVERCQybNzo%0ANkeZMgV+/RX+/Gc3pu6MM7yuTEKQQrSIiIiEt1Wr3LbcL73kTh689loYPNi1b4hUk0K0iIiIhKfP%0AP3eTNtLToU4duPNOeOABaNXK68okDChEi4iISPiwFhYscOF58WI48kj429+gf39o0sTr6iSMKESL%0AiIhI6Nu3D157zY2py8hwm6KMHg233w7163tdnYQhhWgREREJXb/9BtOnQ1oafPed2477+efhuuvg%0A8MO9rk7CmEK0iIiIhJ5ffoHJk2HsWNi8GU45xQXpyy+HWrW8ri6kpGfkkDY/m9y8fOJiY0hNTiAl%0AUdubV0QhWkRERELHTz+54Dx5MuzcCRddBEOHwjnnaMZzNaRn5DBsbib5BYUA5OTlM2xuJoCCdAX0%0AVk1ERESC39q1brpGq1ZuxTk5GZYvh/nz4dxzFaCrKW1+9v4AXSy/oJC0+dkeVRQ6tBItIiIiwevL%0AL93JgnPmwGGHwU03waBB0Lat15WFhdy8/Codlz8oRIuIiEhwsRbef9+NqXv3XWjQAFJT4f774dhj%0Ava4urMTFxpBTSmCOi43xoJrQonaOEJWekUOP4YtoPfQtegxfRHpGjtcliYiIHJqiInj9dejWDc47%0AD1asgH/9CzZscIFaAbrGpSYnEBMddcCxmOgoUpMTPKoodGglOgTpJAAREQkre/fCzJmubSM7G447%0Azp04eOONEKMVUX8qzg2azlF1CtEhqLyTAPSXXkREQsauXTB1qtsUJScHOneGWbPgqqtc/7MEREpi%0AvPJDNehvaAjSSQAiIhLStm6F8eNhwgTYscONp3vuOTeuTlM2JEQoRIcgnQQgIiIhaf16ePJJePZZ%0AyM+HlBQYMsT1QIuEGJ1YGIJ0EoCIiISUb76BG26ANm1cr/M110BW1h8nEYqEIK1EhyCdBCAiIiHh%0Ao4/cyYJvvgn16sF998HAgdC8udeViRwyhegQpZMAREQkKFkL8+a58LxkCTRuDI8+Cvfc4y6LhAmF%0AaBERETl0+/bB7NkuPGdmutXmsWPhttvcKrQfpGfk6FNZ8YxCtIiIiFTfnj3wwgswahSsWwcdOsCM%0AGfCXv0B0tN8eVnsmiNd0YqGIiIhU3Y4d8Pjj0KoV3Huv203wjTfcKnTfvn4N0FD+ngkigaCVaBER%0AEam8nBwYMwaeeQZ274ZLLnFj6s48M6AznrVngnhNIVpEREQqlp0NaWmuVaOoyLVrDB4MJ53kSTna%0AM0G8pnYOERERKdsXX7htuNu3h5kzoV8/WLMGXnrJswAN2jNBvKeVaBERETmQtbBwITzxBCxaBLGx%0A8NBDbs7z0Ud7XR2gPRPEewrRIiIi4hQWwty5MHw4fPklxMW5qRv9+kGDBl5X9z+0Z4J4SSFaREQk%0A0v3+u+t1HjkS1q6FE06AZ5+F66+H2rW9rk4kKClEi4iIRKqdO+Hpp920jZ9+gqQkmDMHUlIgKqri%0A24tEMIWHObCMAAAgAElEQVRoERGRSLN5M4wbB5MmwS+/wIUXuhMFzzsvoGPqREKZQrSIiEik+P57%0A1+P8/POwdy9ceSUMHQpdu3pdmUjIUYgWEREJdytWwIgR8MorcNhhcOONMGiQ630WkWpRiBYREQlH%0A1sKHH7pJG++8A/Xrw4MPwoABbuqGiBwShWgREZFwUlQEb77pwvOnn0KTJvDPf8Jdd8GRR3pdnUjY%0AUIgWEREJB3v3wssvuzF1K1dC69buxMGbboIYbYUtUtMUokVERELZ7t1upvOTT8LGjW4r7pdfhquv%0Adv3PIuIX+r9LREQkFG3bBhMmwPjx8PPPcOaZMGUKXHyxxtSJBIBCtIiISCjZsAFGj4apU2HPHujZ%0AE4YMgdNP97oykYiiEC0iIhIKsrJcv/PMme7r666DwYOhQwdv6xKJUArRIiIiweyTT9ykjTfegLp1%0A4e673ai6Fi28rkwkoilEi4iIBBtr3Wzn4cPdrOdGjeDhh6F/f2jc2OvqRASFaBERkeCxbx+8+qoL%0Az19/Dc2awdixcNttUK+e19WJSAkK0SIiUqb0jBzS5meTm5dPXGwMqckJpCTGe11W+MnPh2nTIC0N%0AfvgB2rd3X/fpA4cf7nV1IlIKhWgRESlVekYOw+Zmkl9QCEBOXj7D5mYCKEjXlLw8tyHKuHGwZQt0%0A6wZjxsBll0GtWl5XJyLl0P+hIiJSqrT52fsDdLH8gkLS5md7VFEYyc11kzVatIC//hW6doX334eP%0AP4bLL1eAFgkBWokWEZFS5eblV+m4VMKaNa5lY/p01/98zTUuTHfu7HVlIlJFCtEiIlKquNgYckoJ%0AzHGxMR5UE+KWL4cRI2DOHNfjfOutMGgQHHec15WJSDXp8yIRESlVanICMdFRBxyLiY4iNTnBo4pC%0AjLWwcCFceCEkJcH8+W5nwfXrXR+0ArRISPNbiDbGPG+M2WKM+abEsUeMMTnGmBW+P5f46/FFROTQ%0ApCTG80SvTsTHxmCA+NgYnujVSScVVqSwEF57DU49FS64AL75xq1Cb9gATzwBTZt6XaGI1AB/tnNM%0AAyYAMw46PsZaO8qPjysiIjUkJTFeobmyfv8dXnzRbc29Zg0cfzxMmQJ9+0KdOl5XJyI1zG8h2lr7%0AoTGmlb/uX0REJCjs3AnPPONG023aBF26wOzZcOWVEBVV8e1FJCR5cWJhf2PMDcAy4EFr7Q4PahAR%0AETk0W7a4+c4TJ8Ivv8D558OMGe6/xnhdnYj4WaBPLJwMHAd0BjYBT5Z1RWNMP2PMMmPMsq1btwaq%0APhERkfL98APccw+0bOl6nC+4AD7/HN57z11WgBaJCAEN0dbazdbaQmttETAVOLWc606x1iZZa5Oa%0ANGkSuCJFRERK8/XXcN110LYtTJ3qLq9c6cbWnXKK19WJSIAFtJ3DGHOstXaT78srgG/Ku76ISCRK%0Az8ghbX42uXn5xMXGkJqcoJP7vGItLF0Kw4fDvHlQvz4MGAADB0K8fiYikcxvIdoYMws4BzjKGLMR%0AeBg4xxjTGbDAOuAOfz2+iEgoSs/IYdjczP3bbefk5TNsbiaAgnQgFRXBW2+58Pzxx3DUUfD443D3%0A3XDkkV5XJyJBwJ/TOfqUcvg5fz2eiEg4SJufvT9AF8svKCRtfrZCdCAUFMCsWW6uc1aW63ueMAFu%0Avhnq1vW6OhEJItr2W0QkiOSWss12ecelhvz6Kzz3HDz5pNsUpWNHeOkl6N0boqO9rk5EgpBCtIhI%0AEImLjSGnlMAcFxvjQTURYPt2N6Luqafc5R493Jbcl1yiKRsiUq5Aj7gTEZFypCYnEBN94AYdMdFR%0ApCYneFRRmPrxR3jgAdeu8fDD0L07LFniTiK89FIFaBGpkFaiRUSCSHHfs6Zz+MnKlW5b7pdecpM3%0Arr0WBg927RsiIlWgEC0iEmRSEuMVmmvaZ5+5SRvp6RATA3fd5VaiW7XyujIRCVEK0SIiEp6shfnz%0AXXj+4AM3mu7vf4f+/UGbeInIIVKIFhGR8LJvn9tFcPhw+OortynK6NFw++1usxQRkRqgEC0iIuEh%0APx+mT4e0NPj+e2jXDl54wfU9H36419WJSJhRiBYRkdCWlweTJ8PYsbBlC5x6KowaBZdfDrU0hEpE%0A/EMhWkREQtOmTS44T54Mu3ZBcjIMHQpnn60RdSLidwrRIiISWtaudS0b06a5/uerr4YhQyAx0evK%0ARCSCKESLiEho+PJLGDHCnTQYHQ233AKDBkGbNl5XJiIRSCFaxCc9I0cbXIgEG2vh/ffdpI1334Uj%0AjnCbo9x/PxxzjNfViUgEU4gWwQXoYXMzyS8oBCAnL59hczMBFKRFvFBU5DZGGTECPv8cmjZ1QfrO%0AO6FhQ6+rExFRiBYBt8VycYAull9QSNr8bIVoOWT6lKMK9u51W3KPHAnZ2XDccfD003DjjVCnjtfV%0AiYjspxAtAuTm5VfpuEhl6VOOStq1C6ZOdZui5ORA587w73/DlVfCYfpVJSLBRwM0RYC42JgqHRep%0ArPI+5RBg61a3FXeLFvDgg9C2LbzzjjuJ8JprFKBFJGgpRIsAqckJxERHHXAsJjqK1OQEjyqScKFP%0AOcqwbh307w8tW8I//wnnnguffgqLF7t5z5rzLCJBTm/xRfjjY3X1rUpNi4uNIaeUwByxn3JkZrp+%0A51mz3G6C118PqanQvr3XlYmIVIlCtIhPSmK8QrPUuNTkhAN6oiFCP+VYutRN13jrLahXz42oGzgQ%0AmjXzujIRkWpRiBYR8aOI/pSjqAjmzXPh+aOPoHFjeOwxuOceaNTI6+pERA6JQrSIiJ9F3KccBQUw%0Ae7ab8fzNN+6kwXHj4NZb3Sq0iEgYUIgWEZGasWcPPP88jBoF69fDiSfCjBnwl7+4bbpFRMKIQrSI%0AiByan3+GiRPhqadg2zY4/XSYMAEuucSdPCgiEoYUokVEpHo2boQxY+CZZ+DXX11oHjYMzjjD68pE%0ARPxOIVpERKpm1SpIS4MXX3QnD/bpA4MHQ6dOXlcmIhIwCtEiIlI5n3/uThZ8/XWoXRvuuMPtMtiq%0AldeViYgEnEK0iIiUzVp47z03pm7RIoiNhb/+1e02ePTRXlcnIuIZhWgREflfhYXw2msuPGdkQFyc%0Am7rRrx80aOB1dSIinlOIFhGRP/z2mxtLl5YGa9fCCSfAs8+67blr1/a6OhGRoKEQLSIisHMnPP20%0Am7bx00+QlARz5kBKCkRFeV2diEjQUYgWEYlkmze73QQnTYJffoELL4SZM+Hcc8EYr6sTEQlaCtEi%0AIpHo++9dj/Pzz7ttuq+8EoYMga5dva5MRCQkKESLiESSFSvcmLpXXoHDDoObboJBg6BtW68rExEJ%0AKQrRIgGWnpFD2vxscvPyiYuNITU5gZTEeK/LknBmLXz4oZu08c47brrGoEEwYAAce6zX1YmIhCSF%0AaJEASs/IYdjcTPILCgHIyctn2NxMAAVpqXlFRfDGG27l+dNP3Vznf/0L7rrLzXsOInpzKSKhRiFa%0A5CD+/GWeNj97f4Aull9QSNr8bAUGqTl798LLL7vwvGoVtG4NEyfCzTdDTIzX1f0PvbkUkVBUy+sC%0ARIJJ8S/znLx8LH/8Mk/PyKmR+8/Ny6/ScZEq2b0bxo6FNm1cYD78cBemV6+Gu+8OygAN5b+5FBEJ%0AVlqJlmoJ9Y9ey6rf3yvFcbEx5JQSmONigzPcSIjYtg0mTIDx4+Hnn+Hss2HKFLj44pAYU6c3lyIS%0AihSipcpC/aPX8ur39y/z1OSEAx4bICY6itTkhBq5f4kwGzbA6NEwdSrs2QOXX+7G1HXv7nVlVaI3%0AlyISitTOIVUW6h+9lld/Wb+0a+qXeUpiPE/06kR8bAwGiI+N4YlenULizYcEkawsN5quTRvX69y7%0AN3z7LaSnh1yABvfmMib6wF0R9eZSRIKdVqKlykL9o9fy6h9zTWe/rxSnJMYrNEv1fPKJG1P3xhtQ%0Aty7cey888AA0b+51ZYek+P+HUG4RE5HIoxAtVRbqH72WV79+mUvQsRbeftuF5yVLoHFjeOQRF6Ab%0AN/a6uhqjN5ciEmoUoqXKQr2vt6L69ctcgsK+fW5XweHDITPTrTaPGwe33gr16nldnYhIxFOIlioL%0A9dXaUK9fwtyePfDCCzBqFKxbBx06wPTp0KcPREd7XZ2IiPgYa63XNVQoKSnJLlu2zOsyRET8Z8cO%0AmDTJrTZv3QrdusHQoXDZZVBL54CLiASKMWa5tTapoutV6l9mY0yPyhwTEZEqys2F1FRo0QL+9jdI%0ASoIPPoCPP3Yj6xSgRUSCUmX/dR5fyWMiIlIZ2dlw221uS+7Ro6FnT1ixAubNg7POColNUkREIlm5%0APdHGmO7A6UATY8wDJb51BBBV+q1ERKRMX3wBI0bA3LlQu7YL0g8+CMcd53VlIiJSBRWdWHg4UN93%0AvQYlju8ErvJXUSIiYcVaWLjQTdpYuBAaNoRhw+C++6BpU6+rExGRaig3RFtrPwA+MMZMs9auD1BN%0AIiLhobAQXn/dhefly+GYY2DkSLjjDjjiCK+rExGRQ1BRO8dYa+0AYIIx5n/GeFhre/qtMhGRUPX7%0A7/Diiy4wr1kDbdvC1KnQt69r4RARkZBXUTvHDN9/R/m7EBGRkLdzJ0yZ4k4U3LQJunaFV1+FK66A%0AKJ1GIiISTioK0WnA+cAl1tohAahHRCT0bNni5jtPmgR5eXDeeTBjBpx/vqZsiIiEqYpC9LHGmNOB%0AnsaYfwMH/Daw1n7pt8pERILdDz+4nQWff961cPTqBUOGwCmneF2ZiIj4WUUh+v+AvwPNgNEHfc8C%0A5/mjKBGRoPb1125M3ezZbjOUG2+EQYMgIcHrykREJEAqms4xB5hjjPm7tfYfAapJRCT4WAtLl7pJ%0AG/PmQf36MGAADBwI8fFeVyciIgFW0Uo0ANbafxhjegJn+Q69b639r//KEhEJEkVF8N//uvD8ySfQ%0ApAk8/jjcfTcceaTX1YmIiEcqFaKNMU8ApwIzfYfuN8acbq19yG+ViYh4qaAAZs1ybRtZWdCqFUyY%0AALfcAjExXlcnIiIeq1SIBi4FOltriwCMMdOBDEAhWkTCy6+/wrPPwpNPwo8/wkknwcsvw9VXw2GV%0A/SdTRETCXVV+I8QCP/suN/RDLSIi3tm+3a00jx/vLp91FjzzDFx8scbUiYjI/6hsiH4CyDDGLMaN%0AuTsLGOq3qkREAuXHH93mKFOmwJ490LOnG1N3+uleVyYiIkGswhBtjDHAUqAbUDz8dIi19id/FiYi%0A4ldZWW5b7pm+Uz2uvRYGD4YTT/S2LhERCQkVhmhrrTXGzLPWdgLeCEBNIiL+8+mnbtLGf/4Ddeu6%0AKRsPPAAtW/rtIdMzckibn01uXj5xsTGkJieQkqixeCIioaxWJa/3pTGmSltwGWOeN8ZsMcZ8U+JY%0AI2PMAmPMGt9/NR9KRPzPWnjnHTjnHOjeHT78EB5+GNavd9t1+zlAD5ubSU5ePhbIyctn2NxM0jNy%0A/PaYIiLif5UN0acBnxpjvjPGfG2MyTTGfF3BbaYBFx90bCiw0FrbFliI+qpFxJ/27XNj6hIT4U9/%0Agu++c/3PGzbAI4/AUUf5vYS0+dnkFxQecCy/oJC0+dl+f2wREfGfyp5YmFzVO7bWfmiMaXXQ4cuB%0Ac3yXpwPvA0Oqet8iIuXKz4dp0yAtDX74Adq1gxdecH3Phx8e0FJy8/KrdFxEREJDuSHaGFMHuBM4%0AHsgEnrPW7juEx2tqrd3ku/wT0PQQ7ktE5EB5eTB5MowdC1u2wKmnupXnnj2hVmU/eKtZcbEx5JQS%0AmONitWGLiEgoq+i3ynQgCReg/wQ8WVMPbK21gC3r+8aYfsaYZcaYZVu3bq2phxWRcLRpkxtL16IF%0APPSQa99YvNidRJiS4lmABkhNTiAmOuqAYzHRUaQmJ3hUkYiI1ISK2jk6+KZyYIx5Dvj8EB9vszHm%0AWGvtJmPMscCWsq5orZ0CTAFISkoqM2yLSARbswZGjXKtG/v2Qe/ebkxdYqLXle1XPIVD0zlERMJL%0ARSG6oPiCtXafOfRdu94AbgSG+/77n0O9QxGJQMuXw4gRMGeO63G++WZITYU2bbyurFQpifEKzSIi%0AYaaiEH2yMWan77IBYnxfG1xHxhFl3dAYMwt3EuFRxpiNwMO48PyKMeZWYD3Q+xDrF5FIYa1r0Rg+%0AHBYsgCOOcC0c998PxxzjdXUiIhJhyg3R1tqo8r5fwW37lPGt86t7nyISgYqKID3dhecvvnCBefhw%0AuPNOaNjQ6+pERCRCVXbEnYhIYP3+u9uSe+RIyM52rRrPPAM33AB16nhdnYiIRDiFaBEJLrt2wdSp%0AbjRdTo47SXD2bLjySoiq9odjIiIiNUohWkSCw9at8NRTMGGCm/d87rnw/PNw4YVw6Cc1i4iI1CiF%0AaBHx1rp18OST8Nxz8NtvcMUV7oTBU0/1ujIREZEyKUSLiDcyM12/86xZbjOUvn3dmLp27byuTERE%0ApEIK0QGSnpGjzRZEAJYuddM13noL6tWDAQPcn2bNvK5MRESk0hSiAyA9I4dhczPJLygEICcvn2Fz%0AMwEUpCUyFBXBvHkuPH/0ERx1FDz2GNxzDzRq5HV1IUdvykVEvFfL6wIiQdr87P0Bulh+QSFp87M9%0AqkgkQAoK4MUX4aST4LLLYONGGD8e1q+Hv/9dAboait+U5+TlY/njTXl6Ro7XpYmIRBSF6ADIzcuv%0A0nGRkLdnjwvLxx/v5jobAy+9BGvWwL33Qt26XlcYsvSmXEQkOKidIwDiYmPIKSUwx8XGeFCNiB/9%0A/DNMnOhG1W3bBmec4b6+9FKNqashelMuIhIctBIdAKnJCcREH7hJREx0FKnJCR5VJFLDNm6EBx+E%0AFi3g//4PunWDJUvcnz//WQG6BpX15ltvykVEAkshOgBSEuN5olcn4mNjMEB8bAxP9OqkE4Ek9K1a%0ABbfcAscdB+PGuRnPX38Nb77pVqGlxulNuYhIcFA7R4CkJMYrNEv4+PxzN2kjPR1q14Y77nAr0a1a%0AeV1Z2Cv+d0TTOUREvKUQLSKVYy0sWODC8+LFEBsLf/0r9O8PRx/tdXURRW/KRUS8pxAtIuUrLIQ5%0Ac2DECMjIgLg4t0337bdDgwZeVyciIuIJhWgRKd1vv8H06ZCWBt99ByecAM89B9dd51o4REREIphC%0AtIgc6Jdf4OmnYcwY2LwZTjkFRo6Eyy+HqKiKby8iIhIBFKJFxPnpJzdhY9Ik2LkTLroIhgyBc8/V%0AiDoREZGDKESLRLq1a2HUKJg2zW3TfdVVLjx36eJ1ZSIiIkFLIVokUmVkuJMFX30VDjsMbroJBg2C%0Atm29rkxERCToKUSLRBJr4YMP3Ji6+fPddI3UVLj/fjj2WK+rExERCRkK0SKRoKgI3njDhefPPoOm%0ATeGJJ+DOO9285zCQnpGjDUhERCRgFKJFwtnevfDyy65tY9Uqtz335Mlw440QE+N1dTUmPSOHYXMz%0AyS8oBCAnL59hczMBFKRFRMQvanldgIj4we7dbkRdmzZw881Qpw7MmgXZ2W71OYwCNLgtsIsDdLH8%0AgkLS5md7VJGIiIQ7rUSLhJOtW2H8eJgwAXbsgHPOgWefdePqDhpTF07tD7l5+VU6LiIicqgUokXC%0Awfr1bivuZ5+F/HxISXFj6rp1K/Xq4db+EBcbQ04pgTkuNrxW3EVEJHionUMklH3zDfTt69o2Jk+G%0Aa66BrCx4/fUyAzSEX/tDanICMdEH7qYYEx1FanKCRxWJiEi400q0SCj66CM3aeO//4V69eC++2Dg%0AQGjevFI3D7f2h+LV83BpTxERkeCnEC0SKqyFefNceF66lN9jj+TFC25kYodk6h7dlNRttUipXIYO%0Ay/aHlMR4hWYREQkYhWiRYLdvH8ye7cbUZWZC8+Z8nfooN5mT+NlEA7Cjij3NqckJB/REg9ofRERE%0AqkI90SLBas8emDjRbcN9/fVQWAjTp8N333FXozP2B+hiVelpTkmM54lenYiPjcEA8bExPNGrk1Zy%0ARUREKkkr0SLBZscOmDQJxo1zI+u6d4ennoJLL4Va7n1vTfQ0q/1BRESk+hSiJWIF3ZzknBy3Qcoz%0Az7jNUi65xI2pO/PM/5nxHI49zSIiIqFEITpIBV3ACzNBNSc5OxvS0mDGDNey8Ze/wODBcPLJZd5E%0APc0iIiLeUk90ECoOeDl5+Vj+CHjpGTlelxY2gmJO8hdfwFVXQfv2MHMm3H47rFnjLpcToEE9zSIi%0AIl7TSnQQKi/gKSTVDM/mJFsLCxe6MXULF0LDhjBsmJvz3LRple4qFHqa9YmKiIiEK4XoIBRuG2EE%0Ao4D3FBcWwty5bkzd8uVw7LGuhaNfPzjiCP88pseCqmVGRESkhqmdIwiVFeR00ljNCdg20b//DlOn%0AQrt20Ls37Nzpvv7hBxg0KGwDNARJy4yIiIifKEQHodTkBKKjDpzGEB1ldNJYDfJ7T/HOnW6luXVr%0At9rcsCG8+iqsXAm33Qa1a9fM4wQxfaIiIiLhTO0cwcpW8HUY8apv1i89xZs3u5nOEyfCL7/ABRfA%0Aiy+SfmQCae+uJvev7wRdb7C/Xn+N4RMRkXCmEB2E0uZnU1B0YGouKLJheWJhVfpmg/okte+/h1Gj%0A4IUXXAvHlVfC0KHQtWtQ9QYf/Bqe264Jry3P8UttGsMnIiLhTO0cQSiSPgavbN9s0I79++oruPZa%0AtzX3c89B376wapVr3ejaFQie3uDSXsOZn27wW20awyciIuFMK9FByJ8fgwfbam5l3zBUd+yfX56v%0AtfDhh25M3TvvQP368OCDMGAAxMVV+FwqOu4vpb2GZXUJ1VRtoTCGT0REpDq0Eh2E/DU5IhhXcys7%0AiaQ6QbTGn29REfznP3D66XDOOW5U3eOPw4YNMHJkqQG6tOdS0XF/qUowVt+yiIhI+RSig5C/PgYP%0AlraCkir7hqE6QbTGnu/evTB9OnTsCCkp7uTBSZNg/Xr461/hyCPLvXnAxulVoKzXyhz0tfqWRURE%0AKqZ2jiDlj4/Bg6WtoKTi51hRy0V1TlI75Oe7ezc8+yw8+SRs3AgnnQQvvwxXXw2HVf5/nco+R38r%0A6zW8sms8i1dtDZoWHxERkVCgEB1BgnXkWGXeMFQniFb7+W7bBhMmwPjx8PPPcNZZ8Mwz8Kc/gTl4%0A3bZygqE3OFjCvIiISDhQiI4goT5yrKpBtMrPd8MGGD3a7Si4Zw/07AlDhrge6DARDGFeREQkHChE%0AR5BIW4ms9PPNynInBs6c6b6+7joYPBg6dAhwxSIiIhIqjLXBvxVeUlKSXbZsmddlSLj59FM3pu4/%0A/4G6deH22+GBB6BFC68rExEREY8YY5Zba5Mqup5WoiNYsM2MDghr3WznESPggw+gUSN4+GG49144%0A6iivqxMREZEQoRAdoYJpK+qA2LfP7SI4YoTbZbBZMxgzBm67zW2WIiIiIlIFmhMdoYJxZrRf5OfD%0A5Mlwwglue+69e+GFF+C779wOgwrQIiIiUg1aiY5QwTgzukbl5bnwPHYsbNkCp53mVp4vuwxq6b2j%0AiIiIHBqliQgVLFtR17jcXDdZo0ULeOghSEyE99+HTz4hvUUSPUa+T+uhb9Fj+CJPtzsXERGR0KaV%0A6EoIxxPwQn1m9P9YswbS0tz23Pv2Qe/ebsZz585ABPaAi4iIiF9pJboCxeErJy8fyx/hK9RXMVMS%0A43miVyfiY2MwQHxsDE/06hR6gXL5cheYExJgxgy49VZYvRpmzdofoCGCesBFREQkILQSXYHywlfI%0ABc6DhOzuddbCokVu0saCBdCwIQwdCvffD02blnqTsO8BFxERkYBSiK5AKIevsGtDKSyE9HS3Qcqy%0AZXDMMW6nwTvugCOOKPemcbEx5JTyMwv5HnARERHxhEJ0BUI1fAWqBzggQf333+Gll1xgXr0ajj8e%0ApkyBvn2hTp1K3UWo9ICH3RufANJrJyIigaQQXYFQCV8Hq6gHuCbCht+D+q5d8MwzbjRdbi506QKz%0AZ8OVV0JUVJXuqrieYA5ZOvmx+vTaiYhIoBlrrdc1VCgpKckuW7bMs8cPxRWuVkPfKvN7MdFR//Om%0AoDonFfYYvqjUVfr42Bg+Gnpele7rAFu2wFNPwcSJbt7z+ee7nufzzwdjqn+/Qc5vr2cE0GsnIiI1%0AxRiz3FqbVNH1tBJdCaF4Ap4x7vy70tTUiZI13i/+ww/w5JPw3HOuhaNXLzem7pRTqnd/fuSPN1ah%0A3H/vNb12IiISaArRlRRKq9HpGTllBuiyVCds1Fi/+Ndfu0kbs2e73QRvuAFSU93YuiDkr9aBUO2/%0ADwZ67UREJNA8mRNtjFlnjMk0xqwwxnjXp1FJoTYrurzZx1FltENUJ2ykJicQE31gb3Kl+8WthSVL%0A4NJL4eST4Y03YMAAtxr97LNBG6DBfzOnD+n1jHB67UREJNC83GzlXGtt58r0nHgt1DbqKG9Vuc9p%0AzWssbFRrw5aiInjzTTjjDDjrLPj8c/jHP2D9etKvG0iPF7ODfltuf7UOhM0GOB7QayciIoGmdo5K%0ACLV+y7I+2j6ybjSPp3QiqWWjGmtNqXS/eEGB20VwxAjIyoKWLd3Jg7feCnXrhtR0BX+2DoRi/32w%0A0GsnIiKB5FWItsB7xphC4Blr7RSP6qiUUOu3LGss38OXnQj4P2yU7B8/ri6M2b2ck2Y/Bxs2QMeO%0AbuZz794QHb3/NqG0M2Sojj0UERGRmuNViD7DWptjjDkaWGCMWWWt/bDkFYwx/YB+AC1atPCixv1C%0ALTR5ORO5eEW59s4d9P/yLW5a/iaN8neyrfOpHDVpElxySalj6kJptT8UZk6LiIiIf3k+J9oY8wiw%0A21o7qqzreD0nGkJrOoeXUobN5s/vzaLPV/OpV/Ab77U5hae7XcWmjknlzuvVnF8REREJBkE7J9oY%0AUw+oZa3d5bt8EfBYoOuoKvVbVmDVKhg5klemv0gtW8R/OpzNM6ddyeomrQAwFawoh9pqv4iIiEQ2%0AL7VrTW0AABfASURBVNo5mvL/7d17lJ11fe/x9zfJFAYKDChVMoLAkaYuBJNDFkQRC9KaoCIRu1ot%0Ay4K6jncUXYTLwXVE6pJoLBYVpeANjigUCFO0lKAFqqYnaG4kQQkQG5DhYsRcQKZmkvzOH3tP2DPZ%0At2ff9573a61Zs+fZz977yW/vPPnkN9/n+4PbIvcr/WnAd1NKd7bhONqqZ2a277svd7Hg0BDsvTf/%0AcsLpXPnqt/D4AS8Zt1ul+vGsJRI9M36SJKkrtTxEp5R+Bby61a/bSbqpE0VRKcFdd8HChXDvvXDg%0AgfDJT8K559L3+HaeWbwWaphRrna2v+vHT5Ikdb129ometLqt7/RuO3bkVhU87jiYNw8efji3TPej%0Aj8Jll8HBB7ekX2/Xjp8kSeoZ9olug27qRAHAf/83XHcdLFoEGzbAn/4pfOMbcNZZsNdee+xezYxy%0APeUYXTd+kiSp5xii26Br+k5v3QpXXw1f/CI8/TQcf3wuSJ9xBkyp7ZcYQ6uG+fT3H2Dz86O7txWW%0AY0DluuiuGT9JktSzDNEtMHHW9ZQ/O5hbVwx3bieKp56Cf/xH+NrXYNs2mDsXLrwQTj65aI/nak2s%0AZS40MrqTS29/gD/s2FWx1rlZnTy8WFGSJFXLmugmGwuOw1tGSOSC4a0rhnn7cYNNrRuuySOPwPvf%0AD4cfnptxnjcPVq6EO++EU06pK0BD8VrmQltGRquqdW5G3XWx9+nixWsZWjVc83NKkqTe5Ux0k5W6%0ACO6eBzd1ziIiK1fm2tTdcktuKe5zzoHzz4dXvKKhL1NrzXKxx5Wqu651Nrmblh2XJEntZ4huso69%0ACC4luOeeXHi+6y7Yf3+44AL42MfgpS9t6EuNBdtya2P2901l774p42qlx1Rb61xP67uOfZ8kSVJH%0AspyjyUoFwLZdBLdrFyxeDCecAKeeCvffD5dfDo89lvvehAA9ViZRykB/H5efeQyfOv1o+vumjrsv%0AS61zPa3v2vE+Da0a5sSFd3PERf/KiQvvtnREkqQu4kx0k3XMctbbt8N3vgOf/zysXw9HHpnrvHH2%0A2bD33mUfWs8Fd+XqoAfzzzW23xNbRjigv4+9+6aw5fnRlra+a/X75IIxkiR1N0N0FeoJkVmXs264%0AZ5+Fa6+FK66A4WGYORNuvBHe/naYVvntrzfslQqwASy96A17PP+WkVH6+6byxb+ZmXmM6ml91+r3%0AyRpsSZK6myG6gkbMGFa7nHVDbdoEX/4yfOUrsHlzrj3d17+ea1eXoctGvWGvUrBtZJisdza5le+T%0ANdiSJHU3a6Ir6Lolph99FD76UXj5y+Hv/z4Xnpcty11EOG9e5jZ19Ya9BXNnlK1zbmSYbMWS443S%0AcbXykiQpE2eiK+iaGcN163KdNr73vVxQfte7YMECeOUrgdpLUupdHbBSmUSjVx9sy6x/DTqmVl6S%0AJNXEEF1Bxy8xvXQpLFwIP/gB7Ltvbhb64x+HQw/dvUs9JSmNCHvlgu1kDZNtr5WXJEl1MURXUEvI%0Aa/ry0SnBHXfkwvNPfwovehFcdhl8+MNw0EF77F5P3XGzw95kDpPdMmsuSZL2ZIiuIGvIq2bWt+aQ%0AvWMH3HRTLjyvWweHHQZf+hK85z25WegS6i1JaXbYM0xKkqRuY4iuQpaQV2nWt6bSiuefh299C77w%0ABdi4EY4+Gq6/Ht7xjtwy3RW0oySl6bPxkiRJbWR3jgarNOtbKmSfd9PqPVet27wZPvMZOPxw+MhH%0AYPp0uP12WLMmd+FgFQEaKnfIaLTCVQoTL/xHwRX5JElSr3AmusEqzfqWK6EYC5t7/+ZJ5v3wRvin%0Af4LnnoPTToOLL4aTTqrpmFxIRJIkqbEM0Q1W6ULEUiEb4MhnHud9P1vMqZ+9GyLlyjUuuACOPbbs%0Aa1ZTOuFCIpIkSY1jiG6wcrO+Q6uG+f0fduzxmGOffIgPLLuFeQ/9P7ZP6+OGmfOYftklvPHNcyq+%0AXiNWVGy0jm8LKEmSVCdDdBMUm/WdGHZJiddtXM0H77uZEx9dw9a99uWq1/w13z7udJ7Zd4DBtc/z%0AxjdXfq1OLJ2YrL2fJUnS5GGIbpGxsDtl105OW/+ffPC+W3jV0xt46o8P4jOnvIfvvXoev99rn937%0AV1v60ImlE5O597MkSZocDNEt8tvfbuWd6+7mfT+7lSM2P8mGgwa5YN5HGTr6FLZP27PLRrWlD51a%0AOmHvZ0mS1MsM0VWoq+fx1q1w9dUsvebzvPjZ33H/S4/i/fP/Nz886gR2TZnKgfv0MXV0V82lD5ZO%0ASJIktZ4huoKaL9x76im48kr46ldh2zZ2zXk95/yP07h38FUQAeTC7qdOPxqovfTB0glJkqTWi5RS%0Au4+hotmzZ6fly5e35bVPXHh30XKJwYF+ll70hj0fsGFDbmXBb30Ltm+Hv/oruPBCOO44V/GTJEnq%0AcBGxIqU0u9J+zkRXUPWFe6tXw+c+B//8zzBtGpx9NixYAEcdtXsX64QlSZJ6gyG6grIX7qUEP/4x%0ALFwId94J++0H558P550HhxzShqOVJElSKxiiKyh24d4+04Ir/ui/4LWXwLJl8Cd/Ap/9LHzwgzAw%0AUPNrNaLcw5IRSZKk5jNEV1B44d6mZ7Zx9sb/5KPLb2O/jY/AEUfAVVfBu98N/fW1lGvEyoOduHqh%0AJElSL5rS7gPoBvOPOoCle6/hoRvP5ZJbFrHf/vvAd78LDz0EH/pQ3QEayq882MrnkCRJUmXORFfj%0A2mvhE5+AP/9zuOYamDdvd5u6RmnEyoOduHqhJElSLzJEV+O974U5c+A1r2naSzRi5cFOXb1QkiSp%0A11jOUY39929qgIbcBYz9fVPHbcu68mAjnkOSJEmVOROdQTM7XzRi5UFXL5QkSWoNVyys0sTOF5Cb%0A5b38zGOYP2vQ1nKSJEk9wBULG6xS5wtby0mSJE0ehugqlet8US5gVwrRE2ewT/mzg7nnwU08sWWE%0AgX36SAm2jow6uy1JktRBDNFVKtf5oth2oOT2McUWR/nOssd237/5+dFxz+XstiRJUmewO0eVynW+%0AmFqiZ3Sp7WOKzWCX48IpkiRJncEQXaX5swa5/MxjGBzoJ4DBgf7dFxXuLHFxZqntY2pZBMWFUyRJ%0AktrPco4M5s8aLFpKMViipGOwwiIn5UpByj1GkiRJ7eVMdAPUushJsceV48IpkiRJncGZ6AaodZGT%0AYo9rVHcO+1ZLkiQ1j4ut9KBKC8NIkiSpOBdb6UHVzi7X07dakiRJlRmiu0SxntKl+kaXWxhGkiRJ%0A9fPCwi5RadnxQqU6eNjZQ5IkqTEM0V0iy+xyrd1CJEmSVB3LOVpgaNUwn/7+A7uX8R7o7+PStx6d%0AqT653LLjE9XaLaRWdgKRJEmTjSG6yYZWDbPglvsZ3flCF5QtI6MsuPl+YM965lIWzJ3BgpvvZ3TX%0AC8/TNyVKzi6XWhim0bLUakuSJPUKyzmabNGS9eMC9JjRXaloPXNZUeHnNshSqy1JktQrDNFNVq4j%0ARpZuGcXC+OjOGoJ4g9kJRJIkTUaG6CYr1xFjSgRHXPSvnLjwboZWDZd9nk4Nq3YCkSRJk5EhuskW%0AzJ1B39TidRc7UyLxQh1xuSBdS1gdWjXMiQvvrjqo18JOIJIkaTIyRDfRWNeK0Z2JKQU5ulikrlRH%0AnDWsjl3wN7xlpOqgXov5swa5/MxjGBzoJ4DBgX6XF5ckST3P7hwZVdvO7ZNDa7lh2WOMVTHvSrnQ%0Ae/mZx/Dxm1YXfe5ypRlZ29a1cunvVnUCkSRJ6hSG6Ayqbec2tGp4XIAeMxZiS/V8TsCJC+8uGY6z%0AhNVOraGWJEnqBZZzZFBtO7dFS9bvEaDHPLFlpGhpxphGlV14wZ8kSVLzGKIzqHZ2t9xs7/SB/nF1%0AxMU0os9ypRrqVlx0KEmS1KsM0RlUO7tbar+A3SF2/qxBll70hpLrpdRbdlHugr9WXXQoSZLUqwzR%0AGZQqw3h++45xAbTYfgGcNeewPWqam1l2MRbU/2vhm1l60RvGXZzoKoOSJEm1M0RnMDa7O9DfN277%0A5udHx83kFpsFPmvOYdzz4KY9yifa0Wd5sl50aAmLJElqlLaE6IiYFxHrI+KRiLioHcdQq/mzBtl3%0Arz2bmkycyS2cBV4wdwa3rhguWj7Rjj7Lk/GiQ0tYJElSI7W8xV1ETAWuAv4SeBz4eUTcnlL6RauP%0ApVZZZ3Ir9WxudZ/lBXNnjGvVB72/ymAr+2ZLkqTe146Z6OOBR1JKv0opbQduBM5ow3HULOtMbqeV%0AT0zGVQY77T2QJEndrR2LrQwCvy74+XHghDYcR82yzuSWWlylneUTk22VwU58DyRJUvfq2AsLI+J9%0AEbE8IpZv2rSp3YczTtaZ3HZcPKjxfA8kSVIjtWMmehg4tODnl+W3jZNSuga4BmD27NmlFgBsmywz%0AuYWt5Z7YMsL0gf6SS3urOXwPJElSI0VKrc2nETENeAg4lVx4/jnwtymlB0o9Zvbs2Wn58uUtOkJJ%0AkiRNVhGxIqU0u9J+LZ+JTintiIiPAEuAqcA3ywVoSZIkqdO0o5yDlNIdwB3teG1JkiSpXh17YaEk%0ASZLUqQzRkiRJUkaGaEmSJCmjttRE94KhVcO2S5MkSZqkDNE1GFo1PG7FwuEtI1y8eC2AQVqSJGkS%0AsJyjBouWrB+35DfAyOhOFi1Z36YjkiRJUisZomvwxJaRTNslSZLUWwzRNZg+0J9puyRJknqLIboG%0AC+bOoL9v6rht/X1TWTB3RpuOSJIkSa3khYU1GLt40O4ckiRJk1OklNp9DBXNnj07LV++vN2HUZSt%0A7iRJknpHRKxIKc2utJ8z0XWw1Z0kSdLkZE10HWx1J0mSNDk5E12HTm91Z6mJJElSczgTXYdObnU3%0AVmoyvGWExAulJkOrhtt9aJIkSV3PEF2HTm51Z6mJJElS81jOUYdObnXX6aUmkiRJ3cwQXaf5swY7%0AIjRPNH2gn+EigbkTSk0kSZK6neUcPaqTS00kSZK6nTPRPaqTS00kSZK6nSG6h3VqqYkkSVK3s5xD%0AkiRJysgQLUmSJGVkiJYkSZIyMkRLkiRJGRmiJUmSpIwM0ZIkSVJGhmhJkiQpI0O0JEmSlJEhWpIk%0AScrIEC1JkiRl5LLfFQytGmbRkvU8sWWE6QP9LJg7w6W0JUmSJjlDdBlDq4a5ePFaRkZ3AjC8ZYSL%0AF68FMEhLkiRNYpZzlLFoyfrdAXrMyOhOFi1Z36YjkiRJUicwRJfxxJaRTNslSZI0ORiiy5g+0J9p%0AuyRJkiYHQ3QZC+bOoL9v6rht/X1TWTB3RpuOSJIkSZ3ACwvLGLt40O4ckiRJKmSIrmD+rEFDsyRJ%0AksaxnEOSJEnKyBAtSZIkZWSIliRJkjIyREuSJEkZGaIlSZKkjAzRkiRJUkaGaEmSJCkjQ7QkSZKU%0AkSFakiRJysgQLUmSJGVkiJYkSZIyMkRLkiRJGRmiJUmSpIwM0ZIkSVJGhmhJkiQpI0O0JEmSlJEh%0AWpIkScooUkrtPoaKImIT8GgbD+HFwG/b+Pq9zvFtLse3uRzf5nFsm8vxbS7Ht7maOb4vTykdXGmn%0ArgjR7RYRy1NKs9t9HL3K8W0ux7e5HN/mcWyby/FtLse3uTphfC3nkCRJkjIyREuSJEkZGaKrc027%0AD6DHOb7N5fg2l+PbPI5tczm+zeX4Nlfbx9eaaEmSJCkjZ6IlSZKkjAzRBSJiY0SsjYjVEbG8yP0R%0AEV+KiEciYk1E/M92HGc3iogZ+XEd+9oWEedN2OfkiNhasM//adfxdoOI+GZE/CYi1hVsOygifhgR%0AD+e/H1jisfMiYn3+s3xR6466e5QY30UR8WD+7/9tETFQ4rFlzyWTXYmxvTQihgv+/r+pxGP97FZQ%0AYnxvKhjbjRGxusRj/eyWERGHRsQ9EfGLiHggIj6W3+65twHKjG9Hnnst5ygQERuB2Smlon0H8yf1%0Ac4E3AScAV6aUTmjdEfaGiJgKDAMnpJQeLdh+MnB+Sukt7Tq2bhIRrweeA65PKb0qv+3zwO9SSgvz%0AJ+gDU0oXTnjcVOAh4C+Bx4GfA+9MKf2ipX+ADldifN8I3J1S2hERnwOYOL75/TZS5lwy2ZUY20uB%0A51JKXyjzOD+7VSg2vhPu/wdga0rpsiL3bcTPbkkRcQhwSEppZUTsB6wA5gPn4Lm3bmXG92V04LnX%0AmehsziB3UkoppWXAQP4NVzanAhsKA7SySyn9GPjdhM1nANflb19H7uQz0fHAIymlX6WUtgM35h+n%0AAsXGN6V0V0ppR/7HZeRO7MqoxGe3Gn52q1BufCMigL8GvtfSg+oRKaUnU0or87efBX4JDOK5tyFK%0AjW+nnnsN0eMl4EcRsSIi3lfk/kHg1wU/P57fpmzeQekT+Gvzv675t4g4upUH1SNeklJ6Mn/7KeAl%0ARfbxc9wY7wH+rcR9lc4lKu7c/N//b5b4dbif3fqdBDydUnq4xP1+dqsUEYcDs4D78NzbcBPGt1DH%0AnHsN0eO9LqU0EzgN+HD+V2JqoIj4I+CtwM1F7l4JHJZSOhb4MjDUymPrNSlXq2W9VhNExCXADuCG%0AErt4Lsnua8CRwEzgSeAf2ns4PeudlJ+F9rNbhYj4Y+BW4LyU0rbC+zz31q/U+HbaudcQXSClNJz/%0A/hvgNnK/eik0DBxa8PPL8ttUvdOAlSmlpyfekVLallJ6Ln/7DqAvIl7c6gPsck+PlRjlv/+myD5+%0AjusQEecAbwHOSiUuKqniXKIJUkpPp5R2ppR2AddSfMz87NYhIqYBZwI3ldrHz25lEdFHLuDdkFJa%0AnN/subdBSoxvR557DdF5EbFvvoidiNgXeCOwbsJutwN/FzlzyF2Y8STKouQsSES8NF+vR0QcT+7z%0A+UwLj60X3A6cnb99NvAvRfb5OXBURByR/83AO/KPUwURMQ+4AHhrSun5EvtUcy7RBBOuL3kbxcfM%0Az259/gJ4MKX0eLE7/exWlv836hvAL1NKVxTc5bm3AUqNb8eee1NKfuX+Q3MkcH/+6wHgkvz2DwAf%0AyN8O4CpgA7CW3BWgbT/2bvkC9iUXig8o2FY4vh/Jj/395C4ceG27j7mTv8j9Z+RJYJRcbd17gRcB%0A/w48DPwIOCi/73TgjoLHvoncVeIbxj7rflU1vo+Qq2lcnf+6euL4ljqX+FVxbP9v/ry6hlywOGTi%0A2OZ/9rNbw/jmt3977HxbsK+f3Wxj+zpypRprCs4Db/Lc2/Tx7chzry3uJEmSpIws55AkSZIyMkRL%0AkiRJGRmiJUmSpIwM0ZIkSVJGhmhJkiQpI0O0JLVYROyMiNURsS4ibo6IfRr8/OdExFcq7HNyRLy2%0A4OcPRMTfNfI4JKmXGaIlqfVGUkozU0qvAraT65feaicDu0N0SunqlNL1bTgOSepKhmhJaq+fAK8A%0AiIhP5Gen10XEeflth0fEgxFxQ0T8MiJuGZu5joiNEfHi/O3ZEXHvxCePiNMj4r6IWBURP4qIl0TE%0A4eSC+8fzM+InRcSlEXF+/jEzI2JZRKyJiNsi4sD89nsj4nMR8bOIeCgiTmr+8EhSZzJES1KbRMQ0%0A4DRgbUQcB7wbOAGYA/yviJiV33UG8NWU0iuBbcCHMrzMT4E5KaVZwI3ABSmljcDVwBfzM+I/mfCY%0A64ELU0rHkltF8FMF901LKR0PnDdhuyRNKoZoSWq9/ohYDSwHHgO+QW6529tSSr9PKT0HLAbGZnp/%0AnVJamr/9nfy+1XoZsCQi1gILgKPL7RwRBwADKaX/yG+6Dnh9wS6L899XAIdnOA5J6inT2n0AkjQJ%0AjaSUZhZuiIhy+6cSP+/ghcmQvUs89svAFSml2yPiZODSTEe6pz/kv+/Ef0MkTWLOREtSZ/gJMD8i%0A9omIfYG35bcBHBYRr8nf/ltyJRoAG4Hj8rffXuJ5DwCG87fPLtj+LLDfxJ1TSluBzQX1zu8C/mPi%0AfpI02RmiJakDpJRWAt8GfgbcB3w9pbQqf/d64MMR8UvgQOBr+e2fBq6MiOXkZoaLuRS4OSJWAL8t%0A2P594G1jFxZOeMzZwKKIWAPMBC6r588mSb0oUpr4W0JJUqfId9L4Qb4dniSpQzgTLUmSJGXkTLQk%0ASZKUkTPRkiRJUkaGaEmSJCkjQ7QkSZKUkSFakiRJysgQLUmSJGVkiJYkSZIy+v9JU5gv3mOwXwAA%0AAABJRU5ErkJgg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4" name="AutoShape 2" descr="data:image/png;base64,iVBORw0KGgoAAAANSUhEUgAAAYoAAAEXCAYAAACzhgONAAAABHNCSVQICAgIfAhkiAAAAAlwSFlzAAALEgAACxIB0t1+/AAAADl0RVh0U29mdHdhcmUAbWF0cGxvdGxpYiB2ZXJzaW9uIDIuMS4yLCBodHRwOi8vbWF0cGxvdGxpYi5vcmcvNQv5yAAAIABJREFUeJzt3XlYVGX/P/D3MAMz7DCyqelQgIx7pqWoifqIlKAUWS6pmWlqlt+fFllJWpqV5vJkliWP6VOZPrigWbmTFmDmlksKbqGorILsw8DM+f0xMjKxDC7DzDDv13V5ycw5nPkM5by5z+fc9xEJgiCAiIioHnbmLoCIiCwbg4KIiBrEoCAiogYxKIiIqEEMCiIiahCDgoiIGsSgsCF//vknxo4di6FDhyIyMhITJ07E+fPnjX7fZ599hnnz5t3168bGxuL06dMAgNmzZyMlJeWuj3U/66q2fv16rFq1CgCwceNGrFu37o6On5GRgddeew0AcPXqVXTr1u2e6rl69Srat2+PqKioWn/UajW2bNmCyZMnAwDGjh2LnTt33tPrGbNlyxYEBwdj+fLlBs8LgoB//etfiIyMNHqM/fv349NPP9Ufr7r+u3Xq1CkMHDjwno5BjScxdwHUNNRqNSZPnoyvv/4aHTt2BABs27YNkyZNwr59+yAWi0322ikpKRgxYgQAYMGCBSZ7nbs1atQo/ddHjx5FUFDQHX3/9evX8ffff9/XmmQyGbZt23Zfj3kvWrVqhR9++AHTp0/XP3fkyBGoVCo4Ojoa/f5Tp06hsLDQlCWSCTEobER5eTmKi4tRVlamf27YsGFwcXGBRqOBWCxGYmIiVq5cicrKSshkMsyaNavWb8fZ2dmYN28eMjMzUVlZiYiICEyZMgUA8Msvv+Df//43tFotnJyc8P7772PHjh3IycnBG2+8gUWLFmHx4sV4/vnn0alTJ4wfPx6hoaE4ceIEioqKEBMTg7CwMJSXl2Pu3Lk4ceIEXF1dERgYCAD4+OOP631/a9euxZYtW7B69Wp4e3vrn3/llVcwYMAAPPvsszh+/DhGjhyJvXv3ok2bNvjiiy9QWloKmUyGgoIChISEIDExEcnJyZDJZACAS5cuYezYscjNzYWXlxeWLl0KHx8f/fE1Gg1iY2ORnZ2Nl156Ce+//z40Gg3mzJmDU6dOobi4GDExMQgPDwcArFy5Ert374ZWq0Xr1q0xd+5c+Pr63tN/2z179mDVqlVQqVQYOnQopk6dCgDYu3cvVqxYAa1WC2dnZ7z99tto06YNBg4ciOTkZDg5OWHOnDm4dOkSvvvuOwDA4MGDsXLlSgQEBBi8Rrt27ZCZmYljx47hkUceAQAkJCRg2LBh+O233/T71fX+srKysGHDBmg0Gri6ukKhUCA3Nxcvv/wyMjMzIRaLsWTJEgQEBCArKwvvvfcerl27BkEQ8NRTT2HixIkAgO+//x7//e9/4eLignbt2t3Tz4zuDE892Qh3d3fExMRg4sSJ+Ne//oWYmBhs3rwZvXv3hoODA9LT07Fs2TKsWrUKW7duxfz58/Haa68ZBAsAxMTE4JlnnsGWLVuwadMmpKSk4Oeff0ZeXh5iYmLw0UcfYfv27XjppZewePFizJgxAz4+Pli8eDG6du1qcKyMjAz07dsXmzZtwuuvv44PP/wQAPDFF19Ao9Fgx44dWLt2Lc6cOdPge4uLi8POnTvx3XffGYQEoPvgq/4g++233+Dt7a0/9ZWYmKj/AAeAsLAwDBw4EOPHj8fzzz+vr/HTTz/Fzp074ebmho0bNxocXywW44MPPkDbtm2xevVqAEBFRQX69OmDhIQEzJo1C5988gkAYOvWrTh37hw2btyIbdu2ITQ0FLGxsXW+J5VKVeu00/vvv1/nvqWlpYiPj0d8fDx++OEHHDhwABcvXsTcuXPx2Wef6UcCr7zyCuzt7dG5c2ccOnQIAHDo0CH8/fffKC0txYULFyCRSGqFRLWnnnpKP8opLy/H0aNH8fjjj+u31/f+unbtipEjR2LIkCGYMWOG/uc6e/ZsbN++HT169ND/7N544w307NkT27dvx/r16/HDDz/gp59+wtmzZ7FixQp899132Lx5M+zt7euskUyDIwob8uKLL+LZZ5/F4cOHcfjwYcTFxSEuLg6bNm1CcnIycnJyMH78eP3+IpEIV65c0T8uKyvD4cOHUVhYqD/fXFZWhtTUVEgkEgQFBaFDhw4AdB/QgwcPbrAee3t7hIaGAgA6dOiAmzdvAgAOHDiAt99+G3Z2dnBxccHTTz+NtLS0Oo+xe/du5Obm4ssvv4Sbm1ut7QMGDMBHH32EqqoqJCUlYerUqUhOTkb//v2Rn5+Pzp0748CBA/XW2KdPH8jlcgCAUqlEfn5+g++p+n1VB5BSqcSNGzcA6EZcp06dwjPPPAMA0Gq1KC8vr/MYd3Lqafjw4ZBIJHBxcUF4eDhSUlLQtm1b9OrVC23atAEAhISEQC6X4/Tp0wgLC8Ovv/6Ktm3bwtfXF+3atcPhw4eRlpbW4H+zoUOHIioqCrNnz8aePXswcOBAg1OWd/L+unTpAoVCAQBo37499uzZg7KyMhw7dgxff/01AMDV1RXR0dH49ddfkZ2djT59+uh/ERgxYgSSkpIa9fOhe8egsBFHjx7F8ePHMXHiRAwYMAADBgzAzJkzERkZieTkZGi1WoSEhODf//63/nsyMzPh4+ODPXv2AND9wxcEARs2bNCfl87Pz4dUKsXvv/8OkUik/15BEJCWlgalUllvTfb29rCz0w1qa36vRCJBzSXIqvepi0KhwLvvvov3338f3bt3rxUW7u7uaN++PX755ReUlJQgKioKX3zxBfbu3YtBgwYZvG5dJJLb/0REIhEaszRazd92ax5fq9Vi4sSJGD16NABd3+h+nLev+WEtCAIkEgm0Wm2t9yYIAqqqqhAWFobnn38e/v7+6NOnD9zc3JCUlIRTp07VO2oBAG9vb3To0AG//vortm7dirfeegsFBQV39f7q+rlW//9Vk1arRVVVlb7+ut4zmR5PPdkIuVyOlStX4siRI/rncnNzUVJSgnbt2iEkJATJycm4ePEiAN1v9cOGDYNKpdLv7+Ligocffhhr1qwBABQVFWHUqFHYt28funbtiosXL+qvotq3bx9iYmIA6P5RV/9jb4zQ0FBs3rxZ/xvpjz/+WO8HenBwMMLDwxESElLvh1xYWBiWLl2KkJAQuLi4wN/fH3FxcXX+9nyntVZ/T2VlpdH9qk+zlZSUAAA+/fRTvPnmm3f0WnXZunUrBEFAYWEhduzYgccffxwhISFISkpCRkYGAODgwYPIzMxE165d4efnB09PT2zYsAF9+vRB3759sXv3bty8ebPBYAd0p5/WrFmD4uLiWn2Cht5fY36uLi4u6Nq1q/6qs+LiYmzduhW9e/dGnz59kJycjKysLAC6/gg1HY4obMSDDz6Izz//HMuWLUNWVhakUilcXV3x4Ycf4qGHHgIAzJs3DzNnztT/Vrpy5Uo4OzsbHGfx4sWYP38+hg4dCrVajcjISAwbNky/bdasWdBoNHBxccGyZcsA6D6oY2Ji8N577zWq1smTJ2PevHkYOnQoXF1d0aJFC31zuT7vvPMOIiMj8fPPP2PIkCEG2wYNGoT58+fjjTfeAKD7QFu3bp2+KVtTv379Gmya1yUwMBBSqRTDhw/Xv+e6PPvss8jOzsZzzz0HkUiEli1b1vta1T2Kf6pr/+pTNCqVCmPGjEGvXr0AAHPnzsWrr74KjUYDmUyGL7/8Eq6urgB0/02+/vprdOjQAXZ2dpDJZBg0aJDR9zpo0CDMnTtX32to7Pvr1asX3njjDcyfP19/1V1dFi9ejHnz5mHLli1Qq9UYOnQooqOjIRKJEBMTgxdeeAHOzs7o0qWL0Vrp/hFxmXGyND/99BNcXFwQGhoKrVaL1157DX369NGf0iCipsWgIItz7tw5zJkzB+Xl5aisrETPnj3xzjvv8EoXIjNhUBARUYPYzCYiogYxKIiIqEFWedWTSqXC6dOn4e3tzeupiYgaSaPRIDc3F506dTJ6JWFNVhkUp0+f1i+xQEREd2bdunXo0aNHo/e3yqConsa/bt06+Pn5mbkaIiLrkJWVheeff77WmmjGWGVQVJ9u8vPzwwMPPGDmaoiIrMudnrJnM5uIiBrEoCAiogYxKIiIqEEMCiIiapDNBMXmxPM4eSHX4LmTF3KxOfG8mSoiIrIONhMUQW09sPCbI/qwOHkhFwu/OYKgth5mroyIyLJZ5eWxd6NLoDdmjeuBBWv+gL3EDoIAzBrXA10C7+x6YiIiW2MzIwpAFxaPBPugsESNRzv4MiSIiBrBpoLi5IVcnDivO/WUfOJ6rZ4FERHVZjNBUd2TeOuFR+HXwgkBD7gb9CyIiKhuNhMU56/c1PcklAo5MvPK8ObYHjh/5aa5SyMismg208x+ZmCQ/mulwhP7j11FSy9ndA1in4KIqCE2M6KoKdhfDgBISy8wcyVERJbPJoPiwZZukDqIkXo539ylEBFZPJsMCrHYDkFtPBgURESNYJNBAQBKhRyXrhWiolJj7lKIiCyaDQeFJ6o0Ai5k8KonIqKG2GxQBCtuNbR5+omIqEE2GxQerlK0bOGM1Mu88omIqCE2GxQAEOzvidT0fAiCYO5SiIgslk0HhVIhR0FxBXIKys1dChGRxbLxoPAEAKSms09BRFQfkwbFihUrEBERgYiICCxatKjW9rNnzyI6Ohrh4eGYPXs2qqqqTFlOLf4t3SDjxDsiogaZLChSUlKQlJSEhIQEbN26FX/99Rf27NljsE9MTAzmzJmDXbt2QRAExMfHm6qcOukm3nmyoU1E1ACTBYW3tzfeeustODg4wN7eHgEBAbh+/bp++7Vr16BSqfDwww8DAKKjo7Fz505TlVMvpb8n/ubEOyKiepksKIKCgvQhkJ6ejh07diA0NFS/PScnB97et1du9fb2RnZ2tqnKqZdSIYdGy4l3RET1MXkz+/z585gwYQLefPNN+Pv765/XarUQiUT6x4IgGDxuKsFsaBMRNcikQXH06FGMHz8er7/+Op5++mmDbX5+fsjNvX13uby8PPj4+JiynDq5u0jR0suZDW0ionqYLCgyMzMxbdo0LF68GBEREbW2t27dGlKpFEePHgUAbNu2Df369TNVOQ1SKnQNbU68IyKqzWR3uFu9ejUqKirw8ccf658bOXIkEhMTMX36dHTu3BmLFy9GbGwsSkpK0LFjR4wbN85U5TRI6S/HL0evIju/DH4tnM1SAxGRpTJZUMTGxiI2NrbW86NGjdJ/rVQqsWnTJlOV0GjKWwsEpl4uYFAQEf2DTc/Mrqbwc4XMQYw0NrSJiGphUEA38a5dW082tImI6sCguCVY4Ym/rxdBpW7aZUSIiCwdg+IWpT8n3hER1YVBcUtw21sT77juExGRAQbFLe4uUrTycuYMbSKif2BQ1KD0lyONE++IiAwwKGpQKjxxs6QC2fll5i6FiMhiMChqUPrfmnjH009ERHoMihra+rnBUSpmQ5uIqAYGRQ1iO9GtO95xREFEVI1B8Q9Kf7lu4l0FJ94REQEMilqUCk9otQLOX+XEOyIigEFRS7CCDW0iopoYFP/g5uyA1t7OSGNDm4gIAIOiTsEKOVIv53PiHRERGBR1UvrLUViiRtYNTrwjImJQ1EGpqF4gkH0KIiIGRR10E+8kbGgTEYFBUSexnQjt2npwhjYRERgU9VIq5EjP5MQ7IiIGRT2U/nLdxDve8Y6IbByDoh7BbGgTEQFgUNTL1ckBrb1dkJrOPgUR2TaJsR2OHz+OpUuXorCw0GAC2vbt201amCVQ+nvi8JlsCIIAkUhk7nKIiMzCaFDMmTMH0dHR6NChg819WLb3l2Pf4Qxk3ihFKy8Xc5dDRGQWRoNCIpHgxRdfbIpaLI5Sv0BgAYOCiGyW0R5FUFAQ0tLSmqIWi9PG1xVOMgkb2kRk04yOKDIyMvDMM8+gVatWkEql+udtoUdhZydCu7aeSGNDm4hsmNGgmDFjRlPUYbGUCjni96ahvKIKjlKjPy4iombH6Kmnxx57DFKpFH/88QeSk5P1z9kKpb8ntAJwPoOjCiKyTUaDYuvWrZg+fToKCwtRWlqK119/HfHx8U1Rm0UIbntr4h1PPxGRjTJ6LmXt2rXYuHEjfHx8AACTJk3CSy+9hOeee87kxVkCFycHtPF1YUObiGyW0RGFVqvVhwQA+Pr6ws7OtiZ0KxVypF0u4B3viMgmGf3E9/DwwN69e/WP9+7dC3d3d5MWZWmCFXIUlaqRmVdq7lKIiJqc0VNP7777Ll555RXMnz8fAGBvb48VK1aYvDBLovTX9SnOpuejlTcn3hGRbTEaFEFBQdi5cyfS09Oh0Wjw0EMPQSKxrctE2/i4wlkmQerlAvzr0bbmLoeIqEnV+4kfFxeHSZMmYf78+XWu8RQbG2vSwixJ9cQ73hqViGxRvT0KV1dXAICnpyc8PDxq/WmskpISREZG4urVq7W2rVixAgMGDEBUVBSioqKwbt26u3gLTUPpL8eVrCKUqSrNXQoRUZOqd0QxcuRIAMCrr76qfy47OxsZGRno0aNHow5+4sQJxMbGIj09vc7tp0+fxtKlS9GtW7c7KNk8lAq5buLdlZvo2s7b3OUQETUZo1c9rV+/Hq+//jry8/MRHR2N2bNnY8mSJY06eHx8PObOnWtweW1Np0+fxldffYWhQ4di3rx5qKiouLPqm1A73vGOiGyU0aDYuHEj3n77bezcuRMDBw7ETz/9pF/Kw5gFCxbUO/ooLS1F+/btERMTg4SEBBQVFeGLL764s+qbkIujPdr4uiL1MmdoE5FtMRoUIpEIXl5eOHjwIEJCQiCRSKDVau/5hZ2dnREXF4eAgABIJBJMmDABBw4cuOfjmpJS4Ym0y/mceEdENsVoUDg4OCAuLg5//PEH+vTpg++//x6Ojo73/MLXr1/Hpk2b9I8FQbD4y26V/nIUl1XiWm6JuUshImoyRoNiwYIFSE9Px8KFC+Hu7o6jR49iwYIF9/zCMpkMn3zyCTIyMiAIAtatW4ewsLB7Pq4pKRVcIJCIbI/RoPjyyy+xYMEC9O/fHwCwZMkSPPTQQ3f9gpMmTcKpU6cgl8sxb948TJ06FU888QQEQbD4W64+4OMKZ0d7NrSJyKYYPddz9uxZCIJQ56S7xkpMTNR/HRcXp/86PDwc4eHhd33cpmZnJ0JwW0+ksaFNRDbEaFD4+PggIiICXbt2hbOzs/55W5qZXZNS4Yn1e9JQpqqEk8ze3OUQEZmc0aDo1q2bVUyIayrB/nIIAnDuSgEeblf3/BAioubEaFC8+uqrUKlUuHz5MoKCglBRUXFfrnqyVsFtPSESAamXGRREZBuMNrNPnDiBQYMGYfLkycjJyUH//v1x7NixpqjNIjlXT7zjAoFEZCOMBsXChQuxdu1aeHh4wM/PD4sWLbovl8das+o73mm1nHhHRM2f0aBQqVQIDAzUPw4NDYVGozFpUZZOqfBESTkn3hGRbTAaFBKJBIWFhfrLYy9dumTyoiyd0l8OAEjjfAoisgFGg2Lq1KkYM2YMMjMzMXPmTIwaNQpTp05titosVmtvl1sT7zifgoiaP6NXPQ0YMAAPPfQQkpOTodVqMW3aNAQEBDRFbRbLzk6EYAXveEdEtsHoiAIA1Go11Go1tFotxGKxqWuyCkqFHFeyi1FazjveEVHz1qgbF40bNw5nz57FyZMnMXr0aPz8889NUZtFUyo89RPviIiaM6OnntauXYutW7fC19cXgG558JdffhlDhgwxeXGWLFhxe+Jdt2BOvCOi5svoiMLFxUUfEgDQqlUrODg4mLQoa+Aks0dbX1euJEtEzZ7RoOjTpw/mzp2Lc+fO4eLFi1i6dCn8/f3x119/4a+//mqKGi2W0p8T74io+TN66unHH38EAPz2228Gz7/22msQiUTYt2+faSqzAkqFJ3b9fhnXckvQxtfV3OUQEZmE0aCoeS8JMhSs0E28S03PZ1AQUbNl9NTTxYsXsXHjRgiCgBkzZmDQoEH4/fffm6I2i9fa2wUunHhHRM2c0aCYO3cupFIp9u/fj6ysLCxYsADLli1ritosnn7iHRvaRNSMGQ2KiooKDBs2DElJSXjyySfRs2dPVFZyklk1pb8cGZx4R0TNmNGgUKvVyMvLw/79+9G7d2/k5eWhoqKiKWqzCtUT79I48Y6ImimjQTFixAgMGDAA3bt3R2BgIIYPH44XXnihKWqzCu1u3fEujes+EVEzZfSqp9GjR2PkyJGws9NlSkJCAjw9PU1emLVwktlD4efGhjYRNVv1BkVcXBwmTZqEDz74oM7tsbGxJivK2gQrPJH05zVotQLs7ETmLoeI6L6qNyhcXXXzAjw8PJqsGGulVMix6/fLuJpTjLZ+buYuh4jovqo3KEaOHAkAePXVV1FQUACZTAZHR8cmK8yaKP11p+JSLxcwKIio2Wmwmb127Vr07dsXvXv3xiOPPIKwsDBs2LChqWqzGq29XeDqZM8bGRFRs1TviOL777/Hjh078Nlnn0GpVEIkEuHkyZNYsmQJgNsjDgJEIhGCFXI2tImoWap3RLF582Z89dVX6NatGxwdHSGTyfDYY49h+fLl2LRpU1PWaBWUCk9kZBejhBPviKiZqTcoqqqq6mxk+/r6QqvVmrQoa6S8tUDgOY4qiKiZqTcoqudN1EUQeP+Ffwpq6wE7EbjuExE1O/X2KDQaDQoLC+sMBY1GY9KirJGTzB5t/dzY0CaiZqfeoDh37hx69epVZ1CIRJxUVhelvxy/Hb/KiXdE1KzUGxSpqalNWUezoFR4YufBdGTkFEPB+RRE1EwYXRSQGk/pX33HOza0iaj5YFDcR628nOHq5IA0NrSJqBlhUNxHuol3vOMdETUvjQoKlUqFtLQ0CIKA8vJyU9dk1ZT+nsjILkFJmdrcpRAR3RdGg+LPP//EoEGDMHnyZGRnZ6N///44duxYU9Rmlaon3vGOd0TUXBgNikWLFmHt2rXw8PCAn58fFi1ahAULFjTq4CUlJYiMjMTVq1drbTt79iyio6MRHh6O2bNno6qq6s6rt0Dt2nrCTgSc5XwKImomjAaFSqVCYGCg/nFoaGijJtydOHECo0aNQnp6ep3bY2JiMGfOHOzatQuCICA+Pr7xVVswR6kEipZuSOOVT0TUTBgNColEgsLCQv0ku0uXLjXqwPHx8Zg7dy58fHxqbbt27RpUKhUefvhhAEB0dDR27tx5J3VbNKVCjrQrBdBoudQJEVk/o0ExZcoUjBkzBllZWZg5cyZGjRqFqVOnGj3wggUL0KNHjzq35eTkwNvbW//Y29sb2dnZd1C2ZVP6e6K8ogoZ2cXmLoWI6J7VOzO72sCBAxEQEIDk5GRotVpMmzYNAQEB9/SiWq3WYBkQQRCa1bIg1Q3t1PR8+LfkDG0ism5GRxSHDx9GTk4OgoKCEBwcjIKCApw+fRolJSV3/aJ+fn7Izc3VP87Ly6vzFJW1aunlDDdnB86nIKJmweiI4qOPPkJqaiqCgoJgZ2eHc+fOwdvbG+Xl5ViwYAEGDRp0xy/aunVrSKVSHD16FN27d8e2bdvQr1+/u3oDlkg/8Y4NbSJqBoyOKFq1aoU1a9Zg27ZtSEhIwPr16/HII49g27Zt+Pzzz+/oxSZNmoRTp04BABYvXoyPPvoITzzxBMrKyjBu3Li7ewcWSqmQ41puCYo58Y6IrJzREUVGRgZ69uypf9ylSxekp6fDz8+vUS+QmJio/zouLk7/tVKpbNa3VFX6ewIA0i4XoEd7XzNXQ0R09xp1eWxSUpL+cVJSEuzt7ZGfn99sJsmZQlAb3cQ73siIiKyd0RHF3LlzMX36dIhEImi1WkilUixfvhz/+c9/MHLkyKao0So5SiXwb+nOhjYRWT2jQdGlSxfs27cP586dg1gsRkBAAMRiMZRKZVPUZ9WC/T2x/2gGNFoBYt7xjoislNGgyM/Pxw8//IDS0lIIggCtVovLly9jyZIlTVGfVVMq5NiRko4rWUV4sJW7ucshIrorRoPi//2//weZTIYLFy6gd+/eSElJQffu3ZuiNqtX3dBOvVzAoCAiq2W0mX39+nWsWrUK/fr1w5gxY7B+/fpGr/dk61q2uDXxjg1tIrJiRoPCy8sLAODv749z587B19eXVzs1kkgk0i0QyIY2EVkxo0HRokUL/Oc//0GnTp2wefNmJCYmQqVSNUVtzYLS3xPXcktRVMqJd0RknYwGxbx58+Dg4IAePXqgU6dOWL58Od54442mqK1ZUPrfuuMdRxVEZKWMBsXChQv1y2vExMRg69atCAsLM3lhzUXQAx6wsxMh9TLXfSIi62Q0KM6ePQtB4A147pZMKsGDrdzY0CYiq2X08lgfHx9ERESga9eucHZ21j8fGxtr0sKaE6VCjsQjVzjxjoisktGg6NatG7p169YUtTRbSoUnfkr+mxPviMgqGQ2KV199FSqVCpcvX0ZQUBAqKirg6OjYFLU1G9UN7dT0fAYFEVkdoz2KEydOYNCgQZg8eTJycnLQv39/HDt2rClqazZ85U7wcJGyoU1EVqlRVz2tXbsWHh4e8PPzw6JFi7BgwYKmqK3ZuH3HOza0icj6GA0KlUqFwMBA/ePQ0FBoNBqTFtUcKf3luJ5XisKSCnOXQkR0Rxp146LCwkKIRLqrdbjO091RKm7d8e4KTz8RkXUxGhRTpkzBmDFjkJWVhZkzZ2LUqFGYOnVqU9TWrAS28YDYTsTTT0RkdYxe9TRw4EAEBAQgOTkZWq0W06ZNQ0BAQFPU1qzIHHQT79LY0CYiK2M0KGbOnInnnnsOo0ePbop6mjWlQo69h69Ao9FCLDY6mCMisghGP60effRRLF26FGFhYfjqq6+Qm5vbFHU1S8H+cqjUGlzOKjZ3KUREjWY0KEaNGoX4+Hh8+eWXKCwsxMiRIzFt2rSmqK3ZqW5op3IlWSKyIo0+/6FSqaBWqyEIAuzseNrkbvjKneDhKmVDm4isitEexZo1a7Blyxao1WoMHz4c8fHx+rve0Z3R3fHOkzO0iciqGB0anD4ARNxcAAAVhklEQVR9GrGxsdi1axcmTJiAQ4cO4dlnn22K2polpUKOTE68IyIrYnREsWTJEhQWFmLVqlVYt24dSktLMXbs2KaorVm6fce7AjzW0c/M1RARGddgUFy6dAnffPMNtm3bhtatW0OlUuGXX36Bq6trU9XX7Ogn3l3OZ1AQkVWo99TTyy+/jDFjxkAikeCbb77Bjz/+CGdnZ4bEPZLai/Fga3ekprNPQUTWod6gOHPmDDp27IigoCAoFAoA0K/3RPdGqfDEuYwCaDRac5dCRGRUvUGxf/9+PP300/jxxx/Rt29fTJ8+HRUVbMDeD0qFHBVqDdIzi8xdChGRUfUGhUQiwZAhQ/Dtt99iy5Yt8PHxQUVFBQYPHoz169c3ZY3Njv6Od7xMloisQKNmzgUGBiI2Nha//vorXnrpJcTHx5u6rmbNx9MRnq5SztAmIqtwR1OsHR0dMWLECCQkJJiqHpsgEomg9JcjjQ1tIrICXIvDTJQKT2TeKMXNYvZ9iMiyMSjMJFhRPfGOp5+IyLIxKMzk9sQ7nn4iIsvGoDATqb0YD7V2Z0ObiCyeSYNi+/btGDJkCAYPHox169bV2r5ixQoMGDAAUVFRiIqKqnOf5kzpL8f5jJuceEdEFs3oooB3Kzs7G8uWLcOWLVvg4OCAkSNHomfPnggMDNTvc/r0aSxduhTdunUzVRkWTanwxPbfLuHvzCIEPuBh7nKIiOpkshFFSkoKevXqBQ8PDzg5OSE8PBw7d+402Of06dP46quvMHToUMybN8/mZn4rqxvavJEREVkwkwVFTk4OvL299Y99fHyQnZ2tf1xaWor27dsjJiYGCQkJKCoqwhdffGGqciySt6cj5G5SnOV8CiKyYCYLCq1Wa7CIoCAIBo+dnZ0RFxeHgIAASCQSTJgwAQcOHDBVORZJJBIhWCFnQ5uILJrJgsLPzw+5ubn6x7m5ufDx8dE/vn79OjZt2qR/LAgCJBKTtUwsllIhR3Z+GQqKVeYuhYioTiYLit69e+PgwYPIz89HeXk5du/ejX79+um3y2QyfPLJJ8jIyIAgCFi3bh3CwsJMVY7FUvp7AgDvT0FEFstkQeHr64sZM2Zg3LhxeOqppxAZGYkuXbpg0qRJOHXqFORyOebNm4epU6fiiSeegCAIePHFF01VjsUKfMADErGIM7SJyGKZ9FzP0KFDMXToUIPn4uLi9F+Hh4cjPDzclCVYPAf9xDuOKIjIMnFmtgVQKnQT76o48Y6ILBCDwgIoFXKoKzX4+3qhuUshIqqFQWEBgtnQJiILxqAws82J55GZVwq5m0w/n+LkhVxsTjxv5sqIiHQYFGYW1NYDi749gpZeTkhNz8eRM1lY+M0RBLXl2k9EZBlsb4abhekS6I1Z43pg/upDUKk1eH/1Ibg62eP7XWlIPJKBll7OaNnCWf+3i5ODuUsmIhvDoLAAXQK9Edn3IWxKPI/OAS3gK3dG5o1SHE/Lxb7DGQb7ujrZw69GcLT0coZfC2e08nKGh6vUYJkUIqL7gUFhAU5eyMXuQ5cxIqwddqSkY+TgYHQJ1C2oqFJXIftGGa7nlSLrRiky80qReaMUaZcLkPTnNWiF28eROYgNQsTPyxmtbv3t5eEIsR1DhIjuHIPCzE5eyMXCb45g1rge6BLojS6BXgaPZQ4SKFq6QdHSrdb3VlZpkVtQhswaAZKZV4qrOcU4fCbbYF6GRCyCr9wJLb1cbo1CnNDKywV+LZzgK3eCvURscOzNiecR1NZDH1jVtZ6/chPPDAwy3Q+EiCwOg8LMzl+5qQ8F4HbP4vyVmwYf0nWxl9ihlbcLWnm71Nqm1Qq4UahC5o0SZOaVITOvBFk3ypCZV4q/Lt1AeUWVfl87EeDl4WhwGktdqcGHaw/jjdGPoEcHP4NAIyLbwqAws7p+O9eNLBoOCWPs7ETw9nSEt6cjugQabhMEAYUlamTdKMX1PN0opPq01sFTmSgqVev3fX/1IcgcxKis0qJLoBfO/J2P/KIKtLoVKq5O9uyLEDVzDAobJBKJ4OEqhYerFEp/ea3tpeWV+tNYOw+m4+SFPHh7OiIjuxjHz+Ua7OvsaI+WLXSntPxaON2+QsvLGZ6uMtixL0Jk9RgUVIuzoz0CH/BAmaoS6ZlF+ib7rHE9EKyQI1vfE7l9SutCxk0kn7wObY3uuoO9uFZ4+LXQNdp9PB0hFnMaD5E1YFBQnYw12dv61W6uazRa5N4sN7xC61aT/fi5XKgrNfp9xXYi+Hg66RvrLb1cbo1MnOHbwhlSe3Gt4wNsshOZA4OC6nQ3TXax2A5+LXSjhn8SBAH5RSp9P0QXJrorttKuFKC0vNJg/xbuslpzRVp6OaONr6tBYLHJTmR6DAqq0/1usotEIrRwd0QLd0d0CvCqtb24TG0wAqkOlCNns1FQXGGwr6NUgjlfHURrHxdk3yjDkD7+AIDs/DJ4uct4SovoPmNQkEVwdXKAa1sHtGvrWWtbeUUVsm7UnHBYhuNpObiSVQwASNh/EQn7LwLQndLy8nC8NT/EGb5y3TwR31vzRTxcOHud6E4xKMjiOUoleLCVOx5s5Q5A15NIOXld32SfFNUJnm4yZOeXIetGKbLzy5CdX4Y/zmTh5j9GI1IH8e3wkOvCpHrSoa/cCU4ye3O8RSKLxqAgq9JQk31wT0Wt/VUVVcgu0AVH9o0ygzA5fdFw4iGgG9lUjz785E7wbeGs/9rb0wn2krpPa7HJTs0Zg4Ksyp022WVSCRR+blDUcZWWIAgoLqtEdr6usV49Esm+UYq/rxXi0OlMVGluX+4rEgEt3B31ow8//SktXZiwyU7NFYOCrMr9bLKLRCK4OTvAzdkBQW1q90Y0WgH5hSpk598+nVU9GjlxPhe/FKkg1FiUUWwnwrtfpsDH0wk3ilTo3bkl0jOLUFSqhqerDJ5uUni6yuAo5T87si78P5aoHuIay6B0Cqi9XV2pQU5BzZGIri9yNacEjlIxkk5cx4Hj12p9n6NUDA9XGeRuMni4SiF3k8HTVWoQJp5uUrg5S7niL1kEBgXRXXKwF+MBH1c84OMKQNeT2Hv4ir7J/s74nniwlRsKiiuQX6TCzWIV8osqUFCsQsGtv9OvF+J4Wg7KVFW1jm9nJ4KHi4M+VDxdpfD8x9/VYSNzqP+fMvsndK8YFET3gbGZ7P51LBNfk6qiCjdLdIFSUFyBgn/8nV+kwqVrN3GzuMLgHiTVnGSSGgFye2Qid5MCIuCjtYcxfcTD6NmxJU5fymP/hO4Ig4LoPriX5eIBXdPdTyqpc1Z7TRqtgKLSCv2IpGaQVAfLhas3UVCkgkqtMfjeD9cehggAREBLL2dsPXARvx6/Znj6qzpoXKVwqGcZFbI9DAqi+8BUy8X/k9hOdOuDXAbAvcF9yyuqDIJkz6HLOH4uF/4t3SB3kyHvZjnOZ9xEYUmFQVO+mrOjPeTVPZN/9E/krjJ4uOkCxsXx7paa5ykx68GgIGqmHKUSON66sdXJC7m4eK3QYJJi9Qe0RqNFYan6Vh+lenSiqjFqqUDaFd19SGou7FhNIra7FSLVQSKD3FUKj1t/V49SPFylBvNQgtp6WOQlxQyw2hgURM2csf6JWGwHuZuuYd4QQRBQXlHVYB8lO78MZ9PzDW5+VZOrk8PtUYqbFF0DvTB/9SF0fKgF/vr7BiL7PITCYjUOnsqEvcQOErEIErEdJBI7SMR2sBfb3Xr+9nMSsUj/3P1YnsVSA8ycGBREzdy99k+qiUQiOMns4SSz11/pVZ8qjRaFdTTna45arv9dioIiFSqrtDiamgMA2JR4/u7fKHA7WP4RLhJJ9d+G2w226b9HhM4BXnj/P4fQwV+OtCsFeG5QEJxk9sgtKIe7i4PN9W8YFETNXFP1T2qSiO30qwU35MR53W/rA3s8gH1HMvDyU50R+IAHqjRaVFbp/lRpbv2p0qJKI6Dy1teV+udub6/U3NqnSoMqjaDfXnPf6mOq1FWoqrp1vBrPV++nrtTgz/O6Ozr+96ez+O9PZ/V1O0olcHdxgLuLFO7O0ttf1/OcveTeg8Wcp8QYFERkFicv5GLRt0fw1gu60c5jHf0MTvmYu7aF3xzBoEfbYvehyxgdroS3pyMKS9QoLKlAYWkFCovVKCytQO7NMly4qrsoQFPXtcvQXb5cMzzcnB3g4aqbVOnh4gA3FyncazxX15pi5jwlxqAgIrO4X6fE7rd/9nS6t/fRP+7VqWW93ycIAkpVVSgqqcDNkgrDULn1dVGJGtn5ZTifUYDCEnW9weIsk+jDQzcq0YVM366t8MHXf2Bo3wex8/fLTRaqDAoiMgtznBJrjLsNMJFIBBdHe7g42qOVt4vR1xEEAaXllfpQKSqtwM0StT5oikrUuFlSgez8MqRdKUBRqVp/T/r4fecxIqxdk/2sGBRERDU0VYCJRCK4ODnAxckBD/gY31+rFfDHmSx8+r/jiOjzIHakpKNLoFeThAXvGUlEZAVOX8rDZ/F/4u0XHsWYJ9pj1rgeWPjNEZy8kGvy12ZQEBFZgYZOiZkaTz0REVkBc/Z0OKIgIqIGmTQotm/fjiFDhmDw4MFYt25dre1nz55FdHQ0wsPDMXv2bFRV1V6Tn4iIzMtkQZGdnY1ly5bh+++/x9atW/G///0PFy5cMNgnJiYGc+bMwa5duyAIAuLj401VDhER3SWTBUVKSgp69eoFDw8PODk5ITw8HDt37tRvv3btGlQqFR5++GEAQHR0tMF2IiKyDCZrZufk5MDb+3aTxcfHBydPnqx3u7e3N7Kzsxt1bI1Gt9RxVlbWfaqWiKj5q/7MrP4MbSyTBYVWqzVY8lcQBIPHxrY3JDdXd93w888/f5+qJSKyHbm5uVAoFI3e32RB4efnhyNHjugf5+bmwsfHx2B79Qc+AOTl5Rlsb0inTp2wbt06eHt7Qyy2reV+iYjulkajQW5uLjp16nRH32eyoOjduzc+++wz5Ofnw9HREbt378b8+fP121u3bg2pVIqjR4+ie/fu2LZtG/r169eoY8tkMvToYbs3ESEiult3MpKoJhKEuu6We39s374dX331FSorKzF8+HBMmjQJkyZNwvTp09G5c2ekpqYiNjYWJSUl6NixIz766CM4ODiYqhwiIroLJg0KIiKyfpyZTUREDWJQEBFRgxgURETUIAYFERE1iEFBREQNsrmgKCkpQWRkJK5evWruUgysWLECERERiIiIwKJFi8xdjt6nn36KIUOGICIiAmvWrDF3OQYWLlyIt956y9xlGBg7diwiIiIQFRWFqKgonDhxwtwlAQASExMRHR2NJ598Eh988IG5ywEAbNy4Uf9zioqKQvfu3TFv3jxzlwUA2LZtm/7f48KFC81djt6qVasQHh6OoUOHYuXKlU33woIN+fPPP4XIyEihY8eOQkZGhrnL0UtOThZGjBghVFRUCGq1Whg3bpywe/duc5clHDp0SBg5cqRQWVkplJeXCwMGDBAuXrxo7rIEQRCElJQUoWfPnsKsWbPMXYqeVqsV+vbtK1RWVpq7FANXrlwR+vbtK2RmZgpqtVoYNWqUsH//fnOXZeDcuXNCWFiYcOPGDXOXIpSVlQmPPvqocOPGDaGyslIYPny4kJycbO6yhOTkZCEyMlIoLi4WqqqqhMmTJwu7du1qkte2qRFFfHw85s6d2+ilQpqKt7c33nrrLTg4OMDe3h4BAQG4fv26ucvCY489hm+++QYSiQQ3btyARqOBk5OTucvCzZs3sWzZMkyZMsXcpRi4dOkSAGDChAkYNmwYvvvuOzNXpLNnzx4MGTIEfn5+sLe3x7Jly9C1a1dzl2Xgvffew4wZMyCXy81dCjQaDbRaLcrLy1FVVYWqqipIpVJzl4UzZ86gb9++cHFxgVgsxuOPP469e/c2yWvbVFAsWLDAIpf+CAoK0i+3np6ejh07diA0NNTMVenY29tj+fLliIiIQEhICHx9fc1dEubMmYMZM2bAzc3N3KUYKCoqQkhICD7//HOsXbsWGzZsQHJysrnLwuXLl6HRaDBlyhRERUXh+++/h7u7u7nL0ktJSYFKpcKTTz5p7lIAAC4uLvi///s/PPnkkwgNDUXr1q3xyCOPmLssdOzYEUlJSbh58yYqKiqQmJiIvLy8JnltmwoKS3f+/HlMmDABb775Jvz9/c1djt706dNx8OBBZGZmmv3mUhs3bkTLli0REhJi1jrq0q1bNyxatAiurq6Qy+UYPnw4Dhw4YO6yoNFocPDgQXz44Yf43//+h5MnTyIhIcHcZelt2LABL774ornL0EtNTcXmzZvxyy+/4LfffoOdnR1Wr15t7rIQEhKC6OhojB07FhMnTkT37t1hb2/fJK/NoLAQR48exfjx4/H666/j6aefNnc5AICLFy/i7NmzAABHR0cMHjwYaWlpZq3p559/RnJyMqKiorB8+XIkJibiww8/NGtN1Y4cOYKDBw/qHwuCAInEZOtuNpqXlxdCQkIgl8shk8kwaNAgg3vDmJNarcbhw4cxcOBAc5eil5SUhJCQELRo0QIODg6Ijo7GH3/8Ye6yUFJSgsGDB2P79u349ttv4eDggDZt2jTJazMoLEBmZiamTZuGxYsXIyIiwtzl6F29ehWxsbFQq9VQq9XYt28funfvbtaa1qxZgx9//BHbtm3D9OnTMXDgQLzzzjtmralacXExFi1ahIqKCpSUlCAhIQFhYWHmLgsDBgxAUlISioqKoNFo8Ntvv6Fjx47mLgsAkJaWBn9/f4vofVVTKpVISUlBWVkZBEFAYmIiOnfubO6ycPXqVbzyyiuoqqpCcXExNm3a1GSn68z/6w5h9erVqKiowMcff6x/buTIkRg1apQZqwJCQ0Nx8uRJPPXUUxCLxRg8eLBFBZmlGTBgAE6cOIGnnnoKWq0Wo0ePRrdu3cxdFrp27YqJEydi9OjRqKysRJ8+ffDMM8+YuywAQEZGBvz8/MxdhoG+ffvizJkziI6Ohr29PTp37oyXX37Z3GVBqVRi8ODBGDZsGDQaDcaPH99kv7hx9VgiImoQTz0REVGDGBRERNQgBgURETWIQUFERA1iUBARUYMYFET3yaFDhxAZGWnuMojuOwYFERE1iEFBZAJHjhxB//79cezYMXOXQnTPODOb6D77/fff8e677+LLL7+EUqk0dzlE94wjCqL7KCsrC1OmTMGgQYMYEtRsMCiI7iOxWIyvv/4aCQkJFnMbVKJ7xaAguo+8vb3xyCOPYNasWXjzzTdRXl5u7pKI7hmDgsgEnn76aTz44IMGKwITWSuuHktERA3iiIKIiBrEoCAiogYxKIiIqEEMCiIiahCDgoiIGsSgICKiBjEoiIioQQwKIiJq0P8HWDW8RqD0dl4AAAAASUVORK5CYII="/>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5" name="AutoShape 4" descr="data:image/png;base64,iVBORw0KGgoAAAANSUhEUgAAAYoAAAEXCAYAAACzhgONAAAABHNCSVQICAgIfAhkiAAAAAlwSFlzAAALEgAACxIB0t1+/AAAADl0RVh0U29mdHdhcmUAbWF0cGxvdGxpYiB2ZXJzaW9uIDIuMS4yLCBodHRwOi8vbWF0cGxvdGxpYi5vcmcvNQv5yAAAIABJREFUeJzt3XlYVGX/P/D3MAMz7DCyqelQgIx7pqWoifqIlKAUWS6pmWlqlt+fFllJWpqV5vJkliWP6VOZPrigWbmTFmDmlksKbqGorILsw8DM+f0xMjKxDC7DzDDv13V5ycw5nPkM5by5z+fc9xEJgiCAiIioHnbmLoCIiCwbg4KIiBrEoCAiogYxKIiIqEEMCiIiahCDgoiIGsSgsCF//vknxo4di6FDhyIyMhITJ07E+fPnjX7fZ599hnnz5t3168bGxuL06dMAgNmzZyMlJeWuj3U/66q2fv16rFq1CgCwceNGrFu37o6On5GRgddeew0AcPXqVXTr1u2e6rl69Srat2+PqKioWn/UajW2bNmCyZMnAwDGjh2LnTt33tPrGbNlyxYEBwdj+fLlBs8LgoB//etfiIyMNHqM/fv349NPP9Ufr7r+u3Xq1CkMHDjwno5BjScxdwHUNNRqNSZPnoyvv/4aHTt2BABs27YNkyZNwr59+yAWi0322ikpKRgxYgQAYMGCBSZ7nbs1atQo/ddHjx5FUFDQHX3/9evX8ffff9/XmmQyGbZt23Zfj3kvWrVqhR9++AHTp0/XP3fkyBGoVCo4Ojoa/f5Tp06hsLDQlCWSCTEobER5eTmKi4tRVlamf27YsGFwcXGBRqOBWCxGYmIiVq5cicrKSshkMsyaNavWb8fZ2dmYN28eMjMzUVlZiYiICEyZMgUA8Msvv+Df//43tFotnJyc8P7772PHjh3IycnBG2+8gUWLFmHx4sV4/vnn0alTJ4wfPx6hoaE4ceIEioqKEBMTg7CwMJSXl2Pu3Lk4ceIEXF1dERgYCAD4+OOP631/a9euxZYtW7B69Wp4e3vrn3/llVcwYMAAPPvsszh+/DhGjhyJvXv3ok2bNvjiiy9QWloKmUyGgoIChISEIDExEcnJyZDJZACAS5cuYezYscjNzYWXlxeWLl0KHx8f/fE1Gg1iY2ORnZ2Nl156Ce+//z40Gg3mzJmDU6dOobi4GDExMQgPDwcArFy5Ert374ZWq0Xr1q0xd+5c+Pr63tN/2z179mDVqlVQqVQYOnQopk6dCgDYu3cvVqxYAa1WC2dnZ7z99tto06YNBg4ciOTkZDg5OWHOnDm4dOkSvvvuOwDA4MGDsXLlSgQEBBi8Rrt27ZCZmYljx47hkUceAQAkJCRg2LBh+O233/T71fX+srKysGHDBmg0Gri6ukKhUCA3Nxcvv/wyMjMzIRaLsWTJEgQEBCArKwvvvfcerl27BkEQ8NRTT2HixIkAgO+//x7//e9/4eLignbt2t3Tz4zuDE892Qh3d3fExMRg4sSJ+Ne//oWYmBhs3rwZvXv3hoODA9LT07Fs2TKsWrUKW7duxfz58/Haa68ZBAsAxMTE4JlnnsGWLVuwadMmpKSk4Oeff0ZeXh5iYmLw0UcfYfv27XjppZewePFizJgxAz4+Pli8eDG6du1qcKyMjAz07dsXmzZtwuuvv44PP/wQAPDFF19Ao9Fgx44dWLt2Lc6cOdPge4uLi8POnTvx3XffGYQEoPvgq/4g++233+Dt7a0/9ZWYmKj/AAeAsLAwDBw4EOPHj8fzzz+vr/HTTz/Fzp074ebmho0bNxocXywW44MPPkDbtm2xevVqAEBFRQX69OmDhIQEzJo1C5988gkAYOvWrTh37hw2btyIbdu2ITQ0FLGxsXW+J5VKVeu00/vvv1/nvqWlpYiPj0d8fDx++OEHHDhwABcvXsTcuXPx2Wef6UcCr7zyCuzt7dG5c2ccOnQIAHDo0CH8/fffKC0txYULFyCRSGqFRLWnnnpKP8opLy/H0aNH8fjjj+u31/f+unbtipEjR2LIkCGYMWOG/uc6e/ZsbN++HT169ND/7N544w307NkT27dvx/r16/HDDz/gp59+wtmzZ7FixQp899132Lx5M+zt7euskUyDIwob8uKLL+LZZ5/F4cOHcfjwYcTFxSEuLg6bNm1CcnIycnJyMH78eP3+IpEIV65c0T8uKyvD4cOHUVhYqD/fXFZWhtTUVEgkEgQFBaFDhw4AdB/QgwcPbrAee3t7hIaGAgA6dOiAmzdvAgAOHDiAt99+G3Z2dnBxccHTTz+NtLS0Oo+xe/du5Obm4ssvv4Sbm1ut7QMGDMBHH32EqqoqJCUlYerUqUhOTkb//v2Rn5+Pzp0748CBA/XW2KdPH8jlcgCAUqlEfn5+g++p+n1VB5BSqcSNGzcA6EZcp06dwjPPPAMA0Gq1KC8vr/MYd3Lqafjw4ZBIJHBxcUF4eDhSUlLQtm1b9OrVC23atAEAhISEQC6X4/Tp0wgLC8Ovv/6Ktm3bwtfXF+3atcPhw4eRlpbW4H+zoUOHIioqCrNnz8aePXswcOBAg1OWd/L+unTpAoVCAQBo37499uzZg7KyMhw7dgxff/01AMDV1RXR0dH49ddfkZ2djT59+uh/ERgxYgSSkpIa9fOhe8egsBFHjx7F8ePHMXHiRAwYMAADBgzAzJkzERkZieTkZGi1WoSEhODf//63/nsyMzPh4+ODPXv2AND9wxcEARs2bNCfl87Pz4dUKsXvv/8OkUik/15BEJCWlgalUllvTfb29rCz0w1qa36vRCJBzSXIqvepi0KhwLvvvov3338f3bt3rxUW7u7uaN++PX755ReUlJQgKioKX3zxBfbu3YtBgwYZvG5dJJLb/0REIhEaszRazd92ax5fq9Vi4sSJGD16NABd3+h+nLev+WEtCAIkEgm0Wm2t9yYIAqqqqhAWFobnn38e/v7+6NOnD9zc3JCUlIRTp07VO2oBAG9vb3To0AG//vortm7dirfeegsFBQV39f7q+rlW//9Vk1arRVVVlb7+ut4zmR5PPdkIuVyOlStX4siRI/rncnNzUVJSgnbt2iEkJATJycm4ePEiAN1v9cOGDYNKpdLv7+Ligocffhhr1qwBABQVFWHUqFHYt28funbtiosXL+qvotq3bx9iYmIA6P5RV/9jb4zQ0FBs3rxZ/xvpjz/+WO8HenBwMMLDwxESElLvh1xYWBiWLl2KkJAQuLi4wN/fH3FxcXX+9nyntVZ/T2VlpdH9qk+zlZSUAAA+/fRTvPnmm3f0WnXZunUrBEFAYWEhduzYgccffxwhISFISkpCRkYGAODgwYPIzMxE165d4efnB09PT2zYsAF9+vRB3759sXv3bty8ebPBYAd0p5/WrFmD4uLiWn2Cht5fY36uLi4u6Nq1q/6qs+LiYmzduhW9e/dGnz59kJycjKysLAC6/gg1HY4obMSDDz6Izz//HMuWLUNWVhakUilcXV3x4Ycf4qGHHgIAzJs3DzNnztT/Vrpy5Uo4OzsbHGfx4sWYP38+hg4dCrVajcjISAwbNky/bdasWdBoNHBxccGyZcsA6D6oY2Ji8N577zWq1smTJ2PevHkYOnQoXF1d0aJFC31zuT7vvPMOIiMj8fPPP2PIkCEG2wYNGoT58+fjjTfeAKD7QFu3bp2+KVtTv379Gmya1yUwMBBSqRTDhw/Xv+e6PPvss8jOzsZzzz0HkUiEli1b1vta1T2Kf6pr/+pTNCqVCmPGjEGvXr0AAHPnzsWrr74KjUYDmUyGL7/8Eq6urgB0/02+/vprdOjQAXZ2dpDJZBg0aJDR9zpo0CDMnTtX32to7Pvr1asX3njjDcyfP19/1V1dFi9ejHnz5mHLli1Qq9UYOnQooqOjIRKJEBMTgxdeeAHOzs7o0qWL0Vrp/hFxmXGyND/99BNcXFwQGhoKrVaL1157DX369NGf0iCipsWgIItz7tw5zJkzB+Xl5aisrETPnj3xzjvv8EoXIjNhUBARUYPYzCYiogYxKIiIqEFWedWTSqXC6dOn4e3tzeupiYgaSaPRIDc3F506dTJ6JWFNVhkUp0+f1i+xQEREd2bdunXo0aNHo/e3yqConsa/bt06+Pn5mbkaIiLrkJWVheeff77WmmjGWGVQVJ9u8vPzwwMPPGDmaoiIrMudnrJnM5uIiBrEoCAiogYxKIiIqEEMCiIiapDNBMXmxPM4eSHX4LmTF3KxOfG8mSoiIrIONhMUQW09sPCbI/qwOHkhFwu/OYKgth5mroyIyLJZ5eWxd6NLoDdmjeuBBWv+gL3EDoIAzBrXA10C7+x6YiIiW2MzIwpAFxaPBPugsESNRzv4MiSIiBrBpoLi5IVcnDivO/WUfOJ6rZ4FERHVZjNBUd2TeOuFR+HXwgkBD7gb9CyIiKhuNhMU56/c1PcklAo5MvPK8ObYHjh/5aa5SyMismg208x+ZmCQ/mulwhP7j11FSy9ndA1in4KIqCE2M6KoKdhfDgBISy8wcyVERJbPJoPiwZZukDqIkXo539ylEBFZPJsMCrHYDkFtPBgURESNYJNBAQBKhRyXrhWiolJj7lKIiCyaDQeFJ6o0Ai5k8KonIqKG2GxQBCtuNbR5+omIqEE2GxQerlK0bOGM1Mu88omIqCE2GxQAEOzvidT0fAiCYO5SiIgslk0HhVIhR0FxBXIKys1dChGRxbLxoPAEAKSms09BRFQfkwbFihUrEBERgYiICCxatKjW9rNnzyI6Ohrh4eGYPXs2qqqqTFlOLf4t3SDjxDsiogaZLChSUlKQlJSEhIQEbN26FX/99Rf27NljsE9MTAzmzJmDXbt2QRAExMfHm6qcOukm3nmyoU1E1ACTBYW3tzfeeustODg4wN7eHgEBAbh+/bp++7Vr16BSqfDwww8DAKKjo7Fz505TlVMvpb8n/ubEOyKiepksKIKCgvQhkJ6ejh07diA0NFS/PScnB97et1du9fb2RnZ2tqnKqZdSIYdGy4l3RET1MXkz+/z585gwYQLefPNN+Pv765/XarUQiUT6x4IgGDxuKsFsaBMRNcikQXH06FGMHz8er7/+Op5++mmDbX5+fsjNvX13uby8PPj4+JiynDq5u0jR0suZDW0ionqYLCgyMzMxbdo0LF68GBEREbW2t27dGlKpFEePHgUAbNu2Df369TNVOQ1SKnQNbU68IyKqzWR3uFu9ejUqKirw8ccf658bOXIkEhMTMX36dHTu3BmLFy9GbGwsSkpK0LFjR4wbN85U5TRI6S/HL0evIju/DH4tnM1SAxGRpTJZUMTGxiI2NrbW86NGjdJ/rVQqsWnTJlOV0GjKWwsEpl4uYFAQEf2DTc/Mrqbwc4XMQYw0NrSJiGphUEA38a5dW082tImI6sCguCVY4Ym/rxdBpW7aZUSIiCwdg+IWpT8n3hER1YVBcUtw21sT77juExGRAQbFLe4uUrTycuYMbSKif2BQ1KD0lyONE++IiAwwKGpQKjxxs6QC2fll5i6FiMhiMChqUPrfmnjH009ERHoMihra+rnBUSpmQ5uIqAYGRQ1iO9GtO95xREFEVI1B8Q9Kf7lu4l0FJ94REQEMilqUCk9otQLOX+XEOyIigEFRS7CCDW0iopoYFP/g5uyA1t7OSGNDm4gIAIOiTsEKOVIv53PiHRERGBR1UvrLUViiRtYNTrwjImJQ1EGpqF4gkH0KIiIGRR10E+8kbGgTEYFBUSexnQjt2npwhjYRERgU9VIq5EjP5MQ7IiIGRT2U/nLdxDve8Y6IbByDoh7BbGgTEQFgUNTL1ckBrb1dkJrOPgUR2TaJsR2OHz+OpUuXorCw0GAC2vbt201amCVQ+nvi8JlsCIIAkUhk7nKIiMzCaFDMmTMH0dHR6NChg819WLb3l2Pf4Qxk3ihFKy8Xc5dDRGQWRoNCIpHgxRdfbIpaLI5Sv0BgAYOCiGyW0R5FUFAQ0tLSmqIWi9PG1xVOMgkb2kRk04yOKDIyMvDMM8+gVatWkEql+udtoUdhZydCu7aeSGNDm4hsmNGgmDFjRlPUYbGUCjni96ahvKIKjlKjPy4iombH6Kmnxx57DFKpFH/88QeSk5P1z9kKpb8ntAJwPoOjCiKyTUaDYuvWrZg+fToKCwtRWlqK119/HfHx8U1Rm0UIbntr4h1PPxGRjTJ6LmXt2rXYuHEjfHx8AACTJk3CSy+9hOeee87kxVkCFycHtPF1YUObiGyW0RGFVqvVhwQA+Pr6ws7OtiZ0KxVypF0u4B3viMgmGf3E9/DwwN69e/WP9+7dC3d3d5MWZWmCFXIUlaqRmVdq7lKIiJqc0VNP7777Ll555RXMnz8fAGBvb48VK1aYvDBLovTX9SnOpuejlTcn3hGRbTEaFEFBQdi5cyfS09Oh0Wjw0EMPQSKxrctE2/i4wlkmQerlAvzr0bbmLoeIqEnV+4kfFxeHSZMmYf78+XWu8RQbG2vSwixJ9cQ73hqViGxRvT0KV1dXAICnpyc8PDxq/WmskpISREZG4urVq7W2rVixAgMGDEBUVBSioqKwbt26u3gLTUPpL8eVrCKUqSrNXQoRUZOqd0QxcuRIAMCrr76qfy47OxsZGRno0aNHow5+4sQJxMbGIj09vc7tp0+fxtKlS9GtW7c7KNk8lAq5buLdlZvo2s7b3OUQETUZo1c9rV+/Hq+//jry8/MRHR2N2bNnY8mSJY06eHx8PObOnWtweW1Np0+fxldffYWhQ4di3rx5qKiouLPqm1A73vGOiGyU0aDYuHEj3n77bezcuRMDBw7ETz/9pF/Kw5gFCxbUO/ooLS1F+/btERMTg4SEBBQVFeGLL764s+qbkIujPdr4uiL1MmdoE5FtMRoUIpEIXl5eOHjwIEJCQiCRSKDVau/5hZ2dnREXF4eAgABIJBJMmDABBw4cuOfjmpJS4Ym0y/mceEdENsVoUDg4OCAuLg5//PEH+vTpg++//x6Ojo73/MLXr1/Hpk2b9I8FQbD4y26V/nIUl1XiWm6JuUshImoyRoNiwYIFSE9Px8KFC+Hu7o6jR49iwYIF9/zCMpkMn3zyCTIyMiAIAtatW4ewsLB7Pq4pKRVcIJCIbI/RoPjyyy+xYMEC9O/fHwCwZMkSPPTQQ3f9gpMmTcKpU6cgl8sxb948TJ06FU888QQEQbD4W64+4OMKZ0d7NrSJyKYYPddz9uxZCIJQ56S7xkpMTNR/HRcXp/86PDwc4eHhd33cpmZnJ0JwW0+ksaFNRDbEaFD4+PggIiICXbt2hbOzs/55W5qZXZNS4Yn1e9JQpqqEk8ze3OUQEZmc0aDo1q2bVUyIayrB/nIIAnDuSgEeblf3/BAioubEaFC8+uqrUKlUuHz5MoKCglBRUXFfrnqyVsFtPSESAamXGRREZBuMNrNPnDiBQYMGYfLkycjJyUH//v1x7NixpqjNIjlXT7zjAoFEZCOMBsXChQuxdu1aeHh4wM/PD4sWLbovl8das+o73mm1nHhHRM2f0aBQqVQIDAzUPw4NDYVGozFpUZZOqfBESTkn3hGRbTAaFBKJBIWFhfrLYy9dumTyoiyd0l8OAEjjfAoisgFGg2Lq1KkYM2YMMjMzMXPmTIwaNQpTp05titosVmtvl1sT7zifgoiaP6NXPQ0YMAAPPfQQkpOTodVqMW3aNAQEBDRFbRbLzk6EYAXveEdEtsHoiAIA1Go11Go1tFotxGKxqWuyCkqFHFeyi1FazjveEVHz1qgbF40bNw5nz57FyZMnMXr0aPz8889NUZtFUyo89RPviIiaM6OnntauXYutW7fC19cXgG558JdffhlDhgwxeXGWLFhxe+Jdt2BOvCOi5svoiMLFxUUfEgDQqlUrODg4mLQoa+Aks0dbX1euJEtEzZ7RoOjTpw/mzp2Lc+fO4eLFi1i6dCn8/f3x119/4a+//mqKGi2W0p8T74io+TN66unHH38EAPz2228Gz7/22msQiUTYt2+faSqzAkqFJ3b9fhnXckvQxtfV3OUQEZmE0aCoeS8JMhSs0E28S03PZ1AQUbNl9NTTxYsXsXHjRgiCgBkzZmDQoEH4/fffm6I2i9fa2wUunHhHRM2c0aCYO3cupFIp9u/fj6ysLCxYsADLli1ritosnn7iHRvaRNSMGQ2KiooKDBs2DElJSXjyySfRs2dPVFZyklk1pb8cGZx4R0TNmNGgUKvVyMvLw/79+9G7d2/k5eWhoqKiKWqzCtUT79I48Y6ImimjQTFixAgMGDAA3bt3R2BgIIYPH44XXnihKWqzCu1u3fEujes+EVEzZfSqp9GjR2PkyJGws9NlSkJCAjw9PU1emLVwktlD4efGhjYRNVv1BkVcXBwmTZqEDz74oM7tsbGxJivK2gQrPJH05zVotQLs7ETmLoeI6L6qNyhcXXXzAjw8PJqsGGulVMix6/fLuJpTjLZ+buYuh4jovqo3KEaOHAkAePXVV1FQUACZTAZHR8cmK8yaKP11p+JSLxcwKIio2Wmwmb127Vr07dsXvXv3xiOPPIKwsDBs2LChqWqzGq29XeDqZM8bGRFRs1TviOL777/Hjh078Nlnn0GpVEIkEuHkyZNYsmQJgNsjDgJEIhGCFXI2tImoWap3RLF582Z89dVX6NatGxwdHSGTyfDYY49h+fLl2LRpU1PWaBWUCk9kZBejhBPviKiZqTcoqqqq6mxk+/r6QqvVmrQoa6S8tUDgOY4qiKiZqTcoqudN1EUQeP+Ffwpq6wE7EbjuExE1O/X2KDQaDQoLC+sMBY1GY9KirJGTzB5t/dzY0CaiZqfeoDh37hx69epVZ1CIRJxUVhelvxy/Hb/KiXdE1KzUGxSpqalNWUezoFR4YufBdGTkFEPB+RRE1EwYXRSQGk/pX33HOza0iaj5YFDcR628nOHq5IA0NrSJqBlhUNxHuol3vOMdETUvjQoKlUqFtLQ0CIKA8vJyU9dk1ZT+nsjILkFJmdrcpRAR3RdGg+LPP//EoEGDMHnyZGRnZ6N///44duxYU9Rmlaon3vGOd0TUXBgNikWLFmHt2rXw8PCAn58fFi1ahAULFjTq4CUlJYiMjMTVq1drbTt79iyio6MRHh6O2bNno6qq6s6rt0Dt2nrCTgSc5XwKImomjAaFSqVCYGCg/nFoaGijJtydOHECo0aNQnp6ep3bY2JiMGfOHOzatQuCICA+Pr7xVVswR6kEipZuSOOVT0TUTBgNColEgsLCQv0ku0uXLjXqwPHx8Zg7dy58fHxqbbt27RpUKhUefvhhAEB0dDR27tx5J3VbNKVCjrQrBdBoudQJEVk/o0ExZcoUjBkzBllZWZg5cyZGjRqFqVOnGj3wggUL0KNHjzq35eTkwNvbW//Y29sb2dnZd1C2ZVP6e6K8ogoZ2cXmLoWI6J7VOzO72sCBAxEQEIDk5GRotVpMmzYNAQEB9/SiWq3WYBkQQRCa1bIg1Q3t1PR8+LfkDG0ism5GRxSHDx9GTk4OgoKCEBwcjIKCApw+fRolJSV3/aJ+fn7Izc3VP87Ly6vzFJW1aunlDDdnB86nIKJmweiI4qOPPkJqaiqCgoJgZ2eHc+fOwdvbG+Xl5ViwYAEGDRp0xy/aunVrSKVSHD16FN27d8e2bdvQr1+/u3oDlkg/8Y4NbSJqBoyOKFq1aoU1a9Zg27ZtSEhIwPr16/HII49g27Zt+Pzzz+/oxSZNmoRTp04BABYvXoyPPvoITzzxBMrKyjBu3Li7ewcWSqmQ41puCYo58Y6IrJzREUVGRgZ69uypf9ylSxekp6fDz8+vUS+QmJio/zouLk7/tVKpbNa3VFX6ewIA0i4XoEd7XzNXQ0R09xp1eWxSUpL+cVJSEuzt7ZGfn99sJsmZQlAb3cQ73siIiKyd0RHF3LlzMX36dIhEImi1WkilUixfvhz/+c9/MHLkyKao0So5SiXwb+nOhjYRWT2jQdGlSxfs27cP586dg1gsRkBAAMRiMZRKZVPUZ9WC/T2x/2gGNFoBYt7xjoislNGgyM/Pxw8//IDS0lIIggCtVovLly9jyZIlTVGfVVMq5NiRko4rWUV4sJW7ucshIrorRoPi//2//weZTIYLFy6gd+/eSElJQffu3ZuiNqtX3dBOvVzAoCAiq2W0mX39+nWsWrUK/fr1w5gxY7B+/fpGr/dk61q2uDXxjg1tIrJiRoPCy8sLAODv749z587B19eXVzs1kkgk0i0QyIY2EVkxo0HRokUL/Oc//0GnTp2wefNmJCYmQqVSNUVtzYLS3xPXcktRVMqJd0RknYwGxbx58+Dg4IAePXqgU6dOWL58Od54442mqK1ZUPrfuuMdRxVEZKWMBsXChQv1y2vExMRg69atCAsLM3lhzUXQAx6wsxMh9TLXfSIi62Q0KM6ePQtB4A147pZMKsGDrdzY0CYiq2X08lgfHx9ERESga9eucHZ21j8fGxtr0sKaE6VCjsQjVzjxjoisktGg6NatG7p169YUtTRbSoUnfkr+mxPviMgqGQ2KV199FSqVCpcvX0ZQUBAqKirg6OjYFLU1G9UN7dT0fAYFEVkdoz2KEydOYNCgQZg8eTJycnLQv39/HDt2rClqazZ85U7wcJGyoU1EVqlRVz2tXbsWHh4e8PPzw6JFi7BgwYKmqK3ZuH3HOza0icj6GA0KlUqFwMBA/ePQ0FBoNBqTFtUcKf3luJ5XisKSCnOXQkR0Rxp146LCwkKIRLqrdbjO091RKm7d8e4KTz8RkXUxGhRTpkzBmDFjkJWVhZkzZ2LUqFGYOnVqU9TWrAS28YDYTsTTT0RkdYxe9TRw4EAEBAQgOTkZWq0W06ZNQ0BAQFPU1qzIHHQT79LY0CYiK2M0KGbOnInnnnsOo0ePbop6mjWlQo69h69Ao9FCLDY6mCMisghGP60effRRLF26FGFhYfjqq6+Qm5vbFHU1S8H+cqjUGlzOKjZ3KUREjWY0KEaNGoX4+Hh8+eWXKCwsxMiRIzFt2rSmqK3ZqW5op3IlWSKyIo0+/6FSqaBWqyEIAuzseNrkbvjKneDhKmVDm4isitEexZo1a7Blyxao1WoMHz4c8fHx+rve0Z3R3fHOkzO0iciqGB0anD4ARNxcAAAVhklEQVR9GrGxsdi1axcmTJiAQ4cO4dlnn22K2polpUKOTE68IyIrYnREsWTJEhQWFmLVqlVYt24dSktLMXbs2KaorVm6fce7AjzW0c/M1RARGddgUFy6dAnffPMNtm3bhtatW0OlUuGXX36Bq6trU9XX7Ogn3l3OZ1AQkVWo99TTyy+/jDFjxkAikeCbb77Bjz/+CGdnZ4bEPZLai/Fga3ekprNPQUTWod6gOHPmDDp27IigoCAoFAoA0K/3RPdGqfDEuYwCaDRac5dCRGRUvUGxf/9+PP300/jxxx/Rt29fTJ8+HRUVbMDeD0qFHBVqDdIzi8xdChGRUfUGhUQiwZAhQ/Dtt99iy5Yt8PHxQUVFBQYPHoz169c3ZY3Njv6Od7xMloisQKNmzgUGBiI2Nha//vorXnrpJcTHx5u6rmbNx9MRnq5SztAmIqtwR1OsHR0dMWLECCQkJJiqHpsgEomg9JcjjQ1tIrICXIvDTJQKT2TeKMXNYvZ9iMiyMSjMJFhRPfGOp5+IyLIxKMzk9sQ7nn4iIsvGoDATqb0YD7V2Z0ObiCyeSYNi+/btGDJkCAYPHox169bV2r5ixQoMGDAAUVFRiIqKqnOf5kzpL8f5jJuceEdEFs3oooB3Kzs7G8uWLcOWLVvg4OCAkSNHomfPnggMDNTvc/r0aSxduhTdunUzVRkWTanwxPbfLuHvzCIEPuBh7nKIiOpkshFFSkoKevXqBQ8PDzg5OSE8PBw7d+402Of06dP46quvMHToUMybN8/mZn4rqxvavJEREVkwkwVFTk4OvL299Y99fHyQnZ2tf1xaWor27dsjJiYGCQkJKCoqwhdffGGqciySt6cj5G5SnOV8CiKyYCYLCq1Wa7CIoCAIBo+dnZ0RFxeHgIAASCQSTJgwAQcOHDBVORZJJBIhWCFnQ5uILJrJgsLPzw+5ubn6x7m5ufDx8dE/vn79OjZt2qR/LAgCJBKTtUwsllIhR3Z+GQqKVeYuhYioTiYLit69e+PgwYPIz89HeXk5du/ejX79+um3y2QyfPLJJ8jIyIAgCFi3bh3CwsJMVY7FUvp7AgDvT0FEFstkQeHr64sZM2Zg3LhxeOqppxAZGYkuXbpg0qRJOHXqFORyOebNm4epU6fiiSeegCAIePHFF01VjsUKfMADErGIM7SJyGKZ9FzP0KFDMXToUIPn4uLi9F+Hh4cjPDzclCVYPAf9xDuOKIjIMnFmtgVQKnQT76o48Y6ILBCDwgIoFXKoKzX4+3qhuUshIqqFQWEBgtnQJiILxqAws82J55GZVwq5m0w/n+LkhVxsTjxv5sqIiHQYFGYW1NYDi749gpZeTkhNz8eRM1lY+M0RBLXl2k9EZBlsb4abhekS6I1Z43pg/upDUKk1eH/1Ibg62eP7XWlIPJKBll7OaNnCWf+3i5ODuUsmIhvDoLAAXQK9Edn3IWxKPI/OAS3gK3dG5o1SHE/Lxb7DGQb7ujrZw69GcLT0coZfC2e08nKGh6vUYJkUIqL7gUFhAU5eyMXuQ5cxIqwddqSkY+TgYHQJ1C2oqFJXIftGGa7nlSLrRiky80qReaMUaZcLkPTnNWiF28eROYgNQsTPyxmtbv3t5eEIsR1DhIjuHIPCzE5eyMXCb45g1rge6BLojS6BXgaPZQ4SKFq6QdHSrdb3VlZpkVtQhswaAZKZV4qrOcU4fCbbYF6GRCyCr9wJLb1cbo1CnNDKywV+LZzgK3eCvURscOzNiecR1NZDH1jVtZ6/chPPDAwy3Q+EiCwOg8LMzl+5qQ8F4HbP4vyVmwYf0nWxl9ihlbcLWnm71Nqm1Qq4UahC5o0SZOaVITOvBFk3ypCZV4q/Lt1AeUWVfl87EeDl4WhwGktdqcGHaw/jjdGPoEcHP4NAIyLbwqAws7p+O9eNLBoOCWPs7ETw9nSEt6cjugQabhMEAYUlamTdKMX1PN0opPq01sFTmSgqVev3fX/1IcgcxKis0qJLoBfO/J2P/KIKtLoVKq5O9uyLEDVzDAobJBKJ4OEqhYerFEp/ea3tpeWV+tNYOw+m4+SFPHh7OiIjuxjHz+Ua7OvsaI+WLXSntPxaON2+QsvLGZ6uMtixL0Jk9RgUVIuzoz0CH/BAmaoS6ZlF+ib7rHE9EKyQI1vfE7l9SutCxk0kn7wObY3uuoO9uFZ4+LXQNdp9PB0hFnMaD5E1YFBQnYw12dv61W6uazRa5N4sN7xC61aT/fi5XKgrNfp9xXYi+Hg66RvrLb1cbo1MnOHbwhlSe3Gt4wNsshOZA4OC6nQ3TXax2A5+LXSjhn8SBAH5RSp9P0QXJrorttKuFKC0vNJg/xbuslpzRVp6OaONr6tBYLHJTmR6DAqq0/1usotEIrRwd0QLd0d0CvCqtb24TG0wAqkOlCNns1FQXGGwr6NUgjlfHURrHxdk3yjDkD7+AIDs/DJ4uct4SovoPmNQkEVwdXKAa1sHtGvrWWtbeUUVsm7UnHBYhuNpObiSVQwASNh/EQn7LwLQndLy8nC8NT/EGb5y3TwR31vzRTxcOHud6E4xKMjiOUoleLCVOx5s5Q5A15NIOXld32SfFNUJnm4yZOeXIetGKbLzy5CdX4Y/zmTh5j9GI1IH8e3wkOvCpHrSoa/cCU4ye3O8RSKLxqAgq9JQk31wT0Wt/VUVVcgu0AVH9o0ygzA5fdFw4iGgG9lUjz785E7wbeGs/9rb0wn2krpPa7HJTs0Zg4Ksyp022WVSCRR+blDUcZWWIAgoLqtEdr6usV49Esm+UYq/rxXi0OlMVGluX+4rEgEt3B31ow8//SktXZiwyU7NFYOCrMr9bLKLRCK4OTvAzdkBQW1q90Y0WgH5hSpk598+nVU9GjlxPhe/FKkg1FiUUWwnwrtfpsDH0wk3ilTo3bkl0jOLUFSqhqerDJ5uUni6yuAo5T87si78P5aoHuIay6B0Cqi9XV2pQU5BzZGIri9yNacEjlIxkk5cx4Hj12p9n6NUDA9XGeRuMni4SiF3k8HTVWoQJp5uUrg5S7niL1kEBgXRXXKwF+MBH1c84OMKQNeT2Hv4ir7J/s74nniwlRsKiiuQX6TCzWIV8osqUFCsQsGtv9OvF+J4Wg7KVFW1jm9nJ4KHi4M+VDxdpfD8x9/VYSNzqP+fMvsndK8YFET3gbGZ7P51LBNfk6qiCjdLdIFSUFyBgn/8nV+kwqVrN3GzuMLgHiTVnGSSGgFye2Qid5MCIuCjtYcxfcTD6NmxJU5fymP/hO4Ig4LoPriX5eIBXdPdTyqpc1Z7TRqtgKLSCv2IpGaQVAfLhas3UVCkgkqtMfjeD9cehggAREBLL2dsPXARvx6/Znj6qzpoXKVwqGcZFbI9DAqi+8BUy8X/k9hOdOuDXAbAvcF9yyuqDIJkz6HLOH4uF/4t3SB3kyHvZjnOZ9xEYUmFQVO+mrOjPeTVPZN/9E/krjJ4uOkCxsXx7paa5ykx68GgIGqmHKUSON66sdXJC7m4eK3QYJJi9Qe0RqNFYan6Vh+lenSiqjFqqUDaFd19SGou7FhNIra7FSLVQSKD3FUKj1t/V49SPFylBvNQgtp6WOQlxQyw2hgURM2csf6JWGwHuZuuYd4QQRBQXlHVYB8lO78MZ9PzDW5+VZOrk8PtUYqbFF0DvTB/9SF0fKgF/vr7BiL7PITCYjUOnsqEvcQOErEIErEdJBI7SMR2sBfb3Xr+9nMSsUj/3P1YnsVSA8ycGBREzdy99k+qiUQiOMns4SSz11/pVZ8qjRaFdTTna45arv9dioIiFSqrtDiamgMA2JR4/u7fKHA7WP4RLhJJ9d+G2w226b9HhM4BXnj/P4fQwV+OtCsFeG5QEJxk9sgtKIe7i4PN9W8YFETNXFP1T2qSiO30qwU35MR53W/rA3s8gH1HMvDyU50R+IAHqjRaVFbp/lRpbv2p0qJKI6Dy1teV+udub6/U3NqnSoMqjaDfXnPf6mOq1FWoqrp1vBrPV++nrtTgz/O6Ozr+96ez+O9PZ/V1O0olcHdxgLuLFO7O0ttf1/OcveTeg8Wcp8QYFERkFicv5GLRt0fw1gu60c5jHf0MTvmYu7aF3xzBoEfbYvehyxgdroS3pyMKS9QoLKlAYWkFCovVKCytQO7NMly4qrsoQFPXtcvQXb5cMzzcnB3g4aqbVOnh4gA3FyncazxX15pi5jwlxqAgIrO4X6fE7rd/9nS6t/fRP+7VqWW93ycIAkpVVSgqqcDNkgrDULn1dVGJGtn5ZTifUYDCEnW9weIsk+jDQzcq0YVM366t8MHXf2Bo3wex8/fLTRaqDAoiMgtznBJrjLsNMJFIBBdHe7g42qOVt4vR1xEEAaXllfpQKSqtwM0StT5oikrUuFlSgez8MqRdKUBRqVp/T/r4fecxIqxdk/2sGBRERDU0VYCJRCK4ODnAxckBD/gY31+rFfDHmSx8+r/jiOjzIHakpKNLoFeThAXvGUlEZAVOX8rDZ/F/4u0XHsWYJ9pj1rgeWPjNEZy8kGvy12ZQEBFZgYZOiZkaTz0REVkBc/Z0OKIgIqIGmTQotm/fjiFDhmDw4MFYt25dre1nz55FdHQ0wsPDMXv2bFRV1V6Tn4iIzMtkQZGdnY1ly5bh+++/x9atW/G///0PFy5cMNgnJiYGc+bMwa5duyAIAuLj401VDhER3SWTBUVKSgp69eoFDw8PODk5ITw8HDt37tRvv3btGlQqFR5++GEAQHR0tMF2IiKyDCZrZufk5MDb+3aTxcfHBydPnqx3u7e3N7Kzsxt1bI1Gt9RxVlbWfaqWiKj5q/7MrP4MbSyTBYVWqzVY8lcQBIPHxrY3JDdXd93w888/f5+qJSKyHbm5uVAoFI3e32RB4efnhyNHjugf5+bmwsfHx2B79Qc+AOTl5Rlsb0inTp2wbt06eHt7Qyy2reV+iYjulkajQW5uLjp16nRH32eyoOjduzc+++wz5Ofnw9HREbt378b8+fP121u3bg2pVIqjR4+ie/fu2LZtG/r169eoY8tkMvToYbs3ESEiult3MpKoJhKEuu6We39s374dX331FSorKzF8+HBMmjQJkyZNwvTp09G5c2ekpqYiNjYWJSUl6NixIz766CM4ODiYqhwiIroLJg0KIiKyfpyZTUREDWJQEBFRgxgURETUIAYFERE1iEFBREQNsrmgKCkpQWRkJK5evWruUgysWLECERERiIiIwKJFi8xdjt6nn36KIUOGICIiAmvWrDF3OQYWLlyIt956y9xlGBg7diwiIiIQFRWFqKgonDhxwtwlAQASExMRHR2NJ598Eh988IG5ywEAbNy4Uf9zioqKQvfu3TFv3jxzlwUA2LZtm/7f48KFC81djt6qVasQHh6OoUOHYuXKlU33woIN+fPPP4XIyEihY8eOQkZGhrnL0UtOThZGjBghVFRUCGq1Whg3bpywe/duc5clHDp0SBg5cqRQWVkplJeXCwMGDBAuXrxo7rIEQRCElJQUoWfPnsKsWbPMXYqeVqsV+vbtK1RWVpq7FANXrlwR+vbtK2RmZgpqtVoYNWqUsH//fnOXZeDcuXNCWFiYcOPGDXOXIpSVlQmPPvqocOPGDaGyslIYPny4kJycbO6yhOTkZCEyMlIoLi4WqqqqhMmTJwu7du1qkte2qRFFfHw85s6d2+ilQpqKt7c33nrrLTg4OMDe3h4BAQG4fv26ucvCY489hm+++QYSiQQ3btyARqOBk5OTucvCzZs3sWzZMkyZMsXcpRi4dOkSAGDChAkYNmwYvvvuOzNXpLNnzx4MGTIEfn5+sLe3x7Jly9C1a1dzl2Xgvffew4wZMyCXy81dCjQaDbRaLcrLy1FVVYWqqipIpVJzl4UzZ86gb9++cHFxgVgsxuOPP469e/c2yWvbVFAsWLDAIpf+CAoK0i+3np6ejh07diA0NNTMVenY29tj+fLliIiIQEhICHx9fc1dEubMmYMZM2bAzc3N3KUYKCoqQkhICD7//HOsXbsWGzZsQHJysrnLwuXLl6HRaDBlyhRERUXh+++/h7u7u7nL0ktJSYFKpcKTTz5p7lIAAC4uLvi///s/PPnkkwgNDUXr1q3xyCOPmLssdOzYEUlJSbh58yYqKiqQmJiIvLy8JnltmwoKS3f+/HlMmDABb775Jvz9/c1djt706dNx8OBBZGZmmv3mUhs3bkTLli0REhJi1jrq0q1bNyxatAiurq6Qy+UYPnw4Dhw4YO6yoNFocPDgQXz44Yf43//+h5MnTyIhIcHcZelt2LABL774ornL0EtNTcXmzZvxyy+/4LfffoOdnR1Wr15t7rIQEhKC6OhojB07FhMnTkT37t1hb2/fJK/NoLAQR48exfjx4/H666/j6aefNnc5AICLFy/i7NmzAABHR0cMHjwYaWlpZq3p559/RnJyMqKiorB8+XIkJibiww8/NGtN1Y4cOYKDBw/qHwuCAInEZOtuNpqXlxdCQkIgl8shk8kwaNAgg3vDmJNarcbhw4cxcOBAc5eil5SUhJCQELRo0QIODg6Ijo7GH3/8Ye6yUFJSgsGDB2P79u349ttv4eDggDZt2jTJazMoLEBmZiamTZuGxYsXIyIiwtzl6F29ehWxsbFQq9VQq9XYt28funfvbtaa1qxZgx9//BHbtm3D9OnTMXDgQLzzzjtmralacXExFi1ahIqKCpSUlCAhIQFhYWHmLgsDBgxAUlISioqKoNFo8Ntvv6Fjx47mLgsAkJaWBn9/f4vofVVTKpVISUlBWVkZBEFAYmIiOnfubO6ycPXqVbzyyiuoqqpCcXExNm3a1GSn68z/6w5h9erVqKiowMcff6x/buTIkRg1apQZqwJCQ0Nx8uRJPPXUUxCLxRg8eLBFBZmlGTBgAE6cOIGnnnoKWq0Wo0ePRrdu3cxdFrp27YqJEydi9OjRqKysRJ8+ffDMM8+YuywAQEZGBvz8/MxdhoG+ffvizJkziI6Ohr29PTp37oyXX37Z3GVBqVRi8ODBGDZsGDQaDcaPH99kv7hx9VgiImoQTz0REVGDGBRERNQgBgURETWIQUFERA1iUBARUYMYFET3yaFDhxAZGWnuMojuOwYFERE1iEFBZAJHjhxB//79cezYMXOXQnTPODOb6D77/fff8e677+LLL7+EUqk0dzlE94wjCqL7KCsrC1OmTMGgQYMYEtRsMCiI7iOxWIyvv/4aCQkJFnMbVKJ7xaAguo+8vb3xyCOPYNasWXjzzTdRXl5u7pKI7hmDgsgEnn76aTz44IMGKwITWSuuHktERA3iiIKIiBrEoCAiogYxKIiIqEEMCiIiahCDgoiIGsSgICKiBjEoiIioQQwKIiJq0P8HWDW8RqD0dl4AAAAASUVORK5CYII="/>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9" name="AutoShape 2" descr="data:image/png;base64,iVBORw0KGgoAAAANSUhEUgAAAXIAAAEBCAYAAABlki5mAAAABHNCSVQICAgIfAhkiAAAAAlwSFlzAAALEgAACxIB0t1+/AAAADl0RVh0U29mdHdhcmUAbWF0cGxvdGxpYiB2ZXJzaW9uIDIuMS4yLCBodHRwOi8vbWF0cGxvdGxpYi5vcmcvNQv5yAAAEjVJREFUeJzt3XtQVVXDx/EfIkg3IQ3FJyzU1JmyyOQxUZMxEUsqCrFQw2nSHEsxrdHx9Zo+5G2mKEubUodGJUob8NKohZlMFJU2jZdMx0xQQhElFbyBh/3+4QvpPG+ejXL2OUu+n788zIH1m5r5nXXW3msvP8uyLAEAjNXE2wEAANeHIgcAw1HkAGA4ihwADEeRA4DhKHIAMBxFDgCGo8gBwHAUOQAYjiIHAMNR5ABguKae+sPnz5/X7t27FRoaKn9/f08NAwA3FJfLpbKyMnXp0kVBQUG2fsdjRb57924NGzbMU38eAG5omZmZioqKsvVejxV5aGhoXZiwsDBPDQMAN5SjR49q2LBhdR1qh8eKvHY5JSwsTOHh4Z4aBgBuSPVZkuZiJwAYjiIHAMNR5ABgOIocAAxHkQOA4ShyADCcx24/bAibCgqV90uxt2MA/6+YruF6LDrC2zEA356R5/1SrIN/nvJ2DOC/HPzzFJMM+AyfnpFLUrs7gzX3ld7ejgFc4X8W53s7AlDHp2fkAAD3KHIAMJytIt+yZYsSExP1+OOPKy0tzdOZAAD14LbIDx8+rJkzZ2rx4sVat26d9uzZo7y8PCeyAQBscHuxMzc3VwMHDqx7FG16erqaNWvm8WAAAHvczsiLiorkcrk0evRoJSQk6JNPPlFwcLAT2QAANrgtcpfLpYKCAs2ZM0efffaZdu7cqZycHCeyAQBscFvkd9xxh6Kjo9WiRQsFBQUpNjZWO3fudCIbAMAGt0Xet29f5efn6/Tp03K5XPr222913333OZENAGCD24udkZGRGjlypIYOHarq6mr16tVLgwYNciIbAMAGW1v0k5KSlJSU5OksAIBrwM5OADAcRQ4AhqPIAcBwFDkAGI4iBwDDUeQAYDiKHAAMR5EDgOEocgAwHEUOAIajyAHAcBQ5ABiOIgcAw1HkAGA4ihwADEeRA4DhKHIAMBxFDgCGo8gBwHAUOQAYjiIHAMNR5ABgOIocAAxHkQOA4ZraeVNKSorKy8vVtOmlt8+ePVuRkZEeDQYAsMdtkVuWpcLCQn3zzTd1RQ4A8B1ul1b++OMPSdKLL76op556SitXrvR4KACAfW6n2KdPn1Z0dLSmT5+u6upqDR8+XO3atVOvXr2cyAcAcMNtkXft2lVdu3ate52UlKS8vDyKHAB8hNulle3bt6ugoKDutWVZrJUDgA9xW+QVFRVasGCBLly4oMrKSuXk5Kh///5OZAMA2OB2at23b1/t2LFDTz/9tGpqajR06NArlloAAN5la41k/PjxGj9+vKezAACuATs7AcBwFDkAGI4iBwDDUeQAYDiKHAAMR5EDgOEocgAwHEUOAIajyAHAcBQ5ABiOIgcAw1HkAGA4ihwADEeRA4DhKHIAMBxFDgCGo8gBwHAUOQAYjiIHAMNR5ABgOIocAAzX1NsBYK7NB75VftE2b8fwisK//iVJemPL215O4h297/63Yjs84u0Y+D8UOa5ZftE2FZ4sVkRIuLejOK5zdIm3I3hN4cliSaLIfQhFjusSERKuNx59zdsx4KDG+i3El9leI58/f74mT57sySwAgGtgq8gLCgqUk5Pj6SwAgGvgtshPnjyp9PR0jR492ok8AIB6clvkM2bM0IQJE9S8eXMn8gAA6umqRb569Wq1adNG0dHRTuUBANTTVe9a2bBhg8rKypSQkKBTp07p7NmzmjNnjqZMmeJUPgCAG1ct8oyMjLp/Z2dn66effqLEAcDHsEUfAAxne0NQYmKiEhMTPZkFAHANmJEDgOEocgAwHEUOAIajyAHAcBQ5ABiOIgcAw1HkAGA4ihwADMcJQYDBvHFuau1Rb06fFMQ5of+MGTlgsNpzU50UERLu+DmthSeLG+1B33YwIwcM1xjOTeWc0KtjRg4AhqPIAcBwFDkAGI4iBwDDUeQAYDiKHAAMR5EDgOEocgAwHEUOAIajyAHAcBQ5ABiOIgcAw1HkAGA4ihwADGeryN99910NHDhQ8fHxysjI8HQmAEA9uH0e+U8//aQffvhB69at08WLFzVw4EDFxMSoffv2TuQDALjhdkbevXt3LV++XE2bNtWJEyfkcrl08803O5ENAGCDraWVgIAALVy4UPHx8YqOjlbr1q09nQsAYJPti53jxo1TQUGBjhw5olWrVnkyEwCgHtwW+YEDB/Tbb79Jkm666SbFxcVp3759Hg8GALDHbZEXFxdr2rRpqqqqUlVVlb7++mt169bNiWwAABvc3rUSExOjnTt36umnn5a/v7/i4uIUHx/vRDYAgA1ui1ySUlNTlZqa6uksAIBrwM5OADAcRQ4AhqPIAcBwFDkAGI4iBwDDUeQAYDiKHAAMR5EDgOEocgAwHEUOAIajyAHAcBQ5ABiOIgcAw1HkAGA4ihwADEeRA4DhKHIAMBxFDgCGo8gBwHAUOQAYjiIHAMNR5ABgOIocAAxHkQOA4ZraedP777+vjRs3SpJiYmI0adIkj4YCANjntsi///575efnKycnR35+fho5cqRyc3PVv39/J/I1CpsPfKv8om3ejlFvhSeLJUlvbHnby0nqr/fd/1Zsh0e8HQNoEG6XVkJDQzV58mQFBgYqICBAHTp0UElJiRPZGo38om11pWiSiJBwRYSEeztGvRWeLDbygxP4J25n5B07dqz7d2FhoTZu3KisrCyPhmqMIkLC9cajr3k7RqNg4jcI4GpsX+zcv3+/XnzxRU2aNEkREREejAQAqA9bRf7zzz/rhRde0Ouvv65nnnnG05kAAPXgdmnlyJEjGjNmjNLT0xUdHe1EJgBAPbgt8mXLlunChQuaN29e3c+Sk5M1ZMgQjwYDANjjtsinTZumadOmOZEFAHANbG0IAnzJ9d5331D3v3MvOnwFW/RhnOu9774h7n/nXnT4EmbkMJK377vnXnT4EmbkAGA4ihwADEeRA4DhKHIAMBxFDgCGo8gBwHAUOQAYjiIHAMNR5ABgOIocAAxHkQOA4ShyADAcRQ4AhqPIAcBwFDkAGI4iBwDDUeQAYDiKHAAMx1FvAK7L9R6GbUdDHZjtjqkHajMjB3BdrvcwbDsa4sBsd0w+UJsZOYDr5u3DsBuCyQdq256RV1ZW6oknnlBxsWc/eQEA9WOryHfs2KEhQ4aosLDQw3EAAPVlq8hXrVqlmTNnqlWrVp7OAwCoJ1tr5G+++aancwAArhF3rQCA4ShyADAcRQ4AhuM+cjfYtQbA19WryLds2eKpHD6rdteaJ3eVeXrHmvT3hwVFDtx4mJHbwK41AL6MNXIAMBxFDgCGo8gBwHAUOQAYjiIHAMNR5ABgOIocAAxHkQOA4dgQZIjrfVRAQz0GgG3+gO9hRm6I6z3gtiEOrzX5cFrgRsaM3CDeflQA2/wB38SMHAAMx4wcwA2hMV9HYkYO4IbQmK8jMSMHcMNorNeRmJEDgOEocgAwHEUOAIajyAHAcBQ5ABiOIgcAw1HkAGA4ihwADEeRA4DhbBX5+vXrNXDgQMXFxSkzM9PTmQAA9eB2i35paanS09OVnZ2twMBAJScn6+GHH9Y999zjRD4AgBtui/z7779Xjx49FBISIkkaMGCANm3apLFjx17191wulyTp6NGj1xzuzOnjkqTi4mt/EM71qjxR4fUMvpLDFzL4Sg5fyOArOXwhg6/kaIgMtZ1Z26F2+FmWZV3tDR9++KHOnj2rCRMmSJJWr16tnTt36j//+c9V//D27ds1bNgw20EAAH/LzMxUVFSUrfe6nZHX1NTIz8+v7rVlWVe8/iddunRRZmamQkND5e/vbysMADR2LpdLZWVl6tKli+3fcVvkYWFh2r59e93rsrIytWrVyu0fDgoKsv1pAgD42913312v97u9a6Vnz54qKChQeXm5zp07p6+++kp9+vS55oAAgIbldkbeunVrTZgwQcOHD1d1dbWSkpL0wAMPOJENAGCD24udAADfxs5OADAcRQ4AhqPIAcBwFDkAGM7tXSvekpubq4ULF6pJkyYKDg5WWlqa7rrrLsfGX7NmjTIyMupeV1RUqLS0VHl5ebrjjjscyyFJW7du1VtvvaWqqip17txZc+bM0a233upohrVr12rZsmXy8/PTTTfdpKlTp+r+++93NIMkrVy5UllZWfLz81Pbtm2Vlpamli1bOpphxYoVWrlypYKCgtShQwfNmDGj7hEWTpo3b542bdqk4OBgSVK7du30zjvvOJph3759SktLU0VFhZo0aaLZs2fXayNLQ7EsS5MnT1anTp00YsQIx8e/3ObNmzVx4kT98ssvzg1q+aBz585ZkZGRVmFhoWVZlpWRkWG99NJLXstTVVVlPfvss1ZWVpbjY584ccLq0aOHdfDgQcuyLGvBggXWzJkzHc1w4MABq1evXlZpaallWZa1detWKyYmxtEMlmVZu3btsvr27WudPn3asizLmjdvnjV9+nRHMxQUFFiPPPKIdeTIEcuyLCsnJ8dKTU11NEOtZ5991vr555+9MrZlWdbZs2etXr16WVu3brUsy7Jyc3OtAQMGOJ7j999/t1JSUqzIyEhr6dKljo9/uYMHD1qxsbHWgw8+6Oi4Prm04nK5ZFmWKiouPYDmzJkzatasmdfyLFmyRC1atFBycrLjY+fn5+v+++9XRESEJGnIkCFav369LAfvGg0MDFRaWlrdjt4uXbro+PHjqqqqcixD7bhffvmlbrvtNl24cEGlpaWOz4R//fVX9ezZU2FhYZKkuLg4bdmyxfH/FlVVVdqzZ4+WLl2qJ598UqmpqSopKXE0w3fffae2bdsqJiZGktSvXz/HvxFIl55JMnjwYD322GOOj325c+fOaeLEiZo8ebLjY/vk0sott9yiWbNmKTk5WSEhIaqpqVFWVpZXspSXlysjI0PZ2dleGf/o0aN1pSFdemRCZWWlzpw549jySnh4uMLDwyVd+go7d+5cPfroowoMDHRk/MsFBARo8+bNmjp1qgIDAzVu3DhHx4+MjNSKFSv0559/6s4771R2draqq6t18uRJW4+uaCilpaXq0aOHxo8fr44dO2rZsmV65ZVXlJOTY+tZSA3h4MGDCg0N1ZQpU7R37141b95cEydOdGTsy82YMUPSpQ8Wb5oxY4aee+45de7c2fGxfXJGvm/fPi1atEgbNmxQfn6+Ro8erdTUVEdnobVWrVqlfv36qW3bto6PLf33Q8tqNWni/P+6s2fP6tVXX9WhQ4eUlpbm+Pi1YmNj9eOPPyo1NVUjRoxQTU2NY2NHRUVpzJgxGjt2rBITE+Xn56eQkBAFBAQ4lkGS2rZtqyVLlqhTp07y8/PTiBEjdOjQIUcf4Xrx4kXl5eXpueeeU3Z2tp5//nmNGjXK8W8nviAzM1NNmzZVUlKSV8b3ySLPz8/XQw89VHdxc9iwYdq/f7/++usvx7Ns2LBBiYmJjo9bq02bNjp27Fjd69LSUgUHB+vmm292NEdJSYmSk5Pl7++v5cuXq3nz5o6OL0lFRUVXPMBt0KBBKikp0alTpxzLUFlZqe7duysnJ0fZ2dmKjY2VJMeXePbu3as1a9Zc8TPLshz9QGnVqpU6dOigyMhISZc+YF0ulw4fPuxYBl+Rk5OjXbt2KSEhQaNGjdL58+eVkJCg0tJSR8b3ySK/9957tW3bNh0/fulgic2bNys8PFwtWrRwNMepU6d06NAhde3a1dFxL9e7d2/t2LFDhYWFkqRPP/1U/fr1czRDZWWlUlJSFBcXp/T0dAUFBTk6fq2ysjK99tprKi8vl3TpCMKOHTvq9ttvdyzDsWPHlJKSosrKSknSBx98oPj4eMeWM2o1adJEb775Zl1pfvLJJ+rcufMVy3Ce1qdPHxUXF2v37t2SpG3btsnPz69uGa4x+fzzz/XFF19o7dq1+uijjxQUFKS1a9eqdevWjozvk2vk0dHRGjFihFJSUhQQEKDg4GAtXrzY8RxFRUUKDQ11/Gvz5Vq2bKm5c+dq3Lhxqq6u1l133aX58+c7miEzM1MlJSXKzc1Vbm5u3c8//vhjR0s0KipKo0eP1vDhw+Xv769WrVpp0aJFjo0vSe3bt9eoUaM0ePBg1dTUqFu3bnVrtE7q1KmTpk2bppdfflkul0thYWF6++23Hc0QGhqqRYsWadasWTp37pwCAwP13nvvefXGhMaKh2YBgOF8cmkFAGAfRQ4AhqPIAcBwFDkAGI4iBwDDUeQAYDiKHAAMR5EDgOH+F2GHWRrqzxxYAAAAAElFTkSuQmCC"/>
          <p:cNvSpPr>
            <a:spLocks noChangeAspect="1" noChangeArrowheads="1"/>
          </p:cNvSpPr>
          <p:nvPr/>
        </p:nvSpPr>
        <p:spPr bwMode="auto">
          <a:xfrm>
            <a:off x="798513" y="120808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mc:AlternateContent xmlns:mc="http://schemas.openxmlformats.org/markup-compatibility/2006">
        <mc:Choice xmlns:a14="http://schemas.microsoft.com/office/drawing/2010/main" Requires="a14">
          <p:sp>
            <p:nvSpPr>
              <p:cNvPr id="25" name="矩形 24"/>
              <p:cNvSpPr/>
              <p:nvPr/>
            </p:nvSpPr>
            <p:spPr>
              <a:xfrm>
                <a:off x="588087" y="3819085"/>
                <a:ext cx="2928973" cy="461665"/>
              </a:xfrm>
              <a:prstGeom prst="rect">
                <a:avLst/>
              </a:prstGeom>
            </p:spPr>
            <p:txBody>
              <a:bodyPr wrap="square">
                <a:spAutoFit/>
              </a:bodyPr>
              <a:lstStyle/>
              <a:p>
                <a:r>
                  <a:rPr lang="zh-CN" altLang="zh-CN" kern="100" dirty="0">
                    <a:latin typeface="微软雅黑" panose="020B0503020204020204" pitchFamily="34" charset="-122"/>
                    <a:cs typeface="Times New Roman" panose="02020603050405020304" pitchFamily="18" charset="0"/>
                  </a:rPr>
                  <a:t>卷积步长</a:t>
                </a:r>
                <a14:m>
                  <m:oMath xmlns:m="http://schemas.openxmlformats.org/officeDocument/2006/math">
                    <m:r>
                      <a:rPr lang="zh-CN" altLang="en-US" i="1" smtClean="0">
                        <a:latin typeface="Cambria Math" panose="02040503050406030204" pitchFamily="18" charset="0"/>
                      </a:rPr>
                      <m:t>𝑠</m:t>
                    </m:r>
                  </m:oMath>
                </a14:m>
                <a:endParaRPr lang="zh-CN" altLang="en-US" dirty="0"/>
              </a:p>
            </p:txBody>
          </p:sp>
        </mc:Choice>
        <mc:Fallback>
          <p:sp>
            <p:nvSpPr>
              <p:cNvPr id="25" name="矩形 24"/>
              <p:cNvSpPr>
                <a:spLocks noRot="1" noChangeAspect="1" noMove="1" noResize="1" noEditPoints="1" noAdjustHandles="1" noChangeArrowheads="1" noChangeShapeType="1" noTextEdit="1"/>
              </p:cNvSpPr>
              <p:nvPr/>
            </p:nvSpPr>
            <p:spPr>
              <a:xfrm>
                <a:off x="588087" y="3819085"/>
                <a:ext cx="2928973" cy="461665"/>
              </a:xfrm>
              <a:prstGeom prst="rect">
                <a:avLst/>
              </a:prstGeom>
              <a:blipFill rotWithShape="1">
                <a:blip r:embed="rId1"/>
                <a:stretch>
                  <a:fillRect l="-3" t="-42" r="15" b="47"/>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9" name="矩形 28"/>
              <p:cNvSpPr/>
              <p:nvPr/>
            </p:nvSpPr>
            <p:spPr>
              <a:xfrm>
                <a:off x="612775" y="5875492"/>
                <a:ext cx="4032514" cy="887935"/>
              </a:xfrm>
              <a:prstGeom prst="rect">
                <a:avLst/>
              </a:prstGeom>
            </p:spPr>
            <p:txBody>
              <a:bodyPr wrap="none">
                <a:spAutoFit/>
              </a:bodyPr>
              <a:lstStyle/>
              <a:p>
                <a14:m>
                  <m:oMath xmlns:m="http://schemas.openxmlformats.org/officeDocument/2006/math">
                    <m:r>
                      <a:rPr lang="zh-CN" altLang="en-US" sz="1800" i="1" kern="100">
                        <a:latin typeface="Cambria Math" panose="02040503050406030204" pitchFamily="18" charset="0"/>
                        <a:ea typeface="宋体" panose="02010600030101010101" pitchFamily="2" charset="-122"/>
                        <a:cs typeface="Times New Roman" panose="02020603050405020304" pitchFamily="18" charset="0"/>
                      </a:rPr>
                      <m:t>如果：</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𝑛</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7</m:t>
                    </m:r>
                  </m:oMath>
                </a14:m>
                <a:r>
                  <a:rPr lang="zh-CN" altLang="zh-CN" sz="1800" kern="100" dirty="0">
                    <a:effectLst/>
                    <a:latin typeface="微软雅黑" panose="020B0503020204020204" pitchFamily="34" charset="-122"/>
                    <a:cs typeface="Times New Roman" panose="02020603050405020304" pitchFamily="18" charset="0"/>
                  </a:rPr>
                  <a:t>，</a:t>
                </a:r>
                <a14:m>
                  <m:oMath xmlns:m="http://schemas.openxmlformats.org/officeDocument/2006/math">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𝑝</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0</m:t>
                    </m:r>
                  </m:oMath>
                </a14:m>
                <a:r>
                  <a:rPr lang="zh-CN" altLang="zh-CN" sz="1800" kern="100" dirty="0">
                    <a:effectLst/>
                    <a:latin typeface="微软雅黑" panose="020B0503020204020204" pitchFamily="34" charset="-122"/>
                    <a:cs typeface="Times New Roman" panose="02020603050405020304" pitchFamily="18" charset="0"/>
                  </a:rPr>
                  <a:t>，</a:t>
                </a:r>
                <a14:m>
                  <m:oMath xmlns:m="http://schemas.openxmlformats.org/officeDocument/2006/math">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𝑓</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3</m:t>
                    </m:r>
                  </m:oMath>
                </a14:m>
                <a:r>
                  <a:rPr lang="zh-CN" altLang="zh-CN" sz="1800" kern="100" dirty="0">
                    <a:effectLst/>
                    <a:latin typeface="微软雅黑" panose="020B0503020204020204" pitchFamily="34" charset="-122"/>
                    <a:cs typeface="Times New Roman" panose="02020603050405020304" pitchFamily="18" charset="0"/>
                  </a:rPr>
                  <a:t>，</a:t>
                </a:r>
                <a14:m>
                  <m:oMath xmlns:m="http://schemas.openxmlformats.org/officeDocument/2006/math">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𝑠</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2</m:t>
                    </m:r>
                  </m:oMath>
                </a14:m>
                <a:r>
                  <a:rPr lang="zh-CN" altLang="zh-CN" sz="1800" kern="100" dirty="0">
                    <a:effectLst/>
                    <a:latin typeface="微软雅黑" panose="020B0503020204020204" pitchFamily="34" charset="-122"/>
                    <a:cs typeface="Times New Roman" panose="02020603050405020304" pitchFamily="18" charset="0"/>
                  </a:rPr>
                  <a:t>，</a:t>
                </a:r>
                <a:endParaRPr lang="en-US" altLang="zh-CN" sz="1800" i="1" kern="100" dirty="0">
                  <a:effectLst/>
                  <a:latin typeface="Cambria Math" panose="02040503050406030204" pitchFamily="18" charset="0"/>
                  <a:ea typeface="宋体" panose="02010600030101010101" pitchFamily="2" charset="-122"/>
                  <a:cs typeface="Times New Roman" panose="02020603050405020304" pitchFamily="18" charset="0"/>
                </a:endParaRPr>
              </a:p>
              <a:p>
                <a14:m>
                  <m:oMathPara xmlns:m="http://schemas.openxmlformats.org/officeDocument/2006/math">
                    <m:oMathParaPr>
                      <m:jc m:val="left"/>
                    </m:oMathParaPr>
                    <m:oMath xmlns:m="http://schemas.openxmlformats.org/officeDocument/2006/math">
                      <m:r>
                        <a:rPr lang="zh-CN" altLang="en-US" sz="1800" i="1" kern="100">
                          <a:latin typeface="Cambria Math" panose="02040503050406030204" pitchFamily="18" charset="0"/>
                          <a:ea typeface="宋体" panose="02010600030101010101" pitchFamily="2" charset="-122"/>
                          <a:cs typeface="Times New Roman" panose="02020603050405020304" pitchFamily="18" charset="0"/>
                        </a:rPr>
                        <m:t>则</m:t>
                      </m:r>
                      <m:r>
                        <a:rPr lang="zh-CN" altLang="en-US" sz="1800" i="1" kern="100" smtClean="0">
                          <a:latin typeface="Cambria Math" panose="02040503050406030204" pitchFamily="18" charset="0"/>
                          <a:ea typeface="宋体" panose="02010600030101010101" pitchFamily="2" charset="-122"/>
                          <a:cs typeface="Times New Roman" panose="02020603050405020304" pitchFamily="18" charset="0"/>
                        </a:rPr>
                        <m:t>：</m:t>
                      </m:r>
                      <m:r>
                        <m:rPr>
                          <m:sty m:val="p"/>
                        </m:rPr>
                        <a:rPr lang="en-US" altLang="zh-CN" sz="1800" i="1" kern="100">
                          <a:latin typeface="Cambria Math" panose="02040503050406030204" pitchFamily="18" charset="0"/>
                          <a:ea typeface="宋体" panose="02010600030101010101" pitchFamily="2" charset="-122"/>
                          <a:cs typeface="Times New Roman" panose="02020603050405020304" pitchFamily="18" charset="0"/>
                        </a:rPr>
                        <m:t>o</m:t>
                      </m:r>
                      <m:r>
                        <a:rPr lang="en-US" altLang="zh-CN" sz="1800" i="1" kern="100" smtClean="0">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i="1">
                              <a:effectLst/>
                              <a:latin typeface="Cambria Math" panose="02040503050406030204" pitchFamily="18" charset="0"/>
                              <a:ea typeface="Cambria Math" panose="02040503050406030204" pitchFamily="18" charset="0"/>
                            </a:rPr>
                          </m:ctrlPr>
                        </m:fPr>
                        <m:num>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7</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3</m:t>
                          </m:r>
                          <m:r>
                            <a:rPr lang="en-US" altLang="zh-CN" sz="1800" i="1" kern="100">
                              <a:latin typeface="Cambria Math" panose="02040503050406030204" pitchFamily="18" charset="0"/>
                              <a:ea typeface="宋体" panose="02010600030101010101" pitchFamily="2" charset="-122"/>
                              <a:cs typeface="Times New Roman" panose="02020603050405020304" pitchFamily="18" charset="0"/>
                            </a:rPr>
                            <m:t>+</m:t>
                          </m:r>
                          <m:r>
                            <a:rPr lang="en-US" altLang="zh-CN" sz="1800" i="1" kern="100">
                              <a:latin typeface="Cambria Math" panose="02040503050406030204" pitchFamily="18" charset="0"/>
                              <a:ea typeface="宋体" panose="02010600030101010101" pitchFamily="2" charset="-122"/>
                              <a:cs typeface="Times New Roman" panose="02020603050405020304" pitchFamily="18" charset="0"/>
                            </a:rPr>
                            <m:t>0</m:t>
                          </m:r>
                        </m:num>
                        <m:den>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2</m:t>
                          </m:r>
                        </m:den>
                      </m:f>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1</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3</m:t>
                      </m:r>
                    </m:oMath>
                  </m:oMathPara>
                </a14:m>
                <a:endParaRPr lang="zh-CN" altLang="en-US" dirty="0"/>
              </a:p>
            </p:txBody>
          </p:sp>
        </mc:Choice>
        <mc:Fallback>
          <p:sp>
            <p:nvSpPr>
              <p:cNvPr id="29" name="矩形 28"/>
              <p:cNvSpPr>
                <a:spLocks noRot="1" noChangeAspect="1" noMove="1" noResize="1" noEditPoints="1" noAdjustHandles="1" noChangeArrowheads="1" noChangeShapeType="1" noTextEdit="1"/>
              </p:cNvSpPr>
              <p:nvPr/>
            </p:nvSpPr>
            <p:spPr>
              <a:xfrm>
                <a:off x="612775" y="5875492"/>
                <a:ext cx="4032514" cy="887935"/>
              </a:xfrm>
              <a:prstGeom prst="rect">
                <a:avLst/>
              </a:prstGeom>
              <a:blipFill rotWithShape="1">
                <a:blip r:embed="rId2"/>
                <a:stretch>
                  <a:fillRect t="-53" r="7" b="5"/>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0" name="矩形 29"/>
              <p:cNvSpPr/>
              <p:nvPr/>
            </p:nvSpPr>
            <p:spPr>
              <a:xfrm>
                <a:off x="577805" y="3017621"/>
                <a:ext cx="2954655" cy="461665"/>
              </a:xfrm>
              <a:prstGeom prst="rect">
                <a:avLst/>
              </a:prstGeom>
            </p:spPr>
            <p:txBody>
              <a:bodyPr wrap="square">
                <a:spAutoFit/>
              </a:bodyPr>
              <a:lstStyle/>
              <a:p>
                <a:r>
                  <a:rPr lang="zh-CN" altLang="en-US" kern="100" dirty="0">
                    <a:latin typeface="微软雅黑" panose="020B0503020204020204" pitchFamily="34" charset="-122"/>
                    <a:cs typeface="Times New Roman" panose="02020603050405020304" pitchFamily="18" charset="0"/>
                  </a:rPr>
                  <a:t>图像尺寸</a:t>
                </a:r>
                <a14:m>
                  <m:oMath xmlns:m="http://schemas.openxmlformats.org/officeDocument/2006/math">
                    <m:sSub>
                      <m:sSubPr>
                        <m:ctrlPr>
                          <a:rPr lang="zh-CN" altLang="zh-CN" i="1" kern="100">
                            <a:latin typeface="Cambria Math" panose="02040503050406030204" pitchFamily="18" charset="0"/>
                            <a:cs typeface="Times New Roman" panose="02020603050405020304" pitchFamily="18" charset="0"/>
                          </a:rPr>
                        </m:ctrlPr>
                      </m:sSubPr>
                      <m:e>
                        <m:r>
                          <a:rPr lang="en-US" altLang="zh-CN" kern="100">
                            <a:latin typeface="Cambria Math" panose="02040503050406030204" pitchFamily="18" charset="0"/>
                            <a:cs typeface="Times New Roman" panose="02020603050405020304" pitchFamily="18" charset="0"/>
                          </a:rPr>
                          <m:t>𝑛</m:t>
                        </m:r>
                      </m:e>
                      <m:sub>
                        <m:r>
                          <a:rPr lang="en-US" altLang="zh-CN" kern="100">
                            <a:latin typeface="Cambria Math" panose="02040503050406030204" pitchFamily="18" charset="0"/>
                            <a:cs typeface="Times New Roman" panose="02020603050405020304" pitchFamily="18" charset="0"/>
                          </a:rPr>
                          <m:t>𝐻</m:t>
                        </m:r>
                      </m:sub>
                    </m:sSub>
                    <m:r>
                      <a:rPr lang="en-US" altLang="zh-CN" kern="100">
                        <a:latin typeface="Cambria Math" panose="02040503050406030204" pitchFamily="18" charset="0"/>
                        <a:cs typeface="Times New Roman" panose="02020603050405020304" pitchFamily="18" charset="0"/>
                      </a:rPr>
                      <m:t>×</m:t>
                    </m:r>
                    <m:sSub>
                      <m:sSubPr>
                        <m:ctrlPr>
                          <a:rPr lang="zh-CN" altLang="zh-CN" i="1" kern="100">
                            <a:latin typeface="Cambria Math" panose="02040503050406030204" pitchFamily="18" charset="0"/>
                            <a:cs typeface="Times New Roman" panose="02020603050405020304" pitchFamily="18" charset="0"/>
                          </a:rPr>
                        </m:ctrlPr>
                      </m:sSubPr>
                      <m:e>
                        <m:r>
                          <a:rPr lang="en-US" altLang="zh-CN" kern="100">
                            <a:latin typeface="Cambria Math" panose="02040503050406030204" pitchFamily="18" charset="0"/>
                            <a:cs typeface="Times New Roman" panose="02020603050405020304" pitchFamily="18" charset="0"/>
                          </a:rPr>
                          <m:t>𝑛</m:t>
                        </m:r>
                      </m:e>
                      <m:sub>
                        <m:r>
                          <a:rPr lang="en-US" altLang="zh-CN" kern="100">
                            <a:latin typeface="Cambria Math" panose="02040503050406030204" pitchFamily="18" charset="0"/>
                            <a:cs typeface="Times New Roman" panose="02020603050405020304" pitchFamily="18" charset="0"/>
                          </a:rPr>
                          <m:t>𝑊</m:t>
                        </m:r>
                      </m:sub>
                    </m:sSub>
                  </m:oMath>
                </a14:m>
                <a:endParaRPr lang="zh-CN" altLang="en-US" dirty="0"/>
              </a:p>
            </p:txBody>
          </p:sp>
        </mc:Choice>
        <mc:Fallback>
          <p:sp>
            <p:nvSpPr>
              <p:cNvPr id="30" name="矩形 29"/>
              <p:cNvSpPr>
                <a:spLocks noRot="1" noChangeAspect="1" noMove="1" noResize="1" noEditPoints="1" noAdjustHandles="1" noChangeArrowheads="1" noChangeShapeType="1" noTextEdit="1"/>
              </p:cNvSpPr>
              <p:nvPr/>
            </p:nvSpPr>
            <p:spPr>
              <a:xfrm>
                <a:off x="577805" y="3017621"/>
                <a:ext cx="2954655" cy="461665"/>
              </a:xfrm>
              <a:prstGeom prst="rect">
                <a:avLst/>
              </a:prstGeom>
              <a:blipFill rotWithShape="1">
                <a:blip r:embed="rId3"/>
                <a:stretch>
                  <a:fillRect l="-20" t="-22" r="20" b="26"/>
                </a:stretch>
              </a:blipFill>
            </p:spPr>
            <p:txBody>
              <a:bodyPr/>
              <a:lstStyle/>
              <a:p>
                <a:r>
                  <a:rPr lang="zh-CN" altLang="en-US">
                    <a:noFill/>
                  </a:rPr>
                  <a:t> </a:t>
                </a:r>
              </a:p>
            </p:txBody>
          </p:sp>
        </mc:Fallback>
      </mc:AlternateContent>
      <p:grpSp>
        <p:nvGrpSpPr>
          <p:cNvPr id="14" name="组合 13"/>
          <p:cNvGrpSpPr/>
          <p:nvPr/>
        </p:nvGrpSpPr>
        <p:grpSpPr>
          <a:xfrm>
            <a:off x="582807" y="1977262"/>
            <a:ext cx="8680530" cy="983009"/>
            <a:chOff x="582807" y="1977262"/>
            <a:chExt cx="8680530" cy="983009"/>
          </a:xfrm>
        </p:grpSpPr>
        <p:sp>
          <p:nvSpPr>
            <p:cNvPr id="11" name="矩形 10"/>
            <p:cNvSpPr/>
            <p:nvPr/>
          </p:nvSpPr>
          <p:spPr>
            <a:xfrm>
              <a:off x="582807" y="2282812"/>
              <a:ext cx="2009461" cy="461665"/>
            </a:xfrm>
            <a:prstGeom prst="rect">
              <a:avLst/>
            </a:prstGeom>
          </p:spPr>
          <p:txBody>
            <a:bodyPr wrap="none">
              <a:spAutoFit/>
            </a:bodyPr>
            <a:lstStyle/>
            <a:p>
              <a:r>
                <a:rPr lang="zh-CN" altLang="en-US" kern="100" dirty="0">
                  <a:latin typeface="微软雅黑" panose="020B0503020204020204" pitchFamily="34" charset="-122"/>
                  <a:cs typeface="Times New Roman" panose="02020603050405020304" pitchFamily="18" charset="0"/>
                </a:rPr>
                <a:t>填充</a:t>
              </a:r>
              <a:r>
                <a:rPr lang="en-US" altLang="zh-CN" kern="100" dirty="0">
                  <a:latin typeface="微软雅黑" panose="020B0503020204020204" pitchFamily="34" charset="-122"/>
                  <a:cs typeface="Times New Roman" panose="02020603050405020304" pitchFamily="18" charset="0"/>
                </a:rPr>
                <a:t>Padding</a:t>
              </a:r>
              <a:endParaRPr lang="zh-CN" altLang="en-US" dirty="0"/>
            </a:p>
          </p:txBody>
        </p:sp>
        <p:sp>
          <p:nvSpPr>
            <p:cNvPr id="3" name="矩形 2"/>
            <p:cNvSpPr/>
            <p:nvPr/>
          </p:nvSpPr>
          <p:spPr>
            <a:xfrm>
              <a:off x="2762840" y="1977262"/>
              <a:ext cx="6500497" cy="461665"/>
            </a:xfrm>
            <a:prstGeom prst="rect">
              <a:avLst/>
            </a:prstGeom>
          </p:spPr>
          <p:txBody>
            <a:bodyPr wrap="none">
              <a:spAutoFit/>
            </a:bodyPr>
            <a:lstStyle/>
            <a:p>
              <a:r>
                <a:rPr lang="en-US" altLang="zh-CN" kern="100" dirty="0">
                  <a:latin typeface="微软雅黑" panose="020B0503020204020204" pitchFamily="34" charset="-122"/>
                  <a:cs typeface="Times New Roman" panose="02020603050405020304" pitchFamily="18" charset="0"/>
                </a:rPr>
                <a:t>same</a:t>
              </a:r>
              <a:r>
                <a:rPr lang="zh-CN" altLang="zh-CN" kern="100" dirty="0">
                  <a:latin typeface="微软雅黑" panose="020B0503020204020204" pitchFamily="34" charset="-122"/>
                  <a:cs typeface="Times New Roman" panose="02020603050405020304" pitchFamily="18" charset="0"/>
                </a:rPr>
                <a:t>卷积</a:t>
              </a:r>
              <a:r>
                <a:rPr lang="zh-CN" altLang="en-US" kern="100" dirty="0">
                  <a:latin typeface="微软雅黑" panose="020B0503020204020204" pitchFamily="34" charset="-122"/>
                  <a:cs typeface="Times New Roman" panose="02020603050405020304" pitchFamily="18" charset="0"/>
                </a:rPr>
                <a:t>：输入和输出的尺寸一致，适量填充</a:t>
              </a:r>
              <a:endParaRPr lang="zh-CN" altLang="en-US" kern="100" dirty="0">
                <a:latin typeface="微软雅黑" panose="020B0503020204020204" pitchFamily="34" charset="-122"/>
                <a:cs typeface="Times New Roman" panose="02020603050405020304" pitchFamily="18" charset="0"/>
              </a:endParaRPr>
            </a:p>
          </p:txBody>
        </p:sp>
        <p:sp>
          <p:nvSpPr>
            <p:cNvPr id="32" name="矩形 31"/>
            <p:cNvSpPr/>
            <p:nvPr/>
          </p:nvSpPr>
          <p:spPr>
            <a:xfrm>
              <a:off x="2799917" y="2498606"/>
              <a:ext cx="2954655" cy="461665"/>
            </a:xfrm>
            <a:prstGeom prst="rect">
              <a:avLst/>
            </a:prstGeom>
          </p:spPr>
          <p:txBody>
            <a:bodyPr wrap="square">
              <a:spAutoFit/>
            </a:bodyPr>
            <a:lstStyle/>
            <a:p>
              <a:r>
                <a:rPr lang="en-US" altLang="zh-CN" kern="100" dirty="0">
                  <a:latin typeface="微软雅黑" panose="020B0503020204020204" pitchFamily="34" charset="-122"/>
                  <a:cs typeface="Times New Roman" panose="02020603050405020304" pitchFamily="18" charset="0"/>
                </a:rPr>
                <a:t>valid</a:t>
              </a:r>
              <a:r>
                <a:rPr lang="zh-CN" altLang="en-US" kern="100" dirty="0">
                  <a:latin typeface="微软雅黑" panose="020B0503020204020204" pitchFamily="34" charset="-122"/>
                  <a:cs typeface="Times New Roman" panose="02020603050405020304" pitchFamily="18" charset="0"/>
                </a:rPr>
                <a:t>卷积：无填充</a:t>
              </a:r>
              <a:endParaRPr lang="zh-CN" altLang="en-US" kern="100" dirty="0">
                <a:latin typeface="微软雅黑" panose="020B0503020204020204" pitchFamily="34" charset="-122"/>
                <a:cs typeface="Times New Roman" panose="02020603050405020304" pitchFamily="18" charset="0"/>
              </a:endParaRPr>
            </a:p>
          </p:txBody>
        </p:sp>
        <p:sp>
          <p:nvSpPr>
            <p:cNvPr id="7" name="左大括号 6"/>
            <p:cNvSpPr/>
            <p:nvPr/>
          </p:nvSpPr>
          <p:spPr>
            <a:xfrm>
              <a:off x="2546207" y="2188168"/>
              <a:ext cx="253711" cy="506519"/>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sp>
        <p:nvSpPr>
          <p:cNvPr id="33" name="文本框 22"/>
          <p:cNvSpPr txBox="1">
            <a:spLocks noChangeArrowheads="1"/>
          </p:cNvSpPr>
          <p:nvPr/>
        </p:nvSpPr>
        <p:spPr bwMode="auto">
          <a:xfrm>
            <a:off x="583883" y="257450"/>
            <a:ext cx="7098347" cy="6618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defPPr>
              <a:defRPr lang="zh-CN"/>
            </a:defPPr>
            <a:lvl1pPr eaLnBrk="1" hangingPunct="1">
              <a:defRPr sz="3600" b="1">
                <a:latin typeface="+mj-lt"/>
                <a:ea typeface="+mj-ea"/>
                <a:cs typeface="+mj-cs"/>
              </a:defRPr>
            </a:lvl1pPr>
            <a:lvl2pPr algn="ctr">
              <a:defRPr sz="3600" b="1">
                <a:solidFill>
                  <a:schemeClr val="tx2"/>
                </a:solidFill>
              </a:defRPr>
            </a:lvl2pPr>
            <a:lvl3pPr algn="ctr">
              <a:defRPr sz="3600" b="1">
                <a:solidFill>
                  <a:schemeClr val="tx2"/>
                </a:solidFill>
              </a:defRPr>
            </a:lvl3pPr>
            <a:lvl4pPr algn="ctr">
              <a:defRPr sz="3600" b="1">
                <a:solidFill>
                  <a:schemeClr val="tx2"/>
                </a:solidFill>
              </a:defRPr>
            </a:lvl4pPr>
            <a:lvl5pPr algn="ctr">
              <a:defRPr sz="3600" b="1">
                <a:solidFill>
                  <a:schemeClr val="tx2"/>
                </a:solidFill>
              </a:defRPr>
            </a:lvl5pPr>
            <a:lvl6pPr marL="457200" algn="ctr" fontAlgn="base">
              <a:spcBef>
                <a:spcPct val="0"/>
              </a:spcBef>
              <a:spcAft>
                <a:spcPct val="0"/>
              </a:spcAft>
              <a:defRPr sz="3600" b="1">
                <a:solidFill>
                  <a:schemeClr val="tx2"/>
                </a:solidFill>
              </a:defRPr>
            </a:lvl6pPr>
            <a:lvl7pPr marL="914400" algn="ctr" fontAlgn="base">
              <a:spcBef>
                <a:spcPct val="0"/>
              </a:spcBef>
              <a:spcAft>
                <a:spcPct val="0"/>
              </a:spcAft>
              <a:defRPr sz="3600" b="1">
                <a:solidFill>
                  <a:schemeClr val="tx2"/>
                </a:solidFill>
              </a:defRPr>
            </a:lvl7pPr>
            <a:lvl8pPr marL="1371600" algn="ctr" fontAlgn="base">
              <a:spcBef>
                <a:spcPct val="0"/>
              </a:spcBef>
              <a:spcAft>
                <a:spcPct val="0"/>
              </a:spcAft>
              <a:defRPr sz="3600" b="1">
                <a:solidFill>
                  <a:schemeClr val="tx2"/>
                </a:solidFill>
              </a:defRPr>
            </a:lvl8pPr>
            <a:lvl9pPr marL="1828800" algn="ctr" fontAlgn="base">
              <a:spcBef>
                <a:spcPct val="0"/>
              </a:spcBef>
              <a:spcAft>
                <a:spcPct val="0"/>
              </a:spcAft>
              <a:defRPr sz="3600" b="1">
                <a:solidFill>
                  <a:schemeClr val="tx2"/>
                </a:solidFill>
              </a:defRPr>
            </a:lvl9pPr>
          </a:lstStyle>
          <a:p>
            <a:r>
              <a:rPr lang="en-US" altLang="zh-CN" dirty="0">
                <a:solidFill>
                  <a:schemeClr val="tx1"/>
                </a:solidFill>
              </a:rPr>
              <a:t>1.</a:t>
            </a:r>
            <a:r>
              <a:rPr lang="zh-CN" altLang="en-US" sz="3600" dirty="0">
                <a:solidFill>
                  <a:schemeClr val="tx1"/>
                </a:solidFill>
                <a:latin typeface="Impact" panose="020B0806030902050204" pitchFamily="34" charset="0"/>
                <a:ea typeface="微软雅黑" panose="020B0503020204020204" pitchFamily="34" charset="-122"/>
              </a:rPr>
              <a:t>卷积模型概述</a:t>
            </a:r>
            <a:endParaRPr lang="zh-CN" altLang="en-US" dirty="0"/>
          </a:p>
        </p:txBody>
      </p:sp>
      <p:pic>
        <p:nvPicPr>
          <p:cNvPr id="10" name="图片 9" descr="形状&#10;&#10;描述已自动生成"/>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87928" y="2606295"/>
            <a:ext cx="3360135" cy="3888765"/>
          </a:xfrm>
          <a:prstGeom prst="rect">
            <a:avLst/>
          </a:prstGeom>
        </p:spPr>
      </p:pic>
      <p:sp>
        <p:nvSpPr>
          <p:cNvPr id="6" name="文本框 5"/>
          <p:cNvSpPr txBox="1"/>
          <p:nvPr/>
        </p:nvSpPr>
        <p:spPr>
          <a:xfrm>
            <a:off x="612775" y="1569934"/>
            <a:ext cx="1562390" cy="461665"/>
          </a:xfrm>
          <a:prstGeom prst="rect">
            <a:avLst/>
          </a:prstGeom>
          <a:noFill/>
        </p:spPr>
        <p:txBody>
          <a:bodyPr wrap="square">
            <a:spAutoFit/>
          </a:bodyPr>
          <a:lstStyle/>
          <a:p>
            <a:r>
              <a:rPr lang="zh-CN" altLang="en-US" b="1" dirty="0"/>
              <a:t>卷积计算</a:t>
            </a:r>
            <a:endParaRPr lang="zh-CN" altLang="en-US" b="1" dirty="0"/>
          </a:p>
        </p:txBody>
      </p:sp>
      <p:sp>
        <p:nvSpPr>
          <p:cNvPr id="8" name="文本框 7"/>
          <p:cNvSpPr txBox="1"/>
          <p:nvPr/>
        </p:nvSpPr>
        <p:spPr>
          <a:xfrm>
            <a:off x="577805" y="4640024"/>
            <a:ext cx="3360135" cy="461665"/>
          </a:xfrm>
          <a:prstGeom prst="rect">
            <a:avLst/>
          </a:prstGeom>
          <a:noFill/>
        </p:spPr>
        <p:txBody>
          <a:bodyPr wrap="square">
            <a:spAutoFit/>
          </a:bodyPr>
          <a:lstStyle/>
          <a:p>
            <a:r>
              <a:rPr lang="zh-CN" altLang="en-US" b="1" i="0" dirty="0">
                <a:solidFill>
                  <a:srgbClr val="314659"/>
                </a:solidFill>
                <a:effectLst/>
                <a:latin typeface="MJXc-TeX-main-R"/>
              </a:rPr>
              <a:t>输出层大小</a:t>
            </a:r>
            <a:r>
              <a:rPr lang="zh-CN" altLang="en-US" b="0" i="0" dirty="0">
                <a:solidFill>
                  <a:srgbClr val="314659"/>
                </a:solidFill>
                <a:effectLst/>
                <a:latin typeface="MJXc-TeX-main-R"/>
              </a:rPr>
              <a:t>：</a:t>
            </a:r>
            <a:endParaRPr lang="zh-CN" altLang="en-US" dirty="0"/>
          </a:p>
        </p:txBody>
      </p:sp>
      <mc:AlternateContent xmlns:mc="http://schemas.openxmlformats.org/markup-compatibility/2006">
        <mc:Choice xmlns:a14="http://schemas.microsoft.com/office/drawing/2010/main" Requires="a14">
          <p:sp>
            <p:nvSpPr>
              <p:cNvPr id="12" name="文本框 11"/>
              <p:cNvSpPr txBox="1"/>
              <p:nvPr/>
            </p:nvSpPr>
            <p:spPr>
              <a:xfrm>
                <a:off x="2762840" y="4400041"/>
                <a:ext cx="4074454" cy="954107"/>
              </a:xfrm>
              <a:prstGeom prst="rect">
                <a:avLst/>
              </a:prstGeom>
              <a:noFill/>
            </p:spPr>
            <p:txBody>
              <a:bodyPr wrap="square">
                <a:spAutoFit/>
              </a:bodyPr>
              <a:lstStyle/>
              <a:p>
                <a:r>
                  <a:rPr lang="en-US" altLang="zh-CN" sz="2800" b="0" i="0" dirty="0" err="1">
                    <a:solidFill>
                      <a:srgbClr val="314659"/>
                    </a:solidFill>
                    <a:effectLst/>
                    <a:latin typeface="+mj-ea"/>
                    <a:ea typeface="+mj-ea"/>
                  </a:rPr>
                  <a:t>o</a:t>
                </a:r>
                <a:r>
                  <a:rPr lang="en-US" altLang="zh-CN" sz="2800" b="0" i="0" baseline="-25000" dirty="0" err="1">
                    <a:solidFill>
                      <a:srgbClr val="314659"/>
                    </a:solidFill>
                    <a:effectLst/>
                    <a:latin typeface="+mj-ea"/>
                    <a:ea typeface="+mj-ea"/>
                  </a:rPr>
                  <a:t>H</a:t>
                </a:r>
                <a:r>
                  <a:rPr lang="pt-BR" altLang="zh-CN" sz="2800" b="0" i="0" dirty="0">
                    <a:solidFill>
                      <a:srgbClr val="314659"/>
                    </a:solidFill>
                    <a:effectLst/>
                    <a:latin typeface="+mj-ea"/>
                    <a:ea typeface="+mj-ea"/>
                  </a:rPr>
                  <a:t>=(</a:t>
                </a:r>
                <a14:m>
                  <m:oMath xmlns:m="http://schemas.openxmlformats.org/officeDocument/2006/math">
                    <m:sSub>
                      <m:sSubPr>
                        <m:ctrlPr>
                          <a:rPr lang="zh-CN" altLang="zh-CN" sz="2800" i="1" kern="100" smtClean="0">
                            <a:latin typeface="Cambria Math" panose="02040503050406030204" pitchFamily="18" charset="0"/>
                            <a:cs typeface="Times New Roman" panose="02020603050405020304" pitchFamily="18" charset="0"/>
                          </a:rPr>
                        </m:ctrlPr>
                      </m:sSubPr>
                      <m:e>
                        <m:r>
                          <a:rPr lang="en-US" altLang="zh-CN" sz="2800" kern="100">
                            <a:latin typeface="Cambria Math" panose="02040503050406030204" pitchFamily="18" charset="0"/>
                            <a:cs typeface="Times New Roman" panose="02020603050405020304" pitchFamily="18" charset="0"/>
                          </a:rPr>
                          <m:t>𝑛</m:t>
                        </m:r>
                      </m:e>
                      <m:sub>
                        <m:r>
                          <a:rPr lang="en-US" altLang="zh-CN" sz="2800" kern="100">
                            <a:latin typeface="Cambria Math" panose="02040503050406030204" pitchFamily="18" charset="0"/>
                            <a:cs typeface="Times New Roman" panose="02020603050405020304" pitchFamily="18" charset="0"/>
                          </a:rPr>
                          <m:t>𝐻</m:t>
                        </m:r>
                      </m:sub>
                    </m:sSub>
                    <m:r>
                      <a:rPr lang="en-US" altLang="zh-CN" sz="2800" i="1" kern="100">
                        <a:latin typeface="Cambria Math" panose="02040503050406030204" pitchFamily="18" charset="0"/>
                        <a:cs typeface="Times New Roman" panose="02020603050405020304" pitchFamily="18" charset="0"/>
                      </a:rPr>
                      <m:t> </m:t>
                    </m:r>
                  </m:oMath>
                </a14:m>
                <a:r>
                  <a:rPr lang="pt-BR" altLang="zh-CN" sz="2800" b="0" i="0" dirty="0">
                    <a:solidFill>
                      <a:srgbClr val="314659"/>
                    </a:solidFill>
                    <a:effectLst/>
                    <a:latin typeface="+mj-ea"/>
                    <a:ea typeface="+mj-ea"/>
                  </a:rPr>
                  <a:t>−</a:t>
                </a:r>
                <a:r>
                  <a:rPr lang="en-US" altLang="zh-CN" sz="2800" b="0" i="0" dirty="0">
                    <a:solidFill>
                      <a:srgbClr val="314659"/>
                    </a:solidFill>
                    <a:effectLst/>
                    <a:latin typeface="+mj-ea"/>
                    <a:ea typeface="+mj-ea"/>
                  </a:rPr>
                  <a:t>f</a:t>
                </a:r>
                <a:r>
                  <a:rPr lang="pt-BR" altLang="zh-CN" sz="2800" b="0" i="0" dirty="0">
                    <a:solidFill>
                      <a:srgbClr val="314659"/>
                    </a:solidFill>
                    <a:effectLst/>
                    <a:latin typeface="+mj-ea"/>
                    <a:ea typeface="+mj-ea"/>
                  </a:rPr>
                  <a:t>+2</a:t>
                </a:r>
                <a:r>
                  <a:rPr lang="en-US" altLang="zh-CN" sz="2800" b="0" i="0" dirty="0">
                    <a:solidFill>
                      <a:srgbClr val="314659"/>
                    </a:solidFill>
                    <a:effectLst/>
                    <a:latin typeface="+mj-ea"/>
                    <a:ea typeface="+mj-ea"/>
                  </a:rPr>
                  <a:t>p</a:t>
                </a:r>
                <a:r>
                  <a:rPr lang="pt-BR" altLang="zh-CN" sz="2800" b="0" i="0" dirty="0">
                    <a:solidFill>
                      <a:srgbClr val="314659"/>
                    </a:solidFill>
                    <a:effectLst/>
                    <a:latin typeface="+mj-ea"/>
                    <a:ea typeface="+mj-ea"/>
                  </a:rPr>
                  <a:t>)/</a:t>
                </a:r>
                <a:r>
                  <a:rPr lang="en-US" altLang="zh-CN" sz="2800" b="0" i="0" dirty="0">
                    <a:solidFill>
                      <a:srgbClr val="314659"/>
                    </a:solidFill>
                    <a:effectLst/>
                    <a:latin typeface="+mj-ea"/>
                    <a:ea typeface="+mj-ea"/>
                  </a:rPr>
                  <a:t>s</a:t>
                </a:r>
                <a:r>
                  <a:rPr lang="pt-BR" altLang="zh-CN" sz="2800" b="0" i="0" dirty="0">
                    <a:solidFill>
                      <a:srgbClr val="314659"/>
                    </a:solidFill>
                    <a:effectLst/>
                    <a:latin typeface="+mj-ea"/>
                    <a:ea typeface="+mj-ea"/>
                  </a:rPr>
                  <a:t>+1</a:t>
                </a:r>
                <a:endParaRPr lang="pt-BR" altLang="zh-CN" sz="2800" b="0" i="0" dirty="0">
                  <a:solidFill>
                    <a:srgbClr val="314659"/>
                  </a:solidFill>
                  <a:effectLst/>
                  <a:latin typeface="+mj-ea"/>
                  <a:ea typeface="+mj-ea"/>
                </a:endParaRPr>
              </a:p>
              <a:p>
                <a:r>
                  <a:rPr lang="en-US" altLang="zh-CN" sz="2800" b="0" i="0" dirty="0">
                    <a:solidFill>
                      <a:srgbClr val="314659"/>
                    </a:solidFill>
                    <a:effectLst/>
                    <a:latin typeface="+mj-ea"/>
                    <a:ea typeface="+mj-ea"/>
                  </a:rPr>
                  <a:t>o</a:t>
                </a:r>
                <a:r>
                  <a:rPr lang="en-US" altLang="zh-CN" sz="2800" b="0" i="0" baseline="-25000" dirty="0">
                    <a:solidFill>
                      <a:srgbClr val="314659"/>
                    </a:solidFill>
                    <a:effectLst/>
                    <a:latin typeface="+mj-ea"/>
                    <a:ea typeface="+mj-ea"/>
                  </a:rPr>
                  <a:t>w</a:t>
                </a:r>
                <a:r>
                  <a:rPr lang="pt-BR" altLang="zh-CN" sz="2800" b="0" i="0" dirty="0">
                    <a:solidFill>
                      <a:srgbClr val="314659"/>
                    </a:solidFill>
                    <a:effectLst/>
                    <a:latin typeface="+mj-ea"/>
                    <a:ea typeface="+mj-ea"/>
                  </a:rPr>
                  <a:t>=(</a:t>
                </a:r>
                <a14:m>
                  <m:oMath xmlns:m="http://schemas.openxmlformats.org/officeDocument/2006/math">
                    <m:sSub>
                      <m:sSubPr>
                        <m:ctrlPr>
                          <a:rPr lang="zh-CN" altLang="zh-CN" sz="2800" i="1" kern="100">
                            <a:latin typeface="Cambria Math" panose="02040503050406030204" pitchFamily="18" charset="0"/>
                            <a:cs typeface="Times New Roman" panose="02020603050405020304" pitchFamily="18" charset="0"/>
                          </a:rPr>
                        </m:ctrlPr>
                      </m:sSubPr>
                      <m:e>
                        <m:r>
                          <a:rPr lang="en-US" altLang="zh-CN" sz="2800" kern="100">
                            <a:latin typeface="Cambria Math" panose="02040503050406030204" pitchFamily="18" charset="0"/>
                            <a:cs typeface="Times New Roman" panose="02020603050405020304" pitchFamily="18" charset="0"/>
                          </a:rPr>
                          <m:t>𝑛</m:t>
                        </m:r>
                      </m:e>
                      <m:sub>
                        <m:r>
                          <a:rPr lang="en-US" altLang="zh-CN" sz="2800" kern="100">
                            <a:latin typeface="Cambria Math" panose="02040503050406030204" pitchFamily="18" charset="0"/>
                            <a:cs typeface="Times New Roman" panose="02020603050405020304" pitchFamily="18" charset="0"/>
                          </a:rPr>
                          <m:t>𝑊</m:t>
                        </m:r>
                      </m:sub>
                    </m:sSub>
                  </m:oMath>
                </a14:m>
                <a:r>
                  <a:rPr lang="pt-BR" altLang="zh-CN" sz="2800" b="0" i="0" dirty="0">
                    <a:solidFill>
                      <a:srgbClr val="314659"/>
                    </a:solidFill>
                    <a:effectLst/>
                    <a:latin typeface="+mj-ea"/>
                    <a:ea typeface="+mj-ea"/>
                  </a:rPr>
                  <a:t>−</a:t>
                </a:r>
                <a:r>
                  <a:rPr lang="en-US" altLang="zh-CN" sz="2800" b="0" i="0" dirty="0">
                    <a:solidFill>
                      <a:srgbClr val="314659"/>
                    </a:solidFill>
                    <a:effectLst/>
                    <a:latin typeface="+mj-ea"/>
                    <a:ea typeface="+mj-ea"/>
                  </a:rPr>
                  <a:t>f</a:t>
                </a:r>
                <a:r>
                  <a:rPr lang="pt-BR" altLang="zh-CN" sz="2800" b="0" i="0" dirty="0">
                    <a:solidFill>
                      <a:srgbClr val="314659"/>
                    </a:solidFill>
                    <a:effectLst/>
                    <a:latin typeface="+mj-ea"/>
                    <a:ea typeface="+mj-ea"/>
                  </a:rPr>
                  <a:t>+2</a:t>
                </a:r>
                <a:r>
                  <a:rPr lang="en-US" altLang="zh-CN" sz="2800" b="0" i="0" dirty="0">
                    <a:solidFill>
                      <a:srgbClr val="314659"/>
                    </a:solidFill>
                    <a:effectLst/>
                    <a:latin typeface="+mj-ea"/>
                    <a:ea typeface="+mj-ea"/>
                  </a:rPr>
                  <a:t>p</a:t>
                </a:r>
                <a:r>
                  <a:rPr lang="pt-BR" altLang="zh-CN" sz="2800" b="0" i="0" dirty="0">
                    <a:solidFill>
                      <a:srgbClr val="314659"/>
                    </a:solidFill>
                    <a:effectLst/>
                    <a:latin typeface="+mj-ea"/>
                    <a:ea typeface="+mj-ea"/>
                  </a:rPr>
                  <a:t>)/</a:t>
                </a:r>
                <a:r>
                  <a:rPr lang="en-US" altLang="zh-CN" sz="2800" b="0" i="0" dirty="0">
                    <a:solidFill>
                      <a:srgbClr val="314659"/>
                    </a:solidFill>
                    <a:effectLst/>
                    <a:latin typeface="+mj-ea"/>
                    <a:ea typeface="+mj-ea"/>
                  </a:rPr>
                  <a:t>s</a:t>
                </a:r>
                <a:r>
                  <a:rPr lang="pt-BR" altLang="zh-CN" sz="2800" b="0" i="0" dirty="0">
                    <a:solidFill>
                      <a:srgbClr val="314659"/>
                    </a:solidFill>
                    <a:effectLst/>
                    <a:latin typeface="+mj-ea"/>
                    <a:ea typeface="+mj-ea"/>
                  </a:rPr>
                  <a:t>+1</a:t>
                </a:r>
                <a:endParaRPr lang="pt-BR" altLang="zh-CN" sz="2800" b="0" i="0" dirty="0">
                  <a:solidFill>
                    <a:srgbClr val="314659"/>
                  </a:solidFill>
                  <a:effectLst/>
                  <a:latin typeface="+mj-ea"/>
                  <a:ea typeface="+mj-ea"/>
                </a:endParaRPr>
              </a:p>
            </p:txBody>
          </p:sp>
        </mc:Choice>
        <mc:Fallback>
          <p:sp>
            <p:nvSpPr>
              <p:cNvPr id="12" name="文本框 11"/>
              <p:cNvSpPr txBox="1">
                <a:spLocks noRot="1" noChangeAspect="1" noMove="1" noResize="1" noEditPoints="1" noAdjustHandles="1" noChangeArrowheads="1" noChangeShapeType="1" noTextEdit="1"/>
              </p:cNvSpPr>
              <p:nvPr/>
            </p:nvSpPr>
            <p:spPr>
              <a:xfrm>
                <a:off x="2762840" y="4400041"/>
                <a:ext cx="4074454" cy="954107"/>
              </a:xfrm>
              <a:prstGeom prst="rect">
                <a:avLst/>
              </a:prstGeom>
              <a:blipFill rotWithShape="1">
                <a:blip r:embed="rId5"/>
                <a:stretch>
                  <a:fillRect l="-14" t="-13" r="6" b="-1682"/>
                </a:stretch>
              </a:blipFill>
            </p:spPr>
            <p:txBody>
              <a:bodyPr/>
              <a:lstStyle/>
              <a:p>
                <a:r>
                  <a:rPr lang="zh-CN" altLang="en-US">
                    <a:noFill/>
                  </a:rPr>
                  <a:t> </a:t>
                </a:r>
              </a:p>
            </p:txBody>
          </p:sp>
        </mc:Fallback>
      </mc:AlternateContent>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AutoShape 5" descr="data:image/png;base64,iVBORw0KGgoAAAANSUhEUgAAAtEAAAHwCAYAAABg0TMJAAAABHNCSVQICAgIfAhkiAAAAAlwSFlz%0AAAALEgAACxIB0t1+/AAAIABJREFUeJzs3Xd4lFX6xvHvIUYIRSKIaEIVMYCgBKKC2FtcXTGi4qJi%0AFysKSiju7s+y7goEKdIULIAiiyJmdUURARXsYNBoIIAKSII0iYBECcn5/XEmGNh0MvNOuT/XxeXk%0AzZRnJkjuOfO8zzHWWkREREREpPJqeV2AiIiIiEioUYgWEREREakihWgRERERkSpSiBYRERERqSKF%0AaBERERGRKlKIFhERERGpIoVoEQlKxphWxhhrjDnM9/XbxpgbA/C4jxhjXvL34/geK8EYs8IYs8sY%0Ac58x5mljzN8D8djBxhizzhhzQTVve6YxJruma6rE40bsz0tEFKJF5BD4gk++MWa3MWazMWaaMaa+%0APx7LWvsna+30StZUrTBWifs+xxhT5Hu+u4wx2caYmw/hLgcDi621Day1T1lr77TW/qPEY22smcor%0Az/cmosD3HPOMMR8bY7oHuo7y+N5cHV/8tbV2ibU2wU+PdasxZpXv573ZGDPPGNPA97j7f14iEnkU%0AokXkUF1mra0PdAGSgL8dfAXjhMu/N7m+53sEMASYaozpcPCVilfQK9AS+LaG66sJs33PsQmwFJhr%0AjDEe1xRwxpizgX8Bfay1DYD2wGxvqxKRYBEuv9RExGPW2hzgbaAjgDHmfWPMP40xHwF7gOOMMQ2N%0AMc8ZYzYZY3KMMY8bY6J8148yxowyxmwzxnwPXFry/n33d1uJr283xqz0rRBmGWO6GGNeBFoAb/pW%0AUgf7rtvNt6KaZ4z5yhhzTon7aW2M+cB3PwuAoyr5fK21Nh3YAXQo0X5yqzFmA7DId/89jTHf+h77%0AfWNMe9/xRcC5wARfrSf4VvIfN8bU872Wcb7v7TbGxB30epxmjPmp+PXzHbvCGPO17/Kpxphlxpid%0AvhXU0ZV5Xgc9xwJgOnAM0NgYU8sY8zdjzHpjzBZjzAxjTEPf4xU//37GmFzfz3hQidqmGWMeL/F1%0AmSvtvto/8b1mm4wxE4wxh/u+96Hval/5XpdrDr4vY0x732ud53vtex5Ux0RjzFu+n/lnxpg2ZbwE%0ApwCfWGszfK/Hz9ba6dbaXQc/J2NM8d+54j9FxpibfN9rZ4xZYIz52bhPL3pX6QchIkFJIVpEaoQx%0ApjlwCZBR4nBfoB/QAFgPTAP2AccDicBFQHEwvh34s+94EnBVOY91NfAIcANuRbgnsN1a2xfYgG91%0A3Fo70hgTD7wFPA40AgYBrxljmvju7mVgOS48/wOoVN+1L1BeAcQCmSW+dTZuxTLZGHMCMAsYgFvV%0AnYcL+Idba88DlgD3+mpdXXwH1tpfgT/hW/X2/ckt+fjW2s+AX4HzShy+1vd8AMYB46y1RwBtgFcq%0A87wOeo61gZuAH62123yXb8KF/+OA+sCEg252LtAW97MdYqrXWlMIDMT9TLoD5wN3A1hrz/Jd52Tf%0A63LAyrAxJhp4E3gXOBroD8w0xpRs9/gL8ChwJLAW+GcZdXyG+zk+aozp4Xs9SmWtLf47Vx+4GvgJ%0AWOh7Q7QA93M52vfYk0wpn16ISGhRiBaRQ5VujMnDfez/Ae7j72LTrLXfWmv34QLsJcAAa+2v1tot%0AwBhcqADoDYy11v5orf0ZeKKcx7wNGGmt/cK3IrzWWru+jOteD8yz1s6z1hZZaxcAy4BLjDEtcKuN%0Af7fW/m6t/RAXwMoT53u+24CHgb7W2pIntT3ie375wDXAW9baBb5V3VFADHB6BY9RWbOAPgDG9ele%0A4jsGUAAcb4w5ylq721r7aRXut7fvOf4IdAWu8B2/Dhhtrf3eWrsbGAb8xRzYuvKo7/lnAi8U11cV%0A1trl1tpPrbX7rLXrgGdwb04qoxsu3A+31u611i4C/ntQHa9baz/3/b2cCXQuo44lQC9cq9JbwHZj%0AzOiSq/8H871xmg70ttb+iHtjuM5a+4Lv+WQAr+GCtoiEsMr07ImIlCfFWvteGd/7scTllkA0sMn8%0A0V5bq8R14g66flmhGKA58F0l62sJXG2MuazEsWhgse8xd/hWfks+bvNy7i/XWtusnO+XfA5xlHge%0A1toiY8yPQHwla6/Iy8DHxpi7cGHvyxJvJm4FHgNWGWN+wIXb/1byfl+x1l5fyvEDno/v8mFA0xLH%0ADv4ZdqrkY+7nC6KjcZ9I1PU9xvJK3jwOt3JedFAdJV/zn0pc3oML3aWy1r4NvG1cT/+5wKtANi7Y%0AH1x3Q+A/wN+stUt9h1sCp/nelBQ7DHixks9HRIKUQrSI+JMtcflH4HfgKN8K4ME2cWB4bVHO/f6I%0Aa1Go6DGLr/uitfb2g69ojGkJHGmMqVciSLco5T6qouRtcykRIo1799AcyKni/ZR+BWuzjDHrca0f%0AJVs5sNauAfr4wl8vYI4xpvFBbxiqKhcXCou1wLXnbAaK31g0B1aV+H5xG8qvuEBc7JhyHmcyri2o%0Aj7V2lzFmAOW095RSY3NjTK0SQboFsLqc21TId18Lfb3sHQ/+vu91fhk3bWVKiW/9CHxgrb3wUB5f%0ARIKP2jlEJCCstZtwfapPGmOO8PUUtzFuAgK4nt37jDHNjDFHAkPLubtngUHGmK7GOd4XiMEFuuNK%0AXPcl4DJjTLJxJy/W8Z2I1sy3arsMeNQYc7gx5gzgMmrOK8Clxpjzfb26D+LeSHxcidtuxp3M17CC%0A670M3A+chVslBcAYc70xpokv/BWvghaVcvuqmAUMNO5kzPq41p3ZB70p+rsxpq4x5kTgZv6YZrEC%0A10LTyBhzDK5PvCwNgJ3AbmNMO+Cug75/8M+4pM9wq8uDjTHRxp1Eehnw70o/Sx9jzOXGmL8YY470%0A/T07FddWUlprzD+BerifRUn/BU4wxvT11RNtjDnF+E4wFZHQpRAtIoF0A3A4kIWbajEHONb3vanA%0AfOAr4Etgbll3Yq19FRdaXgZ2Aem4nmtwvdR/801mGOTrS70ceAjYilsZTOWPf/+uBU4Dfsb1OM+o%0AiSfqqzMb15M9HtdDfRnupMe9lbjtKlxo/d73XOLKuOosXLBb5Dv5r9jFwLfGmN24kwz/4uvTxjc9%0A4sxqPKXncW0IHwI/AL/hTtwr6QPcyXoLgVHW2nd9x1/E/WzX4d5MlTcqbhDu57IL9/fi4Os+Akz3%0AvS4HTLrwvbaX4VbntwGTgBt8r2dV7cCd8LoGF+pfAtKstTNLuW4fXD/2jhITOq7zTfK4CNf7n4tr%0AJRkBlHmSooiEBmPtoXxqKSIi4kbc4YJ1dBntOiIiYUUr0SIiIiIiVaQQLSIiIiJSRWrnEBERERGp%0AIq1Ei4iIiIhUkUK0iIiIiEgVhcRmK0cddZRt1aqV12WIiIiISJhbvnz5Nmttk4quFxIhulWrVixb%0AtszrMkREREQkzPl2gq2Q2jlERERERKpIIVpEREREpIoUokVEREREqigkeqJLU1BQwMaNG/ntt9+8%0ALkWAOnXq0KxZM6Kjo70uRURERMTv/BaijTHNgRlAU8ACU6y144wxjwC3A1t9V33IWjuvqve/ceNG%0AGjRoQKtWrTDG1FTZUg3WWrZv387GjRtp3bq11+WIiIiI+J0/V6L3AQ9aa780xjQAlhtjFvi+N8Za%0AO+pQ7vy3335TgA4SxhgaN27M1q1bK76yiIiISBjwW4i21m4CNvku7zLGrATia/IxFKCDh34WIiIi%0AEkkCcmKhMaYVkAh85jvU3xjztTHmeWPMkWXcpp8xZpkxZlmwrnBGRUXRuXNnOnbsyNVXX82ePXuq%0AfV/vv/8+f/7znwF44403GD58eJnXzcvLY9KkSfu/zs3N5aqrrqr2Y4uIiIhI1fg9RBtj6gOvAQOs%0AtTuBycBxQGfcSvWTpd3OWjvFWptkrU1q0qTCTWM8ERMTw4oVK/jmm284/PDDefrppw/4vrWWoqKi%0AKt9vz549GTp0aJnfPzhEx8XFMWfOnCo/joiIiIhUj19DtDEmGhegZ1pr5wJYazdbawuttUXAVOBU%0Af9YQKGeeeSZr165l3bp1JCQkcMMNN9CxY0d+/PFH3n33Xbp3706XLl24+uqr2b17NwDvvPMO7dq1%0Ao0uXLsydO3f/fU2bNo17770XgM2bN3PFFVdw8sknc/LJJ/Pxxx8zdOhQvvvuOzp37kxqairr1q2j%0AY8eOgOsVv/nmm+nUqROJiYksXrx4/3326tWLiy++mLZt2zJ48OAAv0IiIiIi4cOf0zkM8Byw0lo7%0AusTxY3390gBXAN8c8oMNGAArVhzy3Rygc2cYO7ZSV923bx9vv/02F198MQBr1qxh+vTpdOvWjW3b%0AtvH444/z3nvvUa9ePUaMGMHo0aMZPHgwt99+O4sWLeL444/nmmuuKfW+77vvPs4++2xef/11CgsL%0A2b17N8OHD+ebb75hhe85r1u3bv/1J06ciDGGzMxMVq1axUUXXcTq1asBWLFiBRkZGdSuXZuEhAT6%0A9+9P8+bND+FFEhEREYlM/pzO0QPoC2QaY4oT7kNAH2NMZ9zYu3XAHX6swa/y8/Pp3Lkz4Faib731%0AVnJzc2nZsiXdunUD4NNPPyUrK4sePXoAsHfvXrp3786qVato3bo1bdu2BeD6669nypQp//MYixYt%0AYsaMGYDrwW7YsCE7duwos6alS5fSv39/ANq1a0fLli33h+jzzz+fhg0bAtChQwfWr1+vEC0iIiJS%0ADf6czrEUKG1kQ5VnQleokivGNa24J/pg9erV23/ZWsuFF17IrFmzDrhOabfzt9q1a++/HBUVxb59%0A+wJeg4iIiEg40LbfftatWzc++ugj1q5dC8Cvv/7K6tWradeuHevWreO7774D+J+QXez8889n8uTJ%0AABQWFvLLL7/QoEEDdu3aVer1zzzzTGbOnAnA6tWr2bBhAwkJCTX9tEREREQimkK0nzVp0oRp06bR%0Ap08fTjrppP2tHHXq1GHKlClceumldOnShaOPPrrU248bN47FixfTqVMnunbtSlZWFo0bN6ZHjx50%0A7NiR1NTUA65/9913U1RURKdOnbjmmmuYNm3aASvQIiIiInLojLXW6xoqlJSUZJctW3bAsZUrV9K+%0AfXuPKpLS6GciIiIioc4Ys9xam1TR9bQSLSIiIiJSRf6cziEiIiIiUq70jBzS5meTm5dPXGwMqckJ%0ApCTGe11WhRSiRURERMQT6Rk5DJubSX5BIQA5efkMm5sJEPRBWu0cIiIiIuKJtPnZ+wN0sfyCQtLm%0AZ3tUUeUpRIuIiIiIJ3Lz8qt0PJgoRIuIiIiIJ+JiY6p0PJgoRFfT9u3b6dy5M507d+aYY44hPj5+%0A/9d79+49pPt+/fXXSUtLq5E6r7/+elq3bs3JJ5/MCSecwI033khubm6Ftxs9ejS//fZbjdQgIiIi%0AUprU5ARioqMOOBYTHUVqcvBvFKcTC6upcePG+7fufuSRR6hfvz6DBg064DrWWqy11KpVtfcqV1xx%0ARY3VCTBmzBhSUlIoKipi9OjRnHfeeWRmZhIdHV3mbUaPHs0tt9xCnTp1arQWERERkWLFJw+G4nSO%0AiFmJTs/IocfwRbQe+hY9hi8iPSPHL4+zdu1aOnTowHXXXceJJ57Ipk2b6NevH0lJSZx44ok89thj%0A+6/brFkzHnnkERITEznppJNYvXo1AM8++ywDBgwA3Ery/fffz+mnn85xxx3H66+/DrgtwO+8807a%0AtWvHRRddxMUXX0x6enq5tdWqVYtBgwbRqFEj3n33XYBSaxszZgxbtmzhzDPP5IILLijzeiIiIiKH%0AKiUxno+GnscPwy/lo6HnhUSAhggJ0cXjU3Ly8rH8MT7FX0F61apVDBw4kKysLOLj4xk+fDjLli3j%0Aq6++YsGCBWRlZe2/btOmTcnIyOC2225j9OjRpd7fli1b+Oijj0hPT2fYsGEAvPrqq+Tk5JCVlcW0%0AadP45JNPKl1fly5dWLVqFUCptQ0cOJCjjz6aJUuW8N5775V5PREREZFIFREhOtDjU9q0aUNS0h+7%0ARc6aNYsuXbrQpUsXVq5ceUAA7dWrFwBdu3Zl3bp1pd5fSkoKxhhOOukkcnJc8F+6dCm9e/emVq1a%0AxMXFcfbZZ1e6vpJbvZdXW0mVvZ6IiIhIJIiInuhAj0+pV6/e/str1qxh3LhxfP7558TGxnL99dcf%0AcMJe7dq1AYiKimLfvn2l3l/xdeDAAFxdK1as4NJLL62wtso+BxEREZFIExEr0V6OT9m5cycNGjTg%0AiCOOYNOmTcyfP79G7rdHjx7MmTMHay2bNm3iww8/rPA21lrGjBnD9u3bufDCC8utrUGDBuzatcuv%0Az0FEREQkVEXESnRqcsIBW0pC4MandOnShQ4dOtCuXTtatmxJjx49auR+e/fuzaJFi2jfvj0tW7Yk%0AMTGRhg0blnrdgQMH8vDDD5Ofn0/37t1ZtGgR0dHR5dbWr18/LrjgApo3b86CBQv88hxEREREQpWp%0AifYAf0tKSrLLli074NjKlStp3759pe8jPSMnJMenlGf37t3Ur1+frVu3ctppp/HZZ5/RpEkTz+qp%0A6s9EREREJNgYY5Zba5Mqul5ErESDG58S6qH5YH/605/YuXMnBQUFPProo54GaBEREZFIEjEhOhwt%0AWbLE6xJEREREIlJEnFgoIiIiIlKTQjpEh0I/d6TQz0JEREQiSciG6Dp16rB9+3aFtyBgrWX79u3U%0AqVPH61JEREREAiJke6KbNWvGxo0b2bp1q9elCO5NTbNmzbwuQ0RERCQgQjZER0dH07p1a6/LEBER%0AEZEIFLLtHCIiIiIiXgnZlWgRERGJbOG4kZqEDoVoERERCTnpGTkMm5tJfkEhADl5+QybmwmgIC0B%0AoXYOERERCTlp87P3B+hi+QWFpM3P9qgiiTQK0SIiIhJycvPyq3RcpKYpRIuIiEjIiYuNqdJxkZqm%0AEC0iIiIhJzU5gZjoqAOOxURHkZqc4FFFEml0YqGIiIiEnOKTBzWdQ7yiEC0iIiIhKSUxXqFZPKN2%0ADhERERGRKlKIFhERERGpIoVoEREREZEqUogWEREREakihWgRERERkSrSdA4RERGRAErPyNFovjCg%0AlWgRERGRAEnPyGHY3Exy8vKxQE5ePsPmZpKekeN1ad4pKoL0dPjXv7yupEoUokVEREQCJG1+NvkF%0AhQccyy8oJG1+tkcVeWjvXnjhBTjxRLjiCpg+HX7/3euqKk0hWkRERCRAcvPyq3Q8LO3eDWPGQJs2%0AcMstULs2zJoF337rLocI9USLiIiIBEhcbAw5pQTmuNgYD6oJsG3bYPx4mDABfv4ZzjkHpk6F5GQw%0Axuvqqkwr0SIiIiIBkpqcQEx01AHHYqKjSE1O8KiiAFi/Hu6/H1q0gMcegzPPhE8+gcWL4eKLQzJA%0Ag1aiRURERAKmeApHREzn+OYbGDnStWoAXH89DB4M7dt7W1cNUYgWERERCaCUxPjwDM3FPv4Yhg+H%0AN9+EunXh3nvhgQegeXOvK6tRCtEiIiIicmishXnzYMQIWLIEGjWChx+G/v2hcWOvq/MLhWgRERER%0AqZ59+2D2bBeeMzPdavPYsXDbbVCvntfV+ZVCtIiIiIhUzZ49bsbzqFGwbh106ODmPPfpA9HRXlcX%0AEArRIiIiIh4JuS3Ad+yASZNg3DjYuhW6d3crz5ddBrUia+ibQrSIiIiIB4q3AC/ewbB4C3Ag+IJ0%0Abq7bIOXpp91mKZdcAkOHwhlnhOyIukMVWW8ZRERERIJESGwBnp3t+ptbtYLRo6FnT1ixAt56y817%0AjtAADVqJFhEREfFEUG8BvmyZG1M3d67bivv22+HBB+G447yuLGgoRIuIiIh4IOi2ALcWFi504Xnh%0AQmjYEIYNg/vug6ZNvakpiKmdQ0RERMQDQbMFeGEhzJkDp5wCF14IWVlup8ENG+Cf/1SALoNWokVE%0AREQ84PkW4L//Di++6ALzmjXQti1MnQp9+7oWDimXQrSIiIiIRzzZAnznTpgyxZ0ouGkTdO0Kr74K%0AV1wBUVEV314AhWgRERGRyLB5Mzz1FEycCL/8Ahdc4FaizzsvoqdsVJdCtIiIiEg4++EHt7Pg88+7%0AFo4rr4QhQyApyevKQppCtIiIiEg4+vprGDECZs92bRo33ACpqXDCCV5XFhYUokVERETChbWwZIkb%0AU/f221C/PjzwAAwYAHFxXlcXVhSiRUREREJdURG8+aYLz59+Ck2auPF0d90FRx7pdXVhSSFaRERE%0AJFTt3QuzZrkxdVlZbnvuiRPh5pshxqNNWyKE3zZbMcY0N8YsNsZkGWO+Ncbc7zveyBizwBizxvdf%0AvT0SERERqYpff4Vx4+D44+Gmm1zP88yZbt7z3XcrQAeAP3cs3Ac8aK3tAHQD7jHGdACGAguttW2B%0Ahb6vRURERKQi27fDo49Cixauz7l1a5g3D776Cq69Fg5Tk0Gg+O2VttZuAjb5Lu8yxqwE4oHLgXN8%0AV5sOvA8M8VcdIiIiIiHvxx/d5ihTpsCePdCzpxtTd/rpXlcWsQLydsUY0wpIBD4DmvoCNsBPQKkb%0Ashtj+gH9AFq0aOH/IkVERESCTVaW63eeOdN93aePC88nnuhtXeLXdg4AjDH1gdeAAdbanSW/Z621%0AgC3tdtbaKdbaJGttUpMmTfxdpoiIiEjw+PRTSElxYfnVV12f89q1MGOGAnSQ8OtKtDEmGhegZ1pr%0A5/oObzbGHGut3WSMORbY4s8aREREREKCtfDOO26DlA8+cKPpHn4Y7r0XjjrK6+rkIP6czmGA54CV%0A1trRJb71BnCj7/KNwH/8VYOIiIhI0Nu3z42pS0yESy6B775z/c8bNsAjjyhAByl/rkT3APoCmcaY%0AFb5jDwHDgVeMMbcC64HefqxBREREJDjl58O0aZCWBj/8AO3awQsvuCkbhx/udXVSAX9O51gKmDK+%0Afb6/HldEREQkqOXlweTJMHYsbNkCp53mVp579oRafj9dTWqIhgmKiIiIBMKmTS44T54Mu3ZBcjIM%0AHQpnnw2mrHVHCVYK0SIiIiL+tHata9mYNs31P/fuDYMHux5oCVkK0SIiIiL+sHy5m7Tx2msQHQ23%0A3AKDBkGbNl5XJjVAIVpERESkplgLixfD8OGwYAEccYRbdb7/fjjmGK+rkxqkEC0iIiJyqIqKID3d%0AhecvvnCBecQIuOMOaNjQ6+rEDxSiRURERKrr99/dltwjR0J2tmvVeOYZuOEGqFPH6+rEjxSiRURE%0ARKpq1y6YMsWNpsvNhS5d4JVXoFcviIryujoJAIVoERERkcrauhWeegomTHDzns87z03duOACjamL%0AMArRIiIiIhVZtw5GjYLnn4fffnMrzkOGwCmneF2ZeEQhWkRERKQsmZnuBMF//9vtJnjDDZCaCgkJ%0AXlcmHlOIFhERETnY0qVu0sZbb0G9ejBgAAwcCPHxXlcmQUIhWkRERATcmLp581x4/ugjaNwYHnsM%0A7rkHGjXyujoJMgrRIiIiEtkKCly7xogR8O230LIljB/vdhisW9fr6iRIKUSLiIhIZNqzB557zp0w%0AuGEDdOwIL74I11zjtukWKYdCtIiIiESWn392I+rGj4dt26BHD5g4ES69VGPqpNIUokVERCQybNzo%0ANkeZMgV+/RX+/Gc3pu6MM7yuTEKQQrSIiIiEt1Wr3LbcL73kTh689loYPNi1b4hUk0K0iIiIhKfP%0AP3eTNtLToU4duPNOeOABaNXK68okDChEi4iISPiwFhYscOF58WI48kj429+gf39o0sTr6iSMKESL%0AiIhI6Nu3D157zY2py8hwm6KMHg233w7163tdnYQhhWgREREJXb/9BtOnQ1oafPed2477+efhuuvg%0A8MO9rk7CmEK0iIiIhJ5ffoHJk2HsWNi8GU45xQXpyy+HWrW8ri6kpGfkkDY/m9y8fOJiY0hNTiAl%0AUdubV0QhWkRERELHTz+54Dx5MuzcCRddBEOHwjnnaMZzNaRn5DBsbib5BYUA5OTlM2xuJoCCdAX0%0AVk1ERESC39q1brpGq1ZuxTk5GZYvh/nz4dxzFaCrKW1+9v4AXSy/oJC0+dkeVRQ6tBItIiIiwevL%0AL93JgnPmwGGHwU03waBB0Lat15WFhdy8/Codlz8oRIuIiEhwsRbef9+NqXv3XWjQAFJT4f774dhj%0Ava4urMTFxpBTSmCOi43xoJrQonaOEJWekUOP4YtoPfQtegxfRHpGjtcliYiIHJqiInj9dejWDc47%0AD1asgH/9CzZscIFaAbrGpSYnEBMddcCxmOgoUpMTPKoodGglOgTpJAAREQkre/fCzJmubSM7G447%0Azp04eOONEKMVUX8qzg2azlF1CtEhqLyTAPSXXkREQsauXTB1qtsUJScHOneGWbPgqqtc/7MEREpi%0AvPJDNehvaAjSSQAiIhLStm6F8eNhwgTYscONp3vuOTeuTlM2JEQoRIcgnQQgIiIhaf16ePJJePZZ%0AyM+HlBQYMsT1QIuEGJ1YGIJ0EoCIiISUb76BG26ANm1cr/M110BW1h8nEYqEIK1EhyCdBCAiIiHh%0Ao4/cyYJvvgn16sF998HAgdC8udeViRwyhegQpZMAREQkKFkL8+a58LxkCTRuDI8+Cvfc4y6LhAmF%0AaBERETl0+/bB7NkuPGdmutXmsWPhttvcKrQfpGfk6FNZ8YxCtIiIiFTfnj3wwgswahSsWwcdOsCM%0AGfCXv0B0tN8eVnsmiNd0YqGIiIhU3Y4d8Pjj0KoV3Huv203wjTfcKnTfvn4N0FD+ngkigaCVaBER%0AEam8nBwYMwaeeQZ274ZLLnFj6s48M6AznrVngnhNIVpEREQqlp0NaWmuVaOoyLVrDB4MJ53kSTna%0AM0G8pnYOERERKdsXX7htuNu3h5kzoV8/WLMGXnrJswAN2jNBvKeVaBERETmQtbBwITzxBCxaBLGx%0A8NBDbs7z0Ud7XR2gPRPEewrRIiIi4hQWwty5MHw4fPklxMW5qRv9+kGDBl5X9z+0Z4J4SSFaREQk%0A0v3+u+t1HjkS1q6FE06AZ5+F66+H2rW9rk4kKClEi4iIRKqdO+Hpp920jZ9+gqQkmDMHUlIgKqri%0A24tEMIWHObCMAAAgAElEQVRoERGRSLN5M4wbB5MmwS+/wIUXuhMFzzsvoGPqREKZQrSIiEik+P57%0A1+P8/POwdy9ceSUMHQpdu3pdmUjIUYgWEREJdytWwIgR8MorcNhhcOONMGiQ630WkWpRiBYREQlH%0A1sKHH7pJG++8A/Xrw4MPwoABbuqGiBwShWgREZFwUlQEb77pwvOnn0KTJvDPf8Jdd8GRR3pdnUjY%0AUIgWEREJB3v3wssvuzF1K1dC69buxMGbboIYbYUtUtMUokVERELZ7t1upvOTT8LGjW4r7pdfhquv%0Adv3PIuIX+r9LREQkFG3bBhMmwPjx8PPPcOaZMGUKXHyxxtSJBIBCtIiISCjZsAFGj4apU2HPHujZ%0AE4YMgdNP97oykYiiEC0iIhIKsrJcv/PMme7r666DwYOhQwdv6xKJUArRIiIiweyTT9ykjTfegLp1%0A4e673ai6Fi28rkwkoilEi4iIBBtr3Wzn4cPdrOdGjeDhh6F/f2jc2OvqRASFaBERkeCxbx+8+qoL%0Az19/Dc2awdixcNttUK+e19WJSAkK0SIiUqb0jBzS5meTm5dPXGwMqckJpCTGe11W+MnPh2nTIC0N%0AfvgB2rd3X/fpA4cf7nV1IlIKhWgRESlVekYOw+Zmkl9QCEBOXj7D5mYCKEjXlLw8tyHKuHGwZQt0%0A6wZjxsBll0GtWl5XJyLl0P+hIiJSqrT52fsDdLH8gkLS5md7VFEYyc11kzVatIC//hW6doX334eP%0AP4bLL1eAFgkBWokWEZFS5eblV+m4VMKaNa5lY/p01/98zTUuTHfu7HVlIlJFCtEiIlKquNgYckoJ%0AzHGxMR5UE+KWL4cRI2DOHNfjfOutMGgQHHec15WJSDXp8yIRESlVanICMdFRBxyLiY4iNTnBo4pC%0AjLWwcCFceCEkJcH8+W5nwfXrXR+0ArRISPNbiDbGPG+M2WKM+abEsUeMMTnGmBW+P5f46/FFROTQ%0ApCTG80SvTsTHxmCA+NgYnujVSScVVqSwEF57DU49FS64AL75xq1Cb9gATzwBTZt6XaGI1AB/tnNM%0AAyYAMw46PsZaO8qPjysiIjUkJTFeobmyfv8dXnzRbc29Zg0cfzxMmQJ9+0KdOl5XJyI1zG8h2lr7%0AoTGmlb/uX0REJCjs3AnPPONG023aBF26wOzZcOWVEBVV8e1FJCR5cWJhf2PMDcAy4EFr7Q4PahAR%0AETk0W7a4+c4TJ8Ivv8D558OMGe6/xnhdnYj4WaBPLJwMHAd0BjYBT5Z1RWNMP2PMMmPMsq1btwaq%0APhERkfL98APccw+0bOl6nC+4AD7/HN57z11WgBaJCAEN0dbazdbaQmttETAVOLWc606x1iZZa5Oa%0ANGkSuCJFRERK8/XXcN110LYtTJ3qLq9c6cbWnXKK19WJSIAFtJ3DGHOstXaT78srgG/Ku76ISCRK%0Az8ghbX42uXn5xMXGkJqcoJP7vGItLF0Kw4fDvHlQvz4MGAADB0K8fiYikcxvIdoYMws4BzjKGLMR%0AeBg4xxjTGbDAOuAOfz2+iEgoSs/IYdjczP3bbefk5TNsbiaAgnQgFRXBW2+58Pzxx3DUUfD443D3%0A3XDkkV5XJyJBwJ/TOfqUcvg5fz2eiEg4SJufvT9AF8svKCRtfrZCdCAUFMCsWW6uc1aW63ueMAFu%0Avhnq1vW6OhEJItr2W0QkiOSWss12ecelhvz6Kzz3HDz5pNsUpWNHeOkl6N0boqO9rk5EgpBCtIhI%0AEImLjSGnlMAcFxvjQTURYPt2N6Luqafc5R493Jbcl1yiKRsiUq5Aj7gTEZFypCYnEBN94AYdMdFR%0ApCYneFRRmPrxR3jgAdeu8fDD0L07LFniTiK89FIFaBGpkFaiRUSCSHHfs6Zz+MnKlW5b7pdecpM3%0Arr0WBg927RsiIlWgEC0iEmRSEuMVmmvaZ5+5SRvp6RATA3fd5VaiW7XyujIRCVEK0SIiEp6shfnz%0AXXj+4AM3mu7vf4f+/UGbeInIIVKIFhGR8LJvn9tFcPhw+OortynK6NFw++1usxQRkRqgEC0iIuEh%0APx+mT4e0NPj+e2jXDl54wfU9H36419WJSJhRiBYRkdCWlweTJ8PYsbBlC5x6KowaBZdfDrU0hEpE%0A/EMhWkREQtOmTS44T54Mu3ZBcjIMHQpnn60RdSLidwrRIiISWtaudS0b06a5/uerr4YhQyAx0evK%0ARCSCKESLiEho+PJLGDHCnTQYHQ233AKDBkGbNl5XJiIRSCFaxCc9I0cbXIgEG2vh/ffdpI1334Uj%0AjnCbo9x/PxxzjNfViUgEU4gWwQXoYXMzyS8oBCAnL59hczMBFKRFvFBU5DZGGTECPv8cmjZ1QfrO%0AO6FhQ6+rExFRiBYBt8VycYAull9QSNr8bIVoOWT6lKMK9u51W3KPHAnZ2XDccfD003DjjVCnjtfV%0AiYjspxAtAuTm5VfpuEhl6VOOStq1C6ZOdZui5ORA587w73/DlVfCYfpVJSLBRwM0RYC42JgqHRep%0ArPI+5RBg61a3FXeLFvDgg9C2LbzzjjuJ8JprFKBFJGgpRIsAqckJxERHHXAsJjqK1OQEjyqScKFP%0AOcqwbh307w8tW8I//wnnnguffgqLF7t5z5rzLCJBTm/xRfjjY3X1rUpNi4uNIaeUwByxn3JkZrp+%0A51mz3G6C118PqanQvr3XlYmIVIlCtIhPSmK8QrPUuNTkhAN6oiFCP+VYutRN13jrLahXz42oGzgQ%0AmjXzujIRkWpRiBYR8aOI/pSjqAjmzXPh+aOPoHFjeOwxuOceaNTI6+pERA6JQrSIiJ9F3KccBQUw%0Ae7ab8fzNN+6kwXHj4NZb3Sq0iEgYUIgWEZGasWcPPP88jBoF69fDiSfCjBnwl7+4bbpFRMKIQrSI%0AiByan3+GiRPhqadg2zY4/XSYMAEuucSdPCgiEoYUokVEpHo2boQxY+CZZ+DXX11oHjYMzjjD68pE%0ARPxOIVpERKpm1SpIS4MXX3QnD/bpA4MHQ6dOXlcmIhIwCtEiIlI5n3/uThZ8/XWoXRvuuMPtMtiq%0AldeViYgEnEK0iIiUzVp47z03pm7RIoiNhb/+1e02ePTRXlcnIuIZhWgREflfhYXw2msuPGdkQFyc%0Am7rRrx80aOB1dSIinlOIFhGRP/z2mxtLl5YGa9fCCSfAs8+67blr1/a6OhGRoKEQLSIisHMnPP20%0Am7bx00+QlARz5kBKCkRFeV2diEjQUYgWEYlkmze73QQnTYJffoELL4SZM+Hcc8EYr6sTEQlaCtEi%0AIpHo++9dj/Pzz7ttuq+8EoYMga5dva5MRCQkKESLiESSFSvcmLpXXoHDDoObboJBg6BtW68rExEJ%0AKQrRIgGWnpFD2vxscvPyiYuNITU5gZTEeK/LknBmLXz4oZu08c47brrGoEEwYAAce6zX1YmIhCSF%0AaJEASs/IYdjcTPILCgHIyctn2NxMAAVpqXlFRfDGG27l+dNP3Vznf/0L7rrLzXsOInpzKSKhRiFa%0A5CD+/GWeNj97f4Aull9QSNr8bAUGqTl798LLL7vwvGoVtG4NEyfCzTdDTIzX1f0PvbkUkVBUy+sC%0ARIJJ8S/znLx8LH/8Mk/PyKmR+8/Ny6/ScZEq2b0bxo6FNm1cYD78cBemV6+Gu+8OygAN5b+5FBEJ%0AVlqJlmoJ9Y9ey6rf3yvFcbEx5JQSmONigzPcSIjYtg0mTIDx4+Hnn+Hss2HKFLj44pAYU6c3lyIS%0AihSipcpC/aPX8ur39y/z1OSEAx4bICY6itTkhBq5f4kwGzbA6NEwdSrs2QOXX+7G1HXv7nVlVaI3%0AlyISitTOIVUW6h+9lld/Wb+0a+qXeUpiPE/06kR8bAwGiI+N4YlenULizYcEkawsN5quTRvX69y7%0AN3z7LaSnh1yABvfmMib6wF0R9eZSRIKdVqKlykL9o9fy6h9zTWe/rxSnJMYrNEv1fPKJG1P3xhtQ%0Aty7cey888AA0b+51ZYek+P+HUG4RE5HIoxAtVRbqH72WV79+mUvQsRbeftuF5yVLoHFjeOQRF6Ab%0AN/a6uhqjN5ciEmoUoqXKQr2vt6L69ctcgsK+fW5XweHDITPTrTaPGwe33gr16nldnYhIxFOIlioL%0A9dXaUK9fwtyePfDCCzBqFKxbBx06wPTp0KcPREd7XZ2IiPgYa63XNVQoKSnJLlu2zOsyRET8Z8cO%0AmDTJrTZv3QrdusHQoXDZZVBL54CLiASKMWa5tTapoutV6l9mY0yPyhwTEZEqys2F1FRo0QL+9jdI%0ASoIPPoCPP3Yj6xSgRUSCUmX/dR5fyWMiIlIZ2dlw221uS+7Ro6FnT1ixAubNg7POColNUkREIlm5%0APdHGmO7A6UATY8wDJb51BBBV+q1ERKRMX3wBI0bA3LlQu7YL0g8+CMcd53VlIiJSBRWdWHg4UN93%0AvQYlju8ErvJXUSIiYcVaWLjQTdpYuBAaNoRhw+C++6BpU6+rExGRaig3RFtrPwA+MMZMs9auD1BN%0AIiLhobAQXn/dhefly+GYY2DkSLjjDjjiCK+rExGRQ1BRO8dYa+0AYIIx5n/GeFhre/qtMhGRUPX7%0A7/Diiy4wr1kDbdvC1KnQt69r4RARkZBXUTvHDN9/R/m7EBGRkLdzJ0yZ4k4U3LQJunaFV1+FK66A%0AKJ1GIiISTioK0WnA+cAl1tohAahHRCT0bNni5jtPmgR5eXDeeTBjBpx/vqZsiIiEqYpC9LHGmNOB%0AnsaYfwMH/Daw1n7pt8pERILdDz+4nQWff961cPTqBUOGwCmneF2ZiIj4WUUh+v+AvwPNgNEHfc8C%0A5/mjKBGRoPb1125M3ezZbjOUG2+EQYMgIcHrykREJEAqms4xB5hjjPm7tfYfAapJRCT4WAtLl7pJ%0AG/PmQf36MGAADBwI8fFeVyciIgFW0Uo0ANbafxhjegJn+Q69b639r//KEhEJEkVF8N//uvD8ySfQ%0ApAk8/jjcfTcceaTX1YmIiEcqFaKNMU8ApwIzfYfuN8acbq19yG+ViYh4qaAAZs1ybRtZWdCqFUyY%0AALfcAjExXlcnIiIeq1SIBi4FOltriwCMMdOBDEAhWkTCy6+/wrPPwpNPwo8/wkknwcsvw9VXw2GV%0A/SdTRETCXVV+I8QCP/suN/RDLSIi3tm+3a00jx/vLp91FjzzDFx8scbUiYjI/6hsiH4CyDDGLMaN%0AuTsLGOq3qkREAuXHH93mKFOmwJ490LOnG1N3+uleVyYiIkGswhBtjDHAUqAbUDz8dIi19id/FiYi%0A4ldZWW5b7pm+Uz2uvRYGD4YTT/S2LhERCQkVhmhrrTXGzLPWdgLeCEBNIiL+8+mnbtLGf/4Ddeu6%0AKRsPPAAtW/rtIdMzckibn01uXj5xsTGkJieQkqixeCIioaxWJa/3pTGmSltwGWOeN8ZsMcZ8U+JY%0AI2PMAmPMGt9/NR9KRPzPWnjnHTjnHOjeHT78EB5+GNavd9t1+zlAD5ubSU5ePhbIyctn2NxM0jNy%0A/PaYIiLif5UN0acBnxpjvjPGfG2MyTTGfF3BbaYBFx90bCiw0FrbFliI+qpFxJ/27XNj6hIT4U9/%0Agu++c/3PGzbAI4/AUUf5vYS0+dnkFxQecCy/oJC0+dl+f2wREfGfyp5YmFzVO7bWfmiMaXXQ4cuB%0Ac3yXpwPvA0Oqet8iIuXKz4dp0yAtDX74Adq1gxdecH3Phx8e0FJy8/KrdFxEREJDuSHaGFMHuBM4%0AHsgEnrPW7juEx2tqrd3ku/wT0PQQ7ktE5EB5eTB5MowdC1u2wKmnupXnnj2hVmU/eKtZcbEx5JQS%0AmONitWGLiEgoq+i3ynQgCReg/wQ8WVMPbK21gC3r+8aYfsaYZcaYZVu3bq2phxWRcLRpkxtL16IF%0APPSQa99YvNidRJiS4lmABkhNTiAmOuqAYzHRUaQmJ3hUkYiI1ISK2jk6+KZyYIx5Dvj8EB9vszHm%0AWGvtJmPMscCWsq5orZ0CTAFISkoqM2yLSARbswZGjXKtG/v2Qe/ebkxdYqLXle1XPIVD0zlERMJL%0ARSG6oPiCtXafOfRdu94AbgSG+/77n0O9QxGJQMuXw4gRMGeO63G++WZITYU2bbyurFQpifEKzSIi%0AYaaiEH2yMWan77IBYnxfG1xHxhFl3dAYMwt3EuFRxpiNwMO48PyKMeZWYD3Q+xDrF5FIYa1r0Rg+%0AHBYsgCOOcC0c998PxxzjdXUiIhJhyg3R1tqo8r5fwW37lPGt86t7nyISgYqKID3dhecvvnCBefhw%0AuPNOaNjQ6+pERCRCVXbEnYhIYP3+u9uSe+RIyM52rRrPPAM33AB16nhdnYiIRDiFaBEJLrt2wdSp%0AbjRdTo47SXD2bLjySoiq9odjIiIiNUohWkSCw9at8NRTMGGCm/d87rnw/PNw4YVw6Cc1i4iI1CiF%0AaBHx1rp18OST8Nxz8NtvcMUV7oTBU0/1ujIREZEyKUSLiDcyM12/86xZbjOUvn3dmLp27byuTERE%0ApEIK0QGSnpGjzRZEAJYuddM13noL6tWDAQPcn2bNvK5MRESk0hSiAyA9I4dhczPJLygEICcvn2Fz%0AMwEUpCUyFBXBvHkuPH/0ERx1FDz2GNxzDzRq5HV1IUdvykVEvFfL6wIiQdr87P0Bulh+QSFp87M9%0AqkgkQAoK4MUX4aST4LLLYONGGD8e1q+Hv/9dAboait+U5+TlY/njTXl6Ro7XpYmIRBSF6ADIzcuv%0A0nGRkLdnjwvLxx/v5jobAy+9BGvWwL33Qt26XlcYsvSmXEQkOKidIwDiYmPIKSUwx8XGeFCNiB/9%0A/DNMnOhG1W3bBmec4b6+9FKNqashelMuIhIctBIdAKnJCcREH7hJREx0FKnJCR5VJFLDNm6EBx+E%0AFi3g//4PunWDJUvcnz//WQG6BpX15ltvykVEAkshOgBSEuN5olcn4mNjMEB8bAxP9OqkE4Ek9K1a%0ABbfcAscdB+PGuRnPX38Nb77pVqGlxulNuYhIcFA7R4CkJMYrNEv4+PxzN2kjPR1q14Y77nAr0a1a%0AeV1Z2Cv+d0TTOUREvKUQLSKVYy0sWODC8+LFEBsLf/0r9O8PRx/tdXURRW/KRUS8pxAtIuUrLIQ5%0Ac2DECMjIgLg4t0337bdDgwZeVyciIuIJhWgRKd1vv8H06ZCWBt99ByecAM89B9dd51o4REREIphC%0AtIgc6Jdf4OmnYcwY2LwZTjkFRo6Eyy+HqKiKby8iIhIBFKJFxPnpJzdhY9Ik2LkTLroIhgyBc8/V%0AiDoREZGDKESLRLq1a2HUKJg2zW3TfdVVLjx36eJ1ZSIiIkFLIVokUmVkuJMFX30VDjsMbroJBg2C%0Atm29rkxERCToKUSLRBJr4YMP3Ji6+fPddI3UVLj/fjj2WK+rExERCRkK0SKRoKgI3njDhefPPoOm%0ATeGJJ+DOO9285zCQnpGjDUhERCRgFKJFwtnevfDyy65tY9Uqtz335Mlw440QE+N1dTUmPSOHYXMz%0AyS8oBCAnL59hczMBFKRFRMQvanldgIj4we7dbkRdmzZw881Qpw7MmgXZ2W71OYwCNLgtsIsDdLH8%0AgkLS5md7VJGIiIQ7rUSLhJOtW2H8eJgwAXbsgHPOgWefdePqDhpTF07tD7l5+VU6LiIicqgUokXC%0Awfr1bivuZ5+F/HxISXFj6rp1K/Xq4db+EBcbQ04pgTkuNrxW3EVEJHionUMklH3zDfTt69o2Jk+G%0Aa66BrCx4/fUyAzSEX/tDanICMdEH7qYYEx1FanKCRxWJiEi400q0SCj66CM3aeO//4V69eC++2Dg%0AQGjevFI3D7f2h+LV83BpTxERkeCnEC0SKqyFefNceF66lN9jj+TFC25kYodk6h7dlNRttUipXIYO%0Ay/aHlMR4hWYREQkYhWiRYLdvH8ye7cbUZWZC8+Z8nfooN5mT+NlEA7Cjij3NqckJB/REg9ofRERE%0AqkI90SLBas8emDjRbcN9/fVQWAjTp8N333FXozP2B+hiVelpTkmM54lenYiPjcEA8bExPNGrk1Zy%0ARUREKkkr0SLBZscOmDQJxo1zI+u6d4ennoJLL4Va7n1vTfQ0q/1BRESk+hSiJWIF3ZzknBy3Qcoz%0Az7jNUi65xI2pO/PM/5nxHI49zSIiIqFEITpIBV3ACzNBNSc5OxvS0mDGDNey8Ze/wODBcPLJZd5E%0APc0iIiLeUk90ECoOeDl5+Vj+CHjpGTlelxY2gmJO8hdfwFVXQfv2MHMm3H47rFnjLpcToEE9zSIi%0AIl7TSnQQKi/gKSTVDM/mJFsLCxe6MXULF0LDhjBsmJvz3LRple4qFHqa9YmKiIiEK4XoIBRuG2EE%0Ao4D3FBcWwty5bkzd8uVw7LGuhaNfPzjiCP88pseCqmVGRESkhqmdIwiVFeR00ljNCdg20b//DlOn%0AQrt20Ls37Nzpvv7hBxg0KGwDNARJy4yIiIifKEQHodTkBKKjDpzGEB1ldNJYDfJ7T/HOnW6luXVr%0At9rcsCG8+iqsXAm33Qa1a9fM4wQxfaIiIiLhTO0cwcpW8HUY8apv1i89xZs3u5nOEyfCL7/ABRfA%0Aiy+SfmQCae+uJvev7wRdb7C/Xn+N4RMRkXCmEB2E0uZnU1B0YGouKLJheWJhVfpmg/okte+/h1Gj%0A4IUXXAvHlVfC0KHQtWtQ9QYf/Bqe264Jry3P8UttGsMnIiLhTO0cQSiSPgavbN9s0I79++oruPZa%0AtzX3c89B376wapVr3ejaFQie3uDSXsOZn27wW20awyciIuFMK9FByJ8fgwfbam5l3zBUd+yfX56v%0AtfDhh25M3TvvQP368OCDMGAAxMVV+FwqOu4vpb2GZXUJ1VRtoTCGT0REpDq0Eh2E/DU5IhhXcys7%0AiaQ6QbTGn29REfznP3D66XDOOW5U3eOPw4YNMHJkqQG6tOdS0XF/qUowVt+yiIhI+RSig5C/PgYP%0AlraCkir7hqE6QbTGnu/evTB9OnTsCCkp7uTBSZNg/Xr461/hyCPLvXnAxulVoKzXyhz0tfqWRURE%0AKqZ2jiDlj4/Bg6WtoKTi51hRy0V1TlI75Oe7ezc8+yw8+SRs3AgnnQQvvwxXXw2HVf5/nco+R38r%0A6zW8sms8i1dtDZoWHxERkVCgEB1BgnXkWGXeMFQniFb7+W7bBhMmwPjx8PPPcNZZ8Mwz8Kc/gTl4%0A3bZygqE3OFjCvIiISDhQiI4goT5yrKpBtMrPd8MGGD3a7Si4Zw/07AlDhrge6DARDGFeREQkHChE%0AR5BIW4ms9PPNynInBs6c6b6+7joYPBg6dAhwxSIiIhIqjLXBvxVeUlKSXbZsmddlSLj59FM3pu4/%0A/4G6deH22+GBB6BFC68rExEREY8YY5Zba5Mqup5WoiNYsM2MDghr3WznESPggw+gUSN4+GG49144%0A6iivqxMREZEQoRAdoYJpK+qA2LfP7SI4YoTbZbBZMxgzBm67zW2WIiIiIlIFmhMdoYJxZrRf5OfD%0A5Mlwwglue+69e+GFF+C779wOgwrQIiIiUg1aiY5QwTgzukbl5bnwPHYsbNkCp53mVp4vuwxq6b2j%0AiIiIHBqliQgVLFtR17jcXDdZo0ULeOghSEyE99+HTz4hvUUSPUa+T+uhb9Fj+CJPtzsXERGR0KaV%0A6EoIxxPwQn1m9P9YswbS0tz23Pv2Qe/ebsZz585ABPaAi4iIiF9pJboCxeErJy8fyx/hK9RXMVMS%0A43miVyfiY2MwQHxsDE/06hR6gXL5cheYExJgxgy49VZYvRpmzdofoCGCesBFREQkILQSXYHywlfI%0ABc6DhOzuddbCokVu0saCBdCwIQwdCvffD02blnqTsO8BFxERkYBSiK5AKIevsGtDKSyE9HS3Qcqy%0AZXDMMW6nwTvugCOOKPemcbEx5JTyMwv5HnARERHxhEJ0BUI1fAWqBzggQf333+Gll1xgXr0ajj8e%0ApkyBvn2hTp1K3UWo9ICH3RufANJrJyIigaQQXYFQCV8Hq6gHuCbCht+D+q5d8MwzbjRdbi506QKz%0AZ8OVV0JUVJXuqrieYA5ZOvmx+vTaiYhIoBlrrdc1VCgpKckuW7bMs8cPxRWuVkPfKvN7MdFR//Om%0AoDonFfYYvqjUVfr42Bg+Gnpele7rAFu2wFNPwcSJbt7z+ee7nufzzwdjqn+/Qc5vr2cE0GsnIiI1%0AxRiz3FqbVNH1tBJdCaF4Ap4x7vy70tTUiZI13i/+ww/w5JPw3HOuhaNXLzem7pRTqnd/fuSPN1ah%0A3H/vNb12IiISaArRlRRKq9HpGTllBuiyVCds1Fi/+Ndfu0kbs2e73QRvuAFSU93YuiDkr9aBUO2/%0ADwZ67UREJNA8mRNtjFlnjMk0xqwwxnjXp1FJoTYrurzZx1FltENUJ2ykJicQE31gb3Kl+8WthSVL%0A4NJL4eST4Y03YMAAtxr97LNBG6DBfzOnD+n1jHB67UREJNC83GzlXGtt58r0nHgt1DbqKG9Vuc9p%0AzWssbFRrw5aiInjzTTjjDDjrLPj8c/jHP2D9etKvG0iPF7ODfltuf7UOhM0GOB7QayciIoGmdo5K%0ACLV+y7I+2j6ybjSPp3QiqWWjGmtNqXS/eEGB20VwxAjIyoKWLd3Jg7feCnXrhtR0BX+2DoRi/32w%0A0GsnIiKB5FWItsB7xphC4Blr7RSP6qiUUOu3LGss38OXnQj4P2yU7B8/ri6M2b2ck2Y/Bxs2QMeO%0AbuZz794QHb3/NqG0M2Sojj0UERGRmuNViD7DWptjjDkaWGCMWWWt/bDkFYwx/YB+AC1atPCixv1C%0ALTR5ORO5eEW59s4d9P/yLW5a/iaN8neyrfOpHDVpElxySalj6kJptT8UZk6LiIiIf3k+J9oY8wiw%0A21o7qqzreD0nGkJrOoeXUobN5s/vzaLPV/OpV/Ab77U5hae7XcWmjknlzuvVnF8REREJBkE7J9oY%0AUw+oZa3d5bt8EfBYoOuoKvVbVmDVKhg5klemv0gtW8R/OpzNM6ddyeomrQAwFawoh9pqv4iIiEQ2%0AL7VrTW0AABfASURBVNo5mvL/7d17lJ11fe/x9zfJFAYKDChVMoLAkaYuBJNDFkQRC9KaoCIRu1ot%0Ay4K6jncUXYTLwXVE6pJoLBYVpeANjigUCFO0lKAFqqYnaG4kQQkQG5DhYsRcQKZmkvzOH3tP2DPZ%0At2ff9573a61Zs+fZz977yW/vPPnkN9/n+4PbIvcr/WnAd1NKd7bhONqqZ2a277svd7Hg0BDsvTf/%0AcsLpXPnqt/D4AS8Zt1ul+vGsJRI9M36SJKkrtTxEp5R+Bby61a/bSbqpE0VRKcFdd8HChXDvvXDg%0AgfDJT8K559L3+HaeWbwWaphRrna2v+vHT5Ikdb129ometLqt7/RuO3bkVhU87jiYNw8efji3TPej%0Aj8Jll8HBB7ekX2/Xjp8kSeoZ9olug27qRAHAf/83XHcdLFoEGzbAn/4pfOMbcNZZsNdee+xezYxy%0APeUYXTd+kiSp5xii26Br+k5v3QpXXw1f/CI8/TQcf3wuSJ9xBkyp7ZcYQ6uG+fT3H2Dz86O7txWW%0AY0DluuiuGT9JktSzDNEtMHHW9ZQ/O5hbVwx3bieKp56Cf/xH+NrXYNs2mDsXLrwQTj65aI/nak2s%0AZS40MrqTS29/gD/s2FWx1rlZnTy8WFGSJFXLmugmGwuOw1tGSOSC4a0rhnn7cYNNrRuuySOPwPvf%0AD4cfnptxnjcPVq6EO++EU06pK0BD8VrmQltGRquqdW5G3XWx9+nixWsZWjVc83NKkqTe5Ux0k5W6%0ACO6eBzd1ziIiK1fm2tTdcktuKe5zzoHzz4dXvKKhL1NrzXKxx5Wqu651Nrmblh2XJEntZ4huso69%0ACC4luOeeXHi+6y7Yf3+44AL42MfgpS9t6EuNBdtya2P2901l774p42qlx1Rb61xP67uOfZ8kSVJH%0AspyjyUoFwLZdBLdrFyxeDCecAKeeCvffD5dfDo89lvvehAA9ViZRykB/H5efeQyfOv1o+vumjrsv%0AS61zPa3v2vE+Da0a5sSFd3PERf/KiQvvtnREkqQu4kx0k3XMctbbt8N3vgOf/zysXw9HHpnrvHH2%0A2bD33mUfWs8Fd+XqoAfzzzW23xNbRjigv4+9+6aw5fnRlra+a/X75IIxkiR1N0N0FeoJkVmXs264%0AZ5+Fa6+FK66A4WGYORNuvBHe/naYVvntrzfslQqwASy96A17PP+WkVH6+6byxb+ZmXmM6ml91+r3%0AyRpsSZK6myG6gkbMGFa7nHVDbdoEX/4yfOUrsHlzrj3d17+ea1eXoctGvWGvUrBtZJisdza5le+T%0ANdiSJHU3a6Ir6Lolph99FD76UXj5y+Hv/z4Xnpcty11EOG9e5jZ19Ya9BXNnlK1zbmSYbMWS443S%0AcbXykiQpE2eiK+iaGcN163KdNr73vVxQfte7YMECeOUrgdpLUupdHbBSmUSjVx9sy6x/DTqmVl6S%0AJNXEEF1Bxy8xvXQpLFwIP/gB7Ltvbhb64x+HQw/dvUs9JSmNCHvlgu1kDZNtr5WXJEl1MURXUEvI%0Aa/ry0SnBHXfkwvNPfwovehFcdhl8+MNw0EF77F5P3XGzw95kDpPdMmsuSZL2ZIiuIGvIq2bWt+aQ%0AvWMH3HRTLjyvWweHHQZf+hK85z25WegS6i1JaXbYM0xKkqRuY4iuQpaQV2nWt6bSiuefh299C77w%0ABdi4EY4+Gq6/Ht7xjtwy3RW0oySl6bPxkiRJbWR3jgarNOtbKmSfd9PqPVet27wZPvMZOPxw+MhH%0AYPp0uP12WLMmd+FgFQEaKnfIaLTCVQoTL/xHwRX5JElSr3AmusEqzfqWK6EYC5t7/+ZJ5v3wRvin%0Af4LnnoPTToOLL4aTTqrpmFxIRJIkqbEM0Q1W6ULEUiEb4MhnHud9P1vMqZ+9GyLlyjUuuACOPbbs%0Aa1ZTOuFCIpIkSY1jiG6wcrO+Q6uG+f0fduzxmGOffIgPLLuFeQ/9P7ZP6+OGmfOYftklvPHNcyq+%0AXiNWVGy0jm8LKEmSVCdDdBMUm/WdGHZJiddtXM0H77uZEx9dw9a99uWq1/w13z7udJ7Zd4DBtc/z%0AxjdXfq1OLJ2YrL2fJUnS5GGIbpGxsDtl105OW/+ffPC+W3jV0xt46o8P4jOnvIfvvXoev99rn937%0AV1v60ImlE5O597MkSZocDNEt8tvfbuWd6+7mfT+7lSM2P8mGgwa5YN5HGTr6FLZP27PLRrWlD51a%0AOmHvZ0mS1MsM0VWoq+fx1q1w9dUsvebzvPjZ33H/S4/i/fP/Nz886gR2TZnKgfv0MXV0V82lD5ZO%0ASJIktZ4huoKaL9x76im48kr46ldh2zZ2zXk95/yP07h38FUQAeTC7qdOPxqovfTB0glJkqTWi5RS%0Au4+hotmzZ6fly5e35bVPXHh30XKJwYF+ll70hj0fsGFDbmXBb30Ltm+Hv/oruPBCOO44V/GTJEnq%0AcBGxIqU0u9J+zkRXUPWFe6tXw+c+B//8zzBtGpx9NixYAEcdtXsX64QlSZJ6gyG6grIX7qUEP/4x%0ALFwId94J++0H558P550HhxzShqOVJElSKxiiKyh24d4+04Ir/ui/4LWXwLJl8Cd/Ap/9LHzwgzAw%0AUPNrNaLcw5IRSZKk5jNEV1B44d6mZ7Zx9sb/5KPLb2O/jY/AEUfAVVfBu98N/fW1lGvEyoOduHqh%0AJElSL5rS7gPoBvOPOoCle6/hoRvP5ZJbFrHf/vvAd78LDz0EH/pQ3QEayq882MrnkCRJUmXORFfj%0A2mvhE5+AP/9zuOYamDdvd5u6RmnEyoOduHqhJElSLzJEV+O974U5c+A1r2naSzRi5cFOXb1QkiSp%0A11jOUY39929qgIbcBYz9fVPHbcu68mAjnkOSJEmVOROdQTM7XzRi5UFXL5QkSWoNVyys0sTOF5Cb%0A5b38zGOYP2vQ1nKSJEk9wBULG6xS5wtby0mSJE0ehugqlet8US5gVwrRE2ewT/mzg7nnwU08sWWE%0AgX36SAm2jow6uy1JktRBDNFVKtf5oth2oOT2McUWR/nOssd237/5+dFxz+XstiRJUmewO0eVynW+%0AmFqiZ3Sp7WOKzWCX48IpkiRJncEQXaX5swa5/MxjGBzoJ4DBgf7dFxXuLHFxZqntY2pZBMWFUyRJ%0AktrPco4M5s8aLFpKMViipGOwwiIn5UpByj1GkiRJ7eVMdAPUushJsceV48IpkiRJncGZ6AaodZGT%0AYo9rVHcO+1ZLkiQ1j4ut9KBKC8NIkiSpOBdb6UHVzi7X07dakiRJlRmiu0SxntKl+kaXWxhGkiRJ%0A9fPCwi5RadnxQqU6eNjZQ5IkqTEM0V0iy+xyrd1CJEmSVB3LOVpgaNUwn/7+A7uX8R7o7+PStx6d%0AqT653LLjE9XaLaRWdgKRJEmTjSG6yYZWDbPglvsZ3flCF5QtI6MsuPl+YM965lIWzJ3BgpvvZ3TX%0AC8/TNyVKzi6XWhim0bLUakuSJPUKyzmabNGS9eMC9JjRXaloPXNZUeHnNshSqy1JktQrDNFNVq4j%0ARpZuGcXC+OjOGoJ4g9kJRJIkTUaG6CYr1xFjSgRHXPSvnLjwboZWDZd9nk4Nq3YCkSRJk5EhuskW%0AzJ1B39TidRc7UyLxQh1xuSBdS1gdWjXMiQvvrjqo18JOIJIkaTIyRDfRWNeK0Z2JKQU5ulikrlRH%0AnDWsjl3wN7xlpOqgXov5swa5/MxjGBzoJ4DBgX6XF5ckST3P7hwZVdvO7ZNDa7lh2WOMVTHvSrnQ%0Ae/mZx/Dxm1YXfe5ypRlZ29a1cunvVnUCkSRJ6hSG6Ayqbec2tGp4XIAeMxZiS/V8TsCJC+8uGY6z%0AhNVOraGWJEnqBZZzZFBtO7dFS9bvEaDHPLFlpGhpxphGlV14wZ8kSVLzGKIzqHZ2t9xs7/SB/nF1%0AxMU0os9ypRrqVlx0KEmS1KsM0RlUO7tbar+A3SF2/qxBll70hpLrpdRbdlHugr9WXXQoSZLUqwzR%0AGZQqw3h++45xAbTYfgGcNeewPWqam1l2MRbU/2vhm1l60RvGXZzoKoOSJEm1M0RnMDa7O9DfN277%0A5udHx83kFpsFPmvOYdzz4KY9yifa0Wd5sl50aAmLJElqlLaE6IiYFxHrI+KRiLioHcdQq/mzBtl3%0Arz2bmkycyS2cBV4wdwa3rhguWj7Rjj7Lk/GiQ0tYJElSI7W8xV1ETAWuAv4SeBz4eUTcnlL6RauP%0ApVZZZ3Ir9WxudZ/lBXNnjGvVB72/ymAr+2ZLkqTe146Z6OOBR1JKv0opbQduBM5ow3HULOtMbqeV%0AT0zGVQY77T2QJEndrR2LrQwCvy74+XHghDYcR82yzuSWWlylneUTk22VwU58DyRJUvfq2AsLI+J9%0AEbE8IpZv2rSp3YczTtaZ3HZcPKjxfA8kSVIjtWMmehg4tODnl+W3jZNSuga4BmD27NmlFgBsmywz%0AuYWt5Z7YMsL0gf6SS3urOXwPJElSI0VKrc2nETENeAg4lVx4/jnwtymlB0o9Zvbs2Wn58uUtOkJJ%0AkiRNVhGxIqU0u9J+LZ+JTintiIiPAEuAqcA3ywVoSZIkqdO0o5yDlNIdwB3teG1JkiSpXh17YaEk%0ASZLUqQzRkiRJUkaGaEmSJCmjttRE94KhVcO2S5MkSZqkDNE1GFo1PG7FwuEtI1y8eC2AQVqSJGkS%0AsJyjBouWrB+35DfAyOhOFi1Z36YjkiRJUisZomvwxJaRTNslSZLUWwzRNZg+0J9puyRJknqLIboG%0AC+bOoL9v6rht/X1TWTB3RpuOSJIkSa3khYU1GLt40O4ckiRJk1OklNp9DBXNnj07LV++vN2HUZSt%0A7iRJknpHRKxIKc2utJ8z0XWw1Z0kSdLkZE10HWx1J0mSNDk5E12HTm91Z6mJJElSczgTXYdObnU3%0AVmoyvGWExAulJkOrhtt9aJIkSV3PEF2HTm51Z6mJJElS81jOUYdObnXX6aUmkiRJ3cwQXaf5swY7%0AIjRPNH2gn+EigbkTSk0kSZK6neUcPaqTS00kSZK6nTPRPaqTS00kSZK6nSG6h3VqqYkkSVK3s5xD%0AkiRJysgQLUmSJGVkiJYkSZIyMkRLkiRJGRmiJUmSpIwM0ZIkSVJGhmhJkiQpI0O0JEmSlJEhWpIk%0AScrIEC1JkiRl5LLfFQytGmbRkvU8sWWE6QP9LJg7w6W0JUmSJjlDdBlDq4a5ePFaRkZ3AjC8ZYSL%0AF68FMEhLkiRNYpZzlLFoyfrdAXrMyOhOFi1Z36YjkiRJUicwRJfxxJaRTNslSZI0ORiiy5g+0J9p%0AuyRJkiYHQ3QZC+bOoL9v6rht/X1TWTB3RpuOSJIkSZ3ACwvLGLt40O4ckiRJKmSIrmD+rEFDsyRJ%0AksaxnEOSJEnKyBAtSZIkZWSIliRJkjIyREuSJEkZGaIlSZKkjAzRkiRJUkaGaEmSJCkjQ7QkSZKU%0AkSFakiRJysgQLUmSJGVkiJYkSZIyMkRLkiRJGRmiJUmSpIwM0ZIkSVJGhmhJkiQpI0O0JEmSlJEh%0AWpIkScooUkrtPoaKImIT8GgbD+HFwG/b+Pq9zvFtLse3uRzf5nFsm8vxbS7Ht7maOb4vTykdXGmn%0ArgjR7RYRy1NKs9t9HL3K8W0ux7e5HN/mcWyby/FtLse3uTphfC3nkCRJkjIyREuSJEkZGaKrc027%0AD6DHOb7N5fg2l+PbPI5tczm+zeX4Nlfbx9eaaEmSJCkjZ6IlSZKkjAzRBSJiY0SsjYjVEbG8yP0R%0AEV+KiEciYk1E/M92HGc3iogZ+XEd+9oWEedN2OfkiNhasM//adfxdoOI+GZE/CYi1hVsOygifhgR%0AD+e/H1jisfMiYn3+s3xR6466e5QY30UR8WD+7/9tETFQ4rFlzyWTXYmxvTQihgv+/r+pxGP97FZQ%0AYnxvKhjbjRGxusRj/eyWERGHRsQ9EfGLiHggIj6W3+65twHKjG9Hnnst5ygQERuB2Smlon0H8yf1%0Ac4E3AScAV6aUTmjdEfaGiJgKDAMnpJQeLdh+MnB+Sukt7Tq2bhIRrweeA65PKb0qv+3zwO9SSgvz%0AJ+gDU0oXTnjcVOAh4C+Bx4GfA+9MKf2ipX+ADldifN8I3J1S2hERnwOYOL75/TZS5lwy2ZUY20uB%0A51JKXyjzOD+7VSg2vhPu/wdga0rpsiL3bcTPbkkRcQhwSEppZUTsB6wA5gPn4Lm3bmXG92V04LnX%0AmehsziB3UkoppWXAQP4NVzanAhsKA7SySyn9GPjdhM1nANflb19H7uQz0fHAIymlX6WUtgM35h+n%0AAsXGN6V0V0ppR/7HZeRO7MqoxGe3Gn52q1BufCMigL8GvtfSg+oRKaUnU0or87efBX4JDOK5tyFK%0AjW+nnnsN0eMl4EcRsSIi3lfk/kHg1wU/P57fpmzeQekT+Gvzv675t4g4upUH1SNeklJ6Mn/7KeAl%0ARfbxc9wY7wH+rcR9lc4lKu7c/N//b5b4dbif3fqdBDydUnq4xP1+dqsUEYcDs4D78NzbcBPGt1DH%0AnHsN0eO9LqU0EzgN+HD+V2JqoIj4I+CtwM1F7l4JHJZSOhb4MjDUymPrNSlXq2W9VhNExCXADuCG%0AErt4Lsnua8CRwEzgSeAf2ns4PeudlJ+F9rNbhYj4Y+BW4LyU0rbC+zz31q/U+HbaudcQXSClNJz/%0A/hvgNnK/eik0DBxa8PPL8ttUvdOAlSmlpyfekVLallJ6Ln/7DqAvIl7c6gPsck+PlRjlv/+myD5+%0AjusQEecAbwHOSiUuKqniXKIJUkpPp5R2ppR2AddSfMz87NYhIqYBZwI3ldrHz25lEdFHLuDdkFJa%0AnN/subdBSoxvR557DdF5EbFvvoidiNgXeCOwbsJutwN/FzlzyF2Y8STKouQsSES8NF+vR0QcT+7z%0A+UwLj60X3A6cnb99NvAvRfb5OXBURByR/83AO/KPUwURMQ+4AHhrSun5EvtUcy7RBBOuL3kbxcfM%0Az259/gJ4MKX0eLE7/exWlv836hvAL1NKVxTc5bm3AUqNb8eee1NKfuX+Q3MkcH/+6wHgkvz2DwAf%0AyN8O4CpgA7CW3BWgbT/2bvkC9iUXig8o2FY4vh/Jj/395C4ceG27j7mTv8j9Z+RJYJRcbd17gRcB%0A/w48DPwIOCi/73TgjoLHvoncVeIbxj7rflU1vo+Qq2lcnf+6euL4ljqX+FVxbP9v/ry6hlywOGTi%0A2OZ/9rNbw/jmt3977HxbsK+f3Wxj+zpypRprCs4Db/Lc2/Tx7chzry3uJEmSpIws55AkSZIyMkRL%0AkiRJGRmiJUmSpIwM0ZIkSVJGhmhJkiQpI0O0JLVYROyMiNURsS4ibo6IfRr8/OdExFcq7HNyRLy2%0A4OcPRMTfNfI4JKmXGaIlqfVGUkozU0qvAraT65feaicDu0N0SunqlNL1bTgOSepKhmhJaq+fAK8A%0AiIhP5Gen10XEeflth0fEgxFxQ0T8MiJuGZu5joiNEfHi/O3ZEXHvxCePiNMj4r6IWBURP4qIl0TE%0A4eSC+8fzM+InRcSlEXF+/jEzI2JZRKyJiNsi4sD89nsj4nMR8bOIeCgiTmr+8EhSZzJES1KbRMQ0%0A4DRgbUQcB7wbOAGYA/yviJiV33UG8NWU0iuBbcCHMrzMT4E5KaVZwI3ABSmljcDVwBfzM+I/mfCY%0A64ELU0rHkltF8FMF901LKR0PnDdhuyRNKoZoSWq9/ohYDSwHHgO+QW6529tSSr9PKT0HLAbGZnp/%0AnVJamr/9nfy+1XoZsCQi1gILgKPL7RwRBwADKaX/yG+6Dnh9wS6L899XAIdnOA5J6inT2n0AkjQJ%0AjaSUZhZuiIhy+6cSP+/ghcmQvUs89svAFSml2yPiZODSTEe6pz/kv+/Ef0MkTWLOREtSZ/gJMD8i%0A9omIfYG35bcBHBYRr8nf/ltyJRoAG4Hj8rffXuJ5DwCG87fPLtj+LLDfxJ1TSluBzQX1zu8C/mPi%0AfpI02RmiJakDpJRWAt8GfgbcB3w9pbQqf/d64MMR8UvgQOBr+e2fBq6MiOXkZoaLuRS4OSJWAL8t%0A2P594G1jFxZOeMzZwKKIWAPMBC6r588mSb0oUpr4W0JJUqfId9L4Qb4dniSpQzgTLUmSJGXkTLQk%0ASZKUkTPRkiRJUkaGaEmSJCkjQ7QkSZKUkSFakiRJysgQLUmSJGVkiJYkSZIy+v9JU5gv3mOwXwAA%0AAABJRU5ErkJgg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4" name="AutoShape 2" descr="data:image/png;base64,iVBORw0KGgoAAAANSUhEUgAAAYoAAAEXCAYAAACzhgONAAAABHNCSVQICAgIfAhkiAAAAAlwSFlzAAALEgAACxIB0t1+/AAAADl0RVh0U29mdHdhcmUAbWF0cGxvdGxpYiB2ZXJzaW9uIDIuMS4yLCBodHRwOi8vbWF0cGxvdGxpYi5vcmcvNQv5yAAAIABJREFUeJzt3XlYVGX/P/D3MAMz7DCyqelQgIx7pqWoifqIlKAUWS6pmWlqlt+fFllJWpqV5vJkliWP6VOZPrigWbmTFmDmlksKbqGorILsw8DM+f0xMjKxDC7DzDDv13V5ycw5nPkM5by5z+fc9xEJgiCAiIioHnbmLoCIiCwbg4KIiBrEoCAiogYxKIiIqEEMCiIiahCDgoiIGsSgsCF//vknxo4di6FDhyIyMhITJ07E+fPnjX7fZ599hnnz5t3168bGxuL06dMAgNmzZyMlJeWuj3U/66q2fv16rFq1CgCwceNGrFu37o6On5GRgddeew0AcPXqVXTr1u2e6rl69Srat2+PqKioWn/UajW2bNmCyZMnAwDGjh2LnTt33tPrGbNlyxYEBwdj+fLlBs8LgoB//etfiIyMNHqM/fv349NPP9Ufr7r+u3Xq1CkMHDjwno5BjScxdwHUNNRqNSZPnoyvv/4aHTt2BABs27YNkyZNwr59+yAWi0322ikpKRgxYgQAYMGCBSZ7nbs1atQo/ddHjx5FUFDQHX3/9evX8ffff9/XmmQyGbZt23Zfj3kvWrVqhR9++AHTp0/XP3fkyBGoVCo4Ojoa/f5Tp06hsLDQlCWSCTEobER5eTmKi4tRVlamf27YsGFwcXGBRqOBWCxGYmIiVq5cicrKSshkMsyaNavWb8fZ2dmYN28eMjMzUVlZiYiICEyZMgUA8Msvv+Df//43tFotnJyc8P7772PHjh3IycnBG2+8gUWLFmHx4sV4/vnn0alTJ4wfPx6hoaE4ceIEioqKEBMTg7CwMJSXl2Pu3Lk4ceIEXF1dERgYCAD4+OOP631/a9euxZYtW7B69Wp4e3vrn3/llVcwYMAAPPvsszh+/DhGjhyJvXv3ok2bNvjiiy9QWloKmUyGgoIChISEIDExEcnJyZDJZACAS5cuYezYscjNzYWXlxeWLl0KHx8f/fE1Gg1iY2ORnZ2Nl156Ce+//z40Gg3mzJmDU6dOobi4GDExMQgPDwcArFy5Ert374ZWq0Xr1q0xd+5c+Pr63tN/2z179mDVqlVQqVQYOnQopk6dCgDYu3cvVqxYAa1WC2dnZ7z99tto06YNBg4ciOTkZDg5OWHOnDm4dOkSvvvuOwDA4MGDsXLlSgQEBBi8Rrt27ZCZmYljx47hkUceAQAkJCRg2LBh+O233/T71fX+srKysGHDBmg0Gri6ukKhUCA3Nxcvv/wyMjMzIRaLsWTJEgQEBCArKwvvvfcerl27BkEQ8NRTT2HixIkAgO+//x7//e9/4eLignbt2t3Tz4zuDE892Qh3d3fExMRg4sSJ+Ne//oWYmBhs3rwZvXv3hoODA9LT07Fs2TKsWrUKW7duxfz58/Haa68ZBAsAxMTE4JlnnsGWLVuwadMmpKSk4Oeff0ZeXh5iYmLw0UcfYfv27XjppZewePFizJgxAz4+Pli8eDG6du1qcKyMjAz07dsXmzZtwuuvv44PP/wQAPDFF19Ao9Fgx44dWLt2Lc6cOdPge4uLi8POnTvx3XffGYQEoPvgq/4g++233+Dt7a0/9ZWYmKj/AAeAsLAwDBw4EOPHj8fzzz+vr/HTTz/Fzp074ebmho0bNxocXywW44MPPkDbtm2xevVqAEBFRQX69OmDhIQEzJo1C5988gkAYOvWrTh37hw2btyIbdu2ITQ0FLGxsXW+J5VKVeu00/vvv1/nvqWlpYiPj0d8fDx++OEHHDhwABcvXsTcuXPx2Wef6UcCr7zyCuzt7dG5c2ccOnQIAHDo0CH8/fffKC0txYULFyCRSGqFRLWnnnpKP8opLy/H0aNH8fjjj+u31/f+unbtipEjR2LIkCGYMWOG/uc6e/ZsbN++HT169ND/7N544w307NkT27dvx/r16/HDDz/gp59+wtmzZ7FixQp899132Lx5M+zt7euskUyDIwob8uKLL+LZZ5/F4cOHcfjwYcTFxSEuLg6bNm1CcnIycnJyMH78eP3+IpEIV65c0T8uKyvD4cOHUVhYqD/fXFZWhtTUVEgkEgQFBaFDhw4AdB/QgwcPbrAee3t7hIaGAgA6dOiAmzdvAgAOHDiAt99+G3Z2dnBxccHTTz+NtLS0Oo+xe/du5Obm4ssvv4Sbm1ut7QMGDMBHH32EqqoqJCUlYerUqUhOTkb//v2Rn5+Pzp0748CBA/XW2KdPH8jlcgCAUqlEfn5+g++p+n1VB5BSqcSNGzcA6EZcp06dwjPPPAMA0Gq1KC8vr/MYd3Lqafjw4ZBIJHBxcUF4eDhSUlLQtm1b9OrVC23atAEAhISEQC6X4/Tp0wgLC8Ovv/6Ktm3bwtfXF+3atcPhw4eRlpbW4H+zoUOHIioqCrNnz8aePXswcOBAg1OWd/L+unTpAoVCAQBo37499uzZg7KyMhw7dgxff/01AMDV1RXR0dH49ddfkZ2djT59+uh/ERgxYgSSkpIa9fOhe8egsBFHjx7F8ePHMXHiRAwYMAADBgzAzJkzERkZieTkZGi1WoSEhODf//63/nsyMzPh4+ODPXv2AND9wxcEARs2bNCfl87Pz4dUKsXvv/8OkUik/15BEJCWlgalUllvTfb29rCz0w1qa36vRCJBzSXIqvepi0KhwLvvvov3338f3bt3rxUW7u7uaN++PX755ReUlJQgKioKX3zxBfbu3YtBgwYZvG5dJJLb/0REIhEaszRazd92ax5fq9Vi4sSJGD16NABd3+h+nLev+WEtCAIkEgm0Wm2t9yYIAqqqqhAWFobnn38e/v7+6NOnD9zc3JCUlIRTp07VO2oBAG9vb3To0AG//vortm7dirfeegsFBQV39f7q+rlW//9Vk1arRVVVlb7+ut4zmR5PPdkIuVyOlStX4siRI/rncnNzUVJSgnbt2iEkJATJycm4ePEiAN1v9cOGDYNKpdLv7+Ligocffhhr1qwBABQVFWHUqFHYt28funbtiosXL+qvotq3bx9iYmIA6P5RV/9jb4zQ0FBs3rxZ/xvpjz/+WO8HenBwMMLDwxESElLvh1xYWBiWLl2KkJAQuLi4wN/fH3FxcXX+9nyntVZ/T2VlpdH9qk+zlZSUAAA+/fRTvPnmm3f0WnXZunUrBEFAYWEhduzYgccffxwhISFISkpCRkYGAODgwYPIzMxE165d4efnB09PT2zYsAF9+vRB3759sXv3bty8ebPBYAd0p5/WrFmD4uLiWn2Cht5fY36uLi4u6Nq1q/6qs+LiYmzduhW9e/dGnz59kJycjKysLAC6/gg1HY4obMSDDz6Izz//HMuWLUNWVhakUilcXV3x4Ycf4qGHHgIAzJs3DzNnztT/Vrpy5Uo4OzsbHGfx4sWYP38+hg4dCrVajcjISAwbNky/bdasWdBoNHBxccGyZcsA6D6oY2Ji8N577zWq1smTJ2PevHkYOnQoXF1d0aJFC31zuT7vvPMOIiMj8fPPP2PIkCEG2wYNGoT58+fjjTfeAKD7QFu3bp2+KVtTv379Gmya1yUwMBBSqRTDhw/Xv+e6PPvss8jOzsZzzz0HkUiEli1b1vta1T2Kf6pr/+pTNCqVCmPGjEGvXr0AAHPnzsWrr74KjUYDmUyGL7/8Eq6urgB0/02+/vprdOjQAXZ2dpDJZBg0aJDR9zpo0CDMnTtX32to7Pvr1asX3njjDcyfP19/1V1dFi9ejHnz5mHLli1Qq9UYOnQooqOjIRKJEBMTgxdeeAHOzs7o0qWL0Vrp/hFxmXGyND/99BNcXFwQGhoKrVaL1157DX369NGf0iCipsWgIItz7tw5zJkzB+Xl5aisrETPnj3xzjvv8EoXIjNhUBARUYPYzCYiogYxKIiIqEFWedWTSqXC6dOn4e3tzeupiYgaSaPRIDc3F506dTJ6JWFNVhkUp0+f1i+xQEREd2bdunXo0aNHo/e3yqConsa/bt06+Pn5mbkaIiLrkJWVheeff77WmmjGWGVQVJ9u8vPzwwMPPGDmaoiIrMudnrJnM5uIiBrEoCAiogYxKIiIqEEMCiIiapDNBMXmxPM4eSHX4LmTF3KxOfG8mSoiIrIONhMUQW09sPCbI/qwOHkhFwu/OYKgth5mroyIyLJZ5eWxd6NLoDdmjeuBBWv+gL3EDoIAzBrXA10C7+x6YiIiW2MzIwpAFxaPBPugsESNRzv4MiSIiBrBpoLi5IVcnDivO/WUfOJ6rZ4FERHVZjNBUd2TeOuFR+HXwgkBD7gb9CyIiKhuNhMU56/c1PcklAo5MvPK8ObYHjh/5aa5SyMismg208x+ZmCQ/mulwhP7j11FSy9ndA1in4KIqCE2M6KoKdhfDgBISy8wcyVERJbPJoPiwZZukDqIkXo539ylEBFZPJsMCrHYDkFtPBgURESNYJNBAQBKhRyXrhWiolJj7lKIiCyaDQeFJ6o0Ai5k8KonIqKG2GxQBCtuNbR5+omIqEE2GxQerlK0bOGM1Mu88omIqCE2GxQAEOzvidT0fAiCYO5SiIgslk0HhVIhR0FxBXIKys1dChGRxbLxoPAEAKSms09BRFQfkwbFihUrEBERgYiICCxatKjW9rNnzyI6Ohrh4eGYPXs2qqqqTFlOLf4t3SDjxDsiogaZLChSUlKQlJSEhIQEbN26FX/99Rf27NljsE9MTAzmzJmDXbt2QRAExMfHm6qcOukm3nmyoU1E1ACTBYW3tzfeeustODg4wN7eHgEBAbh+/bp++7Vr16BSqfDwww8DAKKjo7Fz505TlVMvpb8n/ubEOyKiepksKIKCgvQhkJ6ejh07diA0NFS/PScnB97et1du9fb2RnZ2tqnKqZdSIYdGy4l3RET1MXkz+/z585gwYQLefPNN+Pv765/XarUQiUT6x4IgGDxuKsFsaBMRNcikQXH06FGMHz8er7/+Op5++mmDbX5+fsjNvX13uby8PPj4+JiynDq5u0jR0suZDW0ionqYLCgyMzMxbdo0LF68GBEREbW2t27dGlKpFEePHgUAbNu2Df369TNVOQ1SKnQNbU68IyKqzWR3uFu9ejUqKirw8ccf658bOXIkEhMTMX36dHTu3BmLFy9GbGwsSkpK0LFjR4wbN85U5TRI6S/HL0evIju/DH4tnM1SAxGRpTJZUMTGxiI2NrbW86NGjdJ/rVQqsWnTJlOV0GjKWwsEpl4uYFAQEf2DTc/Mrqbwc4XMQYw0NrSJiGphUEA38a5dW082tImI6sCguCVY4Ym/rxdBpW7aZUSIiCwdg+IWpT8n3hER1YVBcUtw21sT77juExGRAQbFLe4uUrTycuYMbSKif2BQ1KD0lyONE++IiAwwKGpQKjxxs6QC2fll5i6FiMhiMChqUPrfmnjH009ERHoMihra+rnBUSpmQ5uIqAYGRQ1iO9GtO95xREFEVI1B8Q9Kf7lu4l0FJ94REQEMilqUCk9otQLOX+XEOyIigEFRS7CCDW0iopoYFP/g5uyA1t7OSGNDm4gIAIOiTsEKOVIv53PiHRERGBR1UvrLUViiRtYNTrwjImJQ1EGpqF4gkH0KIiIGRR10E+8kbGgTEYFBUSexnQjt2npwhjYRERgU9VIq5EjP5MQ7IiIGRT2U/nLdxDve8Y6IbByDoh7BbGgTEQFgUNTL1ckBrb1dkJrOPgUR2TaJsR2OHz+OpUuXorCw0GAC2vbt201amCVQ+nvi8JlsCIIAkUhk7nKIiMzCaFDMmTMH0dHR6NChg819WLb3l2Pf4Qxk3ihFKy8Xc5dDRGQWRoNCIpHgxRdfbIpaLI5Sv0BgAYOCiGyW0R5FUFAQ0tLSmqIWi9PG1xVOMgkb2kRk04yOKDIyMvDMM8+gVatWkEql+udtoUdhZydCu7aeSGNDm4hsmNGgmDFjRlPUYbGUCjni96ahvKIKjlKjPy4iombH6Kmnxx57DFKpFH/88QeSk5P1z9kKpb8ntAJwPoOjCiKyTUaDYuvWrZg+fToKCwtRWlqK119/HfHx8U1Rm0UIbntr4h1PPxGRjTJ6LmXt2rXYuHEjfHx8AACTJk3CSy+9hOeee87kxVkCFycHtPF1YUObiGyW0RGFVqvVhwQA+Pr6ws7OtiZ0KxVypF0u4B3viMgmGf3E9/DwwN69e/WP9+7dC3d3d5MWZWmCFXIUlaqRmVdq7lKIiJqc0VNP7777Ll555RXMnz8fAGBvb48VK1aYvDBLovTX9SnOpuejlTcn3hGRbTEaFEFBQdi5cyfS09Oh0Wjw0EMPQSKxrctE2/i4wlkmQerlAvzr0bbmLoeIqEnV+4kfFxeHSZMmYf78+XWu8RQbG2vSwixJ9cQ73hqViGxRvT0KV1dXAICnpyc8PDxq/WmskpISREZG4urVq7W2rVixAgMGDEBUVBSioqKwbt26u3gLTUPpL8eVrCKUqSrNXQoRUZOqd0QxcuRIAMCrr76qfy47OxsZGRno0aNHow5+4sQJxMbGIj09vc7tp0+fxtKlS9GtW7c7KNk8lAq5buLdlZvo2s7b3OUQETUZo1c9rV+/Hq+//jry8/MRHR2N2bNnY8mSJY06eHx8PObOnWtweW1Np0+fxldffYWhQ4di3rx5qKiouLPqm1A73vGOiGyU0aDYuHEj3n77bezcuRMDBw7ETz/9pF/Kw5gFCxbUO/ooLS1F+/btERMTg4SEBBQVFeGLL764s+qbkIujPdr4uiL1MmdoE5FtMRoUIpEIXl5eOHjwIEJCQiCRSKDVau/5hZ2dnREXF4eAgABIJBJMmDABBw4cuOfjmpJS4Ym0y/mceEdENsVoUDg4OCAuLg5//PEH+vTpg++//x6Ojo73/MLXr1/Hpk2b9I8FQbD4y26V/nIUl1XiWm6JuUshImoyRoNiwYIFSE9Px8KFC+Hu7o6jR49iwYIF9/zCMpkMn3zyCTIyMiAIAtatW4ewsLB7Pq4pKRVcIJCIbI/RoPjyyy+xYMEC9O/fHwCwZMkSPPTQQ3f9gpMmTcKpU6cgl8sxb948TJ06FU888QQEQbD4W64+4OMKZ0d7NrSJyKYYPddz9uxZCIJQ56S7xkpMTNR/HRcXp/86PDwc4eHhd33cpmZnJ0JwW0+ksaFNRDbEaFD4+PggIiICXbt2hbOzs/55W5qZXZNS4Yn1e9JQpqqEk8ze3OUQEZmc0aDo1q2bVUyIayrB/nIIAnDuSgEeblf3/BAioubEaFC8+uqrUKlUuHz5MoKCglBRUXFfrnqyVsFtPSESAamXGRREZBuMNrNPnDiBQYMGYfLkycjJyUH//v1x7NixpqjNIjlXT7zjAoFEZCOMBsXChQuxdu1aeHh4wM/PD4sWLbovl8das+o73mm1nHhHRM2f0aBQqVQIDAzUPw4NDYVGozFpUZZOqfBESTkn3hGRbTAaFBKJBIWFhfrLYy9dumTyoiyd0l8OAEjjfAoisgFGg2Lq1KkYM2YMMjMzMXPmTIwaNQpTp05titosVmtvl1sT7zifgoiaP6NXPQ0YMAAPPfQQkpOTodVqMW3aNAQEBDRFbRbLzk6EYAXveEdEtsHoiAIA1Go11Go1tFotxGKxqWuyCkqFHFeyi1FazjveEVHz1qgbF40bNw5nz57FyZMnMXr0aPz8889NUZtFUyo89RPviIiaM6OnntauXYutW7fC19cXgG558JdffhlDhgwxeXGWLFhxe+Jdt2BOvCOi5svoiMLFxUUfEgDQqlUrODg4mLQoa+Aks0dbX1euJEtEzZ7RoOjTpw/mzp2Lc+fO4eLFi1i6dCn8/f3x119/4a+//mqKGi2W0p8T74io+TN66unHH38EAPz2228Gz7/22msQiUTYt2+faSqzAkqFJ3b9fhnXckvQxtfV3OUQEZmE0aCoeS8JMhSs0E28S03PZ1AQUbNl9NTTxYsXsXHjRgiCgBkzZmDQoEH4/fffm6I2i9fa2wUunHhHRM2c0aCYO3cupFIp9u/fj6ysLCxYsADLli1ritosnn7iHRvaRNSMGQ2KiooKDBs2DElJSXjyySfRs2dPVFZyklk1pb8cGZx4R0TNmNGgUKvVyMvLw/79+9G7d2/k5eWhoqKiKWqzCtUT79I48Y6ImimjQTFixAgMGDAA3bt3R2BgIIYPH44XXnihKWqzCu1u3fEujes+EVEzZfSqp9GjR2PkyJGws9NlSkJCAjw9PU1emLVwktlD4efGhjYRNVv1BkVcXBwmTZqEDz74oM7tsbGxJivK2gQrPJH05zVotQLs7ETmLoeI6L6qNyhcXXXzAjw8PJqsGGulVMix6/fLuJpTjLZ+buYuh4jovqo3KEaOHAkAePXVV1FQUACZTAZHR8cmK8yaKP11p+JSLxcwKIio2Wmwmb127Vr07dsXvXv3xiOPPIKwsDBs2LChqWqzGq29XeDqZM8bGRFRs1TviOL777/Hjh078Nlnn0GpVEIkEuHkyZNYsmQJgNsjDgJEIhGCFXI2tImoWap3RLF582Z89dVX6NatGxwdHSGTyfDYY49h+fLl2LRpU1PWaBWUCk9kZBejhBPviKiZqTcoqqqq6mxk+/r6QqvVmrQoa6S8tUDgOY4qiKiZqTcoqudN1EUQeP+Ffwpq6wE7EbjuExE1O/X2KDQaDQoLC+sMBY1GY9KirJGTzB5t/dzY0CaiZqfeoDh37hx69epVZ1CIRJxUVhelvxy/Hb/KiXdE1KzUGxSpqalNWUezoFR4YufBdGTkFEPB+RRE1EwYXRSQGk/pX33HOza0iaj5YFDcR628nOHq5IA0NrSJqBlhUNxHuol3vOMdETUvjQoKlUqFtLQ0CIKA8vJyU9dk1ZT+nsjILkFJmdrcpRAR3RdGg+LPP//EoEGDMHnyZGRnZ6N///44duxYU9Rmlaon3vGOd0TUXBgNikWLFmHt2rXw8PCAn58fFi1ahAULFjTq4CUlJYiMjMTVq1drbTt79iyio6MRHh6O2bNno6qq6s6rt0Dt2nrCTgSc5XwKImomjAaFSqVCYGCg/nFoaGijJtydOHECo0aNQnp6ep3bY2JiMGfOHOzatQuCICA+Pr7xVVswR6kEipZuSOOVT0TUTBgNColEgsLCQv0ku0uXLjXqwPHx8Zg7dy58fHxqbbt27RpUKhUefvhhAEB0dDR27tx5J3VbNKVCjrQrBdBoudQJEVk/o0ExZcoUjBkzBllZWZg5cyZGjRqFqVOnGj3wggUL0KNHjzq35eTkwNvbW//Y29sb2dnZd1C2ZVP6e6K8ogoZ2cXmLoWI6J7VOzO72sCBAxEQEIDk5GRotVpMmzYNAQEB9/SiWq3WYBkQQRCa1bIg1Q3t1PR8+LfkDG0ism5GRxSHDx9GTk4OgoKCEBwcjIKCApw+fRolJSV3/aJ+fn7Izc3VP87Ly6vzFJW1aunlDDdnB86nIKJmweiI4qOPPkJqaiqCgoJgZ2eHc+fOwdvbG+Xl5ViwYAEGDRp0xy/aunVrSKVSHD16FN27d8e2bdvQr1+/u3oDlkg/8Y4NbSJqBoyOKFq1aoU1a9Zg27ZtSEhIwPr16/HII49g27Zt+Pzzz+/oxSZNmoRTp04BABYvXoyPPvoITzzxBMrKyjBu3Li7ewcWSqmQ41puCYo58Y6IrJzREUVGRgZ69uypf9ylSxekp6fDz8+vUS+QmJio/zouLk7/tVKpbNa3VFX6ewIA0i4XoEd7XzNXQ0R09xp1eWxSUpL+cVJSEuzt7ZGfn99sJsmZQlAb3cQ73siIiKyd0RHF3LlzMX36dIhEImi1WkilUixfvhz/+c9/MHLkyKao0So5SiXwb+nOhjYRWT2jQdGlSxfs27cP586dg1gsRkBAAMRiMZRKZVPUZ9WC/T2x/2gGNFoBYt7xjoislNGgyM/Pxw8//IDS0lIIggCtVovLly9jyZIlTVGfVVMq5NiRko4rWUV4sJW7ucshIrorRoPi//2//weZTIYLFy6gd+/eSElJQffu3ZuiNqtX3dBOvVzAoCAiq2W0mX39+nWsWrUK/fr1w5gxY7B+/fpGr/dk61q2uDXxjg1tIrJiRoPCy8sLAODv749z587B19eXVzs1kkgk0i0QyIY2EVkxo0HRokUL/Oc//0GnTp2wefNmJCYmQqVSNUVtzYLS3xPXcktRVMqJd0RknYwGxbx58+Dg4IAePXqgU6dOWL58Od54442mqK1ZUPrfuuMdRxVEZKWMBsXChQv1y2vExMRg69atCAsLM3lhzUXQAx6wsxMh9TLXfSIi62Q0KM6ePQtB4A147pZMKsGDrdzY0CYiq2X08lgfHx9ERESga9eucHZ21j8fGxtr0sKaE6VCjsQjVzjxjoisktGg6NatG7p169YUtTRbSoUnfkr+mxPviMgqGQ2KV199FSqVCpcvX0ZQUBAqKirg6OjYFLU1G9UN7dT0fAYFEVkdoz2KEydOYNCgQZg8eTJycnLQv39/HDt2rClqazZ85U7wcJGyoU1EVqlRVz2tXbsWHh4e8PPzw6JFi7BgwYKmqK3ZuH3HOza0icj6GA0KlUqFwMBA/ePQ0FBoNBqTFtUcKf3luJ5XisKSCnOXQkR0Rxp146LCwkKIRLqrdbjO091RKm7d8e4KTz8RkXUxGhRTpkzBmDFjkJWVhZkzZ2LUqFGYOnVqU9TWrAS28YDYTsTTT0RkdYxe9TRw4EAEBAQgOTkZWq0W06ZNQ0BAQFPU1qzIHHQT79LY0CYiK2M0KGbOnInnnnsOo0ePbop6mjWlQo69h69Ao9FCLDY6mCMisghGP60effRRLF26FGFhYfjqq6+Qm5vbFHU1S8H+cqjUGlzOKjZ3KUREjWY0KEaNGoX4+Hh8+eWXKCwsxMiRIzFt2rSmqK3ZqW5op3IlWSKyIo0+/6FSqaBWqyEIAuzseNrkbvjKneDhKmVDm4isitEexZo1a7Blyxao1WoMHz4c8fHx+rve0Z3R3fHOkzO0iciqGB0anD4ARNxcAAAVhklEQVR9GrGxsdi1axcmTJiAQ4cO4dlnn22K2polpUKOTE68IyIrYnREsWTJEhQWFmLVqlVYt24dSktLMXbs2KaorVm6fce7AjzW0c/M1RARGddgUFy6dAnffPMNtm3bhtatW0OlUuGXX36Bq6trU9XX7Ogn3l3OZ1AQkVWo99TTyy+/jDFjxkAikeCbb77Bjz/+CGdnZ4bEPZLai/Fga3ekprNPQUTWod6gOHPmDDp27IigoCAoFAoA0K/3RPdGqfDEuYwCaDRac5dCRGRUvUGxf/9+PP300/jxxx/Rt29fTJ8+HRUVbMDeD0qFHBVqDdIzi8xdChGRUfUGhUQiwZAhQ/Dtt99iy5Yt8PHxQUVFBQYPHoz169c3ZY3Njv6Od7xMloisQKNmzgUGBiI2Nha//vorXnrpJcTHx5u6rmbNx9MRnq5SztAmIqtwR1OsHR0dMWLECCQkJJiqHpsgEomg9JcjjQ1tIrICXIvDTJQKT2TeKMXNYvZ9iMiyMSjMJFhRPfGOp5+IyLIxKMzk9sQ7nn4iIsvGoDATqb0YD7V2Z0ObiCyeSYNi+/btGDJkCAYPHox169bV2r5ixQoMGDAAUVFRiIqKqnOf5kzpL8f5jJuceEdEFs3oooB3Kzs7G8uWLcOWLVvg4OCAkSNHomfPnggMDNTvc/r0aSxduhTdunUzVRkWTanwxPbfLuHvzCIEPuBh7nKIiOpkshFFSkoKevXqBQ8PDzg5OSE8PBw7d+402Of06dP46quvMHToUMybN8/mZn4rqxvavJEREVkwkwVFTk4OvL299Y99fHyQnZ2tf1xaWor27dsjJiYGCQkJKCoqwhdffGGqciySt6cj5G5SnOV8CiKyYCYLCq1Wa7CIoCAIBo+dnZ0RFxeHgIAASCQSTJgwAQcOHDBVORZJJBIhWCFnQ5uILJrJgsLPzw+5ubn6x7m5ufDx8dE/vn79OjZt2qR/LAgCJBKTtUwsllIhR3Z+GQqKVeYuhYioTiYLit69e+PgwYPIz89HeXk5du/ejX79+um3y2QyfPLJJ8jIyIAgCFi3bh3CwsJMVY7FUvp7AgDvT0FEFstkQeHr64sZM2Zg3LhxeOqppxAZGYkuXbpg0qRJOHXqFORyOebNm4epU6fiiSeegCAIePHFF01VjsUKfMADErGIM7SJyGKZ9FzP0KFDMXToUIPn4uLi9F+Hh4cjPDzclCVYPAf9xDuOKIjIMnFmtgVQKnQT76o48Y6ILBCDwgIoFXKoKzX4+3qhuUshIqqFQWEBgtnQJiILxqAws82J55GZVwq5m0w/n+LkhVxsTjxv5sqIiHQYFGYW1NYDi749gpZeTkhNz8eRM1lY+M0RBLXl2k9EZBlsb4abhekS6I1Z43pg/upDUKk1eH/1Ibg62eP7XWlIPJKBll7OaNnCWf+3i5ODuUsmIhvDoLAAXQK9Edn3IWxKPI/OAS3gK3dG5o1SHE/Lxb7DGQb7ujrZw69GcLT0coZfC2e08nKGh6vUYJkUIqL7gUFhAU5eyMXuQ5cxIqwddqSkY+TgYHQJ1C2oqFJXIftGGa7nlSLrRiky80qReaMUaZcLkPTnNWiF28eROYgNQsTPyxmtbv3t5eEIsR1DhIjuHIPCzE5eyMXCb45g1rge6BLojS6BXgaPZQ4SKFq6QdHSrdb3VlZpkVtQhswaAZKZV4qrOcU4fCbbYF6GRCyCr9wJLb1cbo1CnNDKywV+LZzgK3eCvURscOzNiecR1NZDH1jVtZ6/chPPDAwy3Q+EiCwOg8LMzl+5qQ8F4HbP4vyVmwYf0nWxl9ihlbcLWnm71Nqm1Qq4UahC5o0SZOaVITOvBFk3ypCZV4q/Lt1AeUWVfl87EeDl4WhwGktdqcGHaw/jjdGPoEcHP4NAIyLbwqAws7p+O9eNLBoOCWPs7ETw9nSEt6cjugQabhMEAYUlamTdKMX1PN0opPq01sFTmSgqVev3fX/1IcgcxKis0qJLoBfO/J2P/KIKtLoVKq5O9uyLEDVzDAobJBKJ4OEqhYerFEp/ea3tpeWV+tNYOw+m4+SFPHh7OiIjuxjHz+Ua7OvsaI+WLXSntPxaON2+QsvLGZ6uMtixL0Jk9RgUVIuzoz0CH/BAmaoS6ZlF+ib7rHE9EKyQI1vfE7l9SutCxk0kn7wObY3uuoO9uFZ4+LXQNdp9PB0hFnMaD5E1YFBQnYw12dv61W6uazRa5N4sN7xC61aT/fi5XKgrNfp9xXYi+Hg66RvrLb1cbo1MnOHbwhlSe3Gt4wNsshOZA4OC6nQ3TXax2A5+LXSjhn8SBAH5RSp9P0QXJrorttKuFKC0vNJg/xbuslpzRVp6OaONr6tBYLHJTmR6DAqq0/1usotEIrRwd0QLd0d0CvCqtb24TG0wAqkOlCNns1FQXGGwr6NUgjlfHURrHxdk3yjDkD7+AIDs/DJ4uct4SovoPmNQkEVwdXKAa1sHtGvrWWtbeUUVsm7UnHBYhuNpObiSVQwASNh/EQn7LwLQndLy8nC8NT/EGb5y3TwR31vzRTxcOHud6E4xKMjiOUoleLCVOx5s5Q5A15NIOXld32SfFNUJnm4yZOeXIetGKbLzy5CdX4Y/zmTh5j9GI1IH8e3wkOvCpHrSoa/cCU4ye3O8RSKLxqAgq9JQk31wT0Wt/VUVVcgu0AVH9o0ygzA5fdFw4iGgG9lUjz785E7wbeGs/9rb0wn2krpPa7HJTs0Zg4Ksyp022WVSCRR+blDUcZWWIAgoLqtEdr6usV49Esm+UYq/rxXi0OlMVGluX+4rEgEt3B31ow8//SktXZiwyU7NFYOCrMr9bLKLRCK4OTvAzdkBQW1q90Y0WgH5hSpk598+nVU9GjlxPhe/FKkg1FiUUWwnwrtfpsDH0wk3ilTo3bkl0jOLUFSqhqerDJ5uUni6yuAo5T87si78P5aoHuIay6B0Cqi9XV2pQU5BzZGIri9yNacEjlIxkk5cx4Hj12p9n6NUDA9XGeRuMni4SiF3k8HTVWoQJp5uUrg5S7niL1kEBgXRXXKwF+MBH1c84OMKQNeT2Hv4ir7J/s74nniwlRsKiiuQX6TCzWIV8osqUFCsQsGtv9OvF+J4Wg7KVFW1jm9nJ4KHi4M+VDxdpfD8x9/VYSNzqP+fMvsndK8YFET3gbGZ7P51LBNfk6qiCjdLdIFSUFyBgn/8nV+kwqVrN3GzuMLgHiTVnGSSGgFye2Qid5MCIuCjtYcxfcTD6NmxJU5fymP/hO4Ig4LoPriX5eIBXdPdTyqpc1Z7TRqtgKLSCv2IpGaQVAfLhas3UVCkgkqtMfjeD9cehggAREBLL2dsPXARvx6/Znj6qzpoXKVwqGcZFbI9DAqi+8BUy8X/k9hOdOuDXAbAvcF9yyuqDIJkz6HLOH4uF/4t3SB3kyHvZjnOZ9xEYUmFQVO+mrOjPeTVPZN/9E/krjJ4uOkCxsXx7paa5ykx68GgIGqmHKUSON66sdXJC7m4eK3QYJJi9Qe0RqNFYan6Vh+lenSiqjFqqUDaFd19SGou7FhNIra7FSLVQSKD3FUKj1t/V49SPFylBvNQgtp6WOQlxQyw2hgURM2csf6JWGwHuZuuYd4QQRBQXlHVYB8lO78MZ9PzDW5+VZOrk8PtUYqbFF0DvTB/9SF0fKgF/vr7BiL7PITCYjUOnsqEvcQOErEIErEdJBI7SMR2sBfb3Xr+9nMSsUj/3P1YnsVSA8ycGBREzdy99k+qiUQiOMns4SSz11/pVZ8qjRaFdTTna45arv9dioIiFSqrtDiamgMA2JR4/u7fKHA7WP4RLhJJ9d+G2w226b9HhM4BXnj/P4fQwV+OtCsFeG5QEJxk9sgtKIe7i4PN9W8YFETNXFP1T2qSiO30qwU35MR53W/rA3s8gH1HMvDyU50R+IAHqjRaVFbp/lRpbv2p0qJKI6Dy1teV+udub6/U3NqnSoMqjaDfXnPf6mOq1FWoqrp1vBrPV++nrtTgz/O6Ozr+96ez+O9PZ/V1O0olcHdxgLuLFO7O0ttf1/OcveTeg8Wcp8QYFERkFicv5GLRt0fw1gu60c5jHf0MTvmYu7aF3xzBoEfbYvehyxgdroS3pyMKS9QoLKlAYWkFCovVKCytQO7NMly4qrsoQFPXtcvQXb5cMzzcnB3g4aqbVOnh4gA3FyncazxX15pi5jwlxqAgIrO4X6fE7rd/9nS6t/fRP+7VqWW93ycIAkpVVSgqqcDNkgrDULn1dVGJGtn5ZTifUYDCEnW9weIsk+jDQzcq0YVM366t8MHXf2Bo3wex8/fLTRaqDAoiMgtznBJrjLsNMJFIBBdHe7g42qOVt4vR1xEEAaXllfpQKSqtwM0StT5oikrUuFlSgez8MqRdKUBRqVp/T/r4fecxIqxdk/2sGBRERDU0VYCJRCK4ODnAxckBD/gY31+rFfDHmSx8+r/jiOjzIHakpKNLoFeThAXvGUlEZAVOX8rDZ/F/4u0XHsWYJ9pj1rgeWPjNEZy8kGvy12ZQEBFZgYZOiZkaTz0REVkBc/Z0OKIgIqIGmTQotm/fjiFDhmDw4MFYt25dre1nz55FdHQ0wsPDMXv2bFRV1V6Tn4iIzMtkQZGdnY1ly5bh+++/x9atW/G///0PFy5cMNgnJiYGc+bMwa5duyAIAuLj401VDhER3SWTBUVKSgp69eoFDw8PODk5ITw8HDt37tRvv3btGlQqFR5++GEAQHR0tMF2IiKyDCZrZufk5MDb+3aTxcfHBydPnqx3u7e3N7Kzsxt1bI1Gt9RxVlbWfaqWiKj5q/7MrP4MbSyTBYVWqzVY8lcQBIPHxrY3JDdXd93w888/f5+qJSKyHbm5uVAoFI3e32RB4efnhyNHjugf5+bmwsfHx2B79Qc+AOTl5Rlsb0inTp2wbt06eHt7Qyy2reV+iYjulkajQW5uLjp16nRH32eyoOjduzc+++wz5Ofnw9HREbt378b8+fP121u3bg2pVIqjR4+ie/fu2LZtG/r169eoY8tkMvToYbs3ESEiult3MpKoJhKEuu6We39s374dX331FSorKzF8+HBMmjQJkyZNwvTp09G5c2ekpqYiNjYWJSUl6NixIz766CM4ODiYqhwiIroLJg0KIiKyfpyZTUREDWJQEBFRgxgURETUIAYFERE1iEFBREQNsrmgKCkpQWRkJK5evWruUgysWLECERERiIiIwKJFi8xdjt6nn36KIUOGICIiAmvWrDF3OQYWLlyIt956y9xlGBg7diwiIiIQFRWFqKgonDhxwtwlAQASExMRHR2NJ598Eh988IG5ywEAbNy4Uf9zioqKQvfu3TFv3jxzlwUA2LZtm/7f48KFC81djt6qVasQHh6OoUOHYuXKlU33woIN+fPPP4XIyEihY8eOQkZGhrnL0UtOThZGjBghVFRUCGq1Whg3bpywe/duc5clHDp0SBg5cqRQWVkplJeXCwMGDBAuXrxo7rIEQRCElJQUoWfPnsKsWbPMXYqeVqsV+vbtK1RWVpq7FANXrlwR+vbtK2RmZgpqtVoYNWqUsH//fnOXZeDcuXNCWFiYcOPGDXOXIpSVlQmPPvqocOPGDaGyslIYPny4kJycbO6yhOTkZCEyMlIoLi4WqqqqhMmTJwu7du1qkte2qRFFfHw85s6d2+ilQpqKt7c33nrrLTg4OMDe3h4BAQG4fv26ucvCY489hm+++QYSiQQ3btyARqOBk5OTucvCzZs3sWzZMkyZMsXcpRi4dOkSAGDChAkYNmwYvvvuOzNXpLNnzx4MGTIEfn5+sLe3x7Jly9C1a1dzl2Xgvffew4wZMyCXy81dCjQaDbRaLcrLy1FVVYWqqipIpVJzl4UzZ86gb9++cHFxgVgsxuOPP469e/c2yWvbVFAsWLDAIpf+CAoK0i+3np6ejh07diA0NNTMVenY29tj+fLliIiIQEhICHx9fc1dEubMmYMZM2bAzc3N3KUYKCoqQkhICD7//HOsXbsWGzZsQHJysrnLwuXLl6HRaDBlyhRERUXh+++/h7u7u7nL0ktJSYFKpcKTTz5p7lIAAC4uLvi///s/PPnkkwgNDUXr1q3xyCOPmLssdOzYEUlJSbh58yYqKiqQmJiIvLy8JnltmwoKS3f+/HlMmDABb775Jvz9/c1djt706dNx8OBBZGZmmv3mUhs3bkTLli0REhJi1jrq0q1bNyxatAiurq6Qy+UYPnw4Dhw4YO6yoNFocPDgQXz44Yf43//+h5MnTyIhIcHcZelt2LABL774ornL0EtNTcXmzZvxyy+/4LfffoOdnR1Wr15t7rIQEhKC6OhojB07FhMnTkT37t1hb2/fJK/NoLAQR48exfjx4/H666/j6aefNnc5AICLFy/i7NmzAABHR0cMHjwYaWlpZq3p559/RnJyMqKiorB8+XIkJibiww8/NGtN1Y4cOYKDBw/qHwuCAInEZOtuNpqXlxdCQkIgl8shk8kwaNAgg3vDmJNarcbhw4cxcOBAc5eil5SUhJCQELRo0QIODg6Ijo7GH3/8Ye6yUFJSgsGDB2P79u349ttv4eDggDZt2jTJazMoLEBmZiamTZuGxYsXIyIiwtzl6F29ehWxsbFQq9VQq9XYt28funfvbtaa1qxZgx9//BHbtm3D9OnTMXDgQLzzzjtmralacXExFi1ahIqKCpSUlCAhIQFhYWHmLgsDBgxAUlISioqKoNFo8Ntvv6Fjx47mLgsAkJaWBn9/f4vofVVTKpVISUlBWVkZBEFAYmIiOnfubO6ycPXqVbzyyiuoqqpCcXExNm3a1GSn68z/6w5h9erVqKiowMcff6x/buTIkRg1apQZqwJCQ0Nx8uRJPPXUUxCLxRg8eLBFBZmlGTBgAE6cOIGnnnoKWq0Wo0ePRrdu3cxdFrp27YqJEydi9OjRqKysRJ8+ffDMM8+YuywAQEZGBvz8/MxdhoG+ffvizJkziI6Ohr29PTp37oyXX37Z3GVBqVRi8ODBGDZsGDQaDcaPH99kv7hx9VgiImoQTz0REVGDGBRERNQgBgURETWIQUFERA1iUBARUYMYFET3yaFDhxAZGWnuMojuOwYFERE1iEFBZAJHjhxB//79cezYMXOXQnTPODOb6D77/fff8e677+LLL7+EUqk0dzlE94wjCqL7KCsrC1OmTMGgQYMYEtRsMCiI7iOxWIyvv/4aCQkJFnMbVKJ7xaAguo+8vb3xyCOPYNasWXjzzTdRXl5u7pKI7hmDgsgEnn76aTz44IMGKwITWSuuHktERA3iiIKIiBrEoCAiogYxKIiIqEEMCiIiahCDgoiIGsSgICKiBjEoiIioQQwKIiJq0P8HWDW8RqD0dl4AAAAASUVORK5CYII="/>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5" name="AutoShape 4" descr="data:image/png;base64,iVBORw0KGgoAAAANSUhEUgAAAYoAAAEXCAYAAACzhgONAAAABHNCSVQICAgIfAhkiAAAAAlwSFlzAAALEgAACxIB0t1+/AAAADl0RVh0U29mdHdhcmUAbWF0cGxvdGxpYiB2ZXJzaW9uIDIuMS4yLCBodHRwOi8vbWF0cGxvdGxpYi5vcmcvNQv5yAAAIABJREFUeJzt3XlYVGX/P/D3MAMz7DCyqelQgIx7pqWoifqIlKAUWS6pmWlqlt+fFllJWpqV5vJkliWP6VOZPrigWbmTFmDmlksKbqGorILsw8DM+f0xMjKxDC7DzDDv13V5ycw5nPkM5by5z+fc9xEJgiCAiIioHnbmLoCIiCwbg4KIiBrEoCAiogYxKIiIqEEMCiIiahCDgoiIGsSgsCF//vknxo4di6FDhyIyMhITJ07E+fPnjX7fZ599hnnz5t3168bGxuL06dMAgNmzZyMlJeWuj3U/66q2fv16rFq1CgCwceNGrFu37o6On5GRgddeew0AcPXqVXTr1u2e6rl69Srat2+PqKioWn/UajW2bNmCyZMnAwDGjh2LnTt33tPrGbNlyxYEBwdj+fLlBs8LgoB//etfiIyMNHqM/fv349NPP9Ufr7r+u3Xq1CkMHDjwno5BjScxdwHUNNRqNSZPnoyvv/4aHTt2BABs27YNkyZNwr59+yAWi0322ikpKRgxYgQAYMGCBSZ7nbs1atQo/ddHjx5FUFDQHX3/9evX8ffff9/XmmQyGbZt23Zfj3kvWrVqhR9++AHTp0/XP3fkyBGoVCo4Ojoa/f5Tp06hsLDQlCWSCTEobER5eTmKi4tRVlamf27YsGFwcXGBRqOBWCxGYmIiVq5cicrKSshkMsyaNavWb8fZ2dmYN28eMjMzUVlZiYiICEyZMgUA8Msvv+Df//43tFotnJyc8P7772PHjh3IycnBG2+8gUWLFmHx4sV4/vnn0alTJ4wfPx6hoaE4ceIEioqKEBMTg7CwMJSXl2Pu3Lk4ceIEXF1dERgYCAD4+OOP631/a9euxZYtW7B69Wp4e3vrn3/llVcwYMAAPPvsszh+/DhGjhyJvXv3ok2bNvjiiy9QWloKmUyGgoIChISEIDExEcnJyZDJZACAS5cuYezYscjNzYWXlxeWLl0KHx8f/fE1Gg1iY2ORnZ2Nl156Ce+//z40Gg3mzJmDU6dOobi4GDExMQgPDwcArFy5Ert374ZWq0Xr1q0xd+5c+Pr63tN/2z179mDVqlVQqVQYOnQopk6dCgDYu3cvVqxYAa1WC2dnZ7z99tto06YNBg4ciOTkZDg5OWHOnDm4dOkSvvvuOwDA4MGDsXLlSgQEBBi8Rrt27ZCZmYljx47hkUceAQAkJCRg2LBh+O233/T71fX+srKysGHDBmg0Gri6ukKhUCA3Nxcvv/wyMjMzIRaLsWTJEgQEBCArKwvvvfcerl27BkEQ8NRTT2HixIkAgO+//x7//e9/4eLignbt2t3Tz4zuDE892Qh3d3fExMRg4sSJ+Ne//oWYmBhs3rwZvXv3hoODA9LT07Fs2TKsWrUKW7duxfz58/Haa68ZBAsAxMTE4JlnnsGWLVuwadMmpKSk4Oeff0ZeXh5iYmLw0UcfYfv27XjppZewePFizJgxAz4+Pli8eDG6du1qcKyMjAz07dsXmzZtwuuvv44PP/wQAPDFF19Ao9Fgx44dWLt2Lc6cOdPge4uLi8POnTvx3XffGYQEoPvgq/4g++233+Dt7a0/9ZWYmKj/AAeAsLAwDBw4EOPHj8fzzz+vr/HTTz/Fzp074ebmho0bNxocXywW44MPPkDbtm2xevVqAEBFRQX69OmDhIQEzJo1C5988gkAYOvWrTh37hw2btyIbdu2ITQ0FLGxsXW+J5VKVeu00/vvv1/nvqWlpYiPj0d8fDx++OEHHDhwABcvXsTcuXPx2Wef6UcCr7zyCuzt7dG5c2ccOnQIAHDo0CH8/fffKC0txYULFyCRSGqFRLWnnnpKP8opLy/H0aNH8fjjj+u31/f+unbtipEjR2LIkCGYMWOG/uc6e/ZsbN++HT169ND/7N544w307NkT27dvx/r16/HDDz/gp59+wtmzZ7FixQp899132Lx5M+zt7euskUyDIwob8uKLL+LZZ5/F4cOHcfjwYcTFxSEuLg6bNm1CcnIycnJyMH78eP3+IpEIV65c0T8uKyvD4cOHUVhYqD/fXFZWhtTUVEgkEgQFBaFDhw4AdB/QgwcPbrAee3t7hIaGAgA6dOiAmzdvAgAOHDiAt99+G3Z2dnBxccHTTz+NtLS0Oo+xe/du5Obm4ssvv4Sbm1ut7QMGDMBHH32EqqoqJCUlYerUqUhOTkb//v2Rn5+Pzp0748CBA/XW2KdPH8jlcgCAUqlEfn5+g++p+n1VB5BSqcSNGzcA6EZcp06dwjPPPAMA0Gq1KC8vr/MYd3Lqafjw4ZBIJHBxcUF4eDhSUlLQtm1b9OrVC23atAEAhISEQC6X4/Tp0wgLC8Ovv/6Ktm3bwtfXF+3atcPhw4eRlpbW4H+zoUOHIioqCrNnz8aePXswcOBAg1OWd/L+unTpAoVCAQBo37499uzZg7KyMhw7dgxff/01AMDV1RXR0dH49ddfkZ2djT59+uh/ERgxYgSSkpIa9fOhe8egsBFHjx7F8ePHMXHiRAwYMAADBgzAzJkzERkZieTkZGi1WoSEhODf//63/nsyMzPh4+ODPXv2AND9wxcEARs2bNCfl87Pz4dUKsXvv/8OkUik/15BEJCWlgalUllvTfb29rCz0w1qa36vRCJBzSXIqvepi0KhwLvvvov3338f3bt3rxUW7u7uaN++PX755ReUlJQgKioKX3zxBfbu3YtBgwYZvG5dJJLb/0REIhEaszRazd92ax5fq9Vi4sSJGD16NABd3+h+nLev+WEtCAIkEgm0Wm2t9yYIAqqqqhAWFobnn38e/v7+6NOnD9zc3JCUlIRTp07VO2oBAG9vb3To0AG//vortm7dirfeegsFBQV39f7q+rlW//9Vk1arRVVVlb7+ut4zmR5PPdkIuVyOlStX4siRI/rncnNzUVJSgnbt2iEkJATJycm4ePEiAN1v9cOGDYNKpdLv7+Ligocffhhr1qwBABQVFWHUqFHYt28funbtiosXL+qvotq3bx9iYmIA6P5RV/9jb4zQ0FBs3rxZ/xvpjz/+WO8HenBwMMLDwxESElLvh1xYWBiWLl2KkJAQuLi4wN/fH3FxcXX+9nyntVZ/T2VlpdH9qk+zlZSUAAA+/fRTvPnmm3f0WnXZunUrBEFAYWEhduzYgccffxwhISFISkpCRkYGAODgwYPIzMxE165d4efnB09PT2zYsAF9+vRB3759sXv3bty8ebPBYAd0p5/WrFmD4uLiWn2Cht5fY36uLi4u6Nq1q/6qs+LiYmzduhW9e/dGnz59kJycjKysLAC6/gg1HY4obMSDDz6Izz//HMuWLUNWVhakUilcXV3x4Ycf4qGHHgIAzJs3DzNnztT/Vrpy5Uo4OzsbHGfx4sWYP38+hg4dCrVajcjISAwbNky/bdasWdBoNHBxccGyZcsA6D6oY2Ji8N577zWq1smTJ2PevHkYOnQoXF1d0aJFC31zuT7vvPMOIiMj8fPPP2PIkCEG2wYNGoT58+fjjTfeAKD7QFu3bp2+KVtTv379Gmya1yUwMBBSqRTDhw/Xv+e6PPvss8jOzsZzzz0HkUiEli1b1vta1T2Kf6pr/+pTNCqVCmPGjEGvXr0AAHPnzsWrr74KjUYDmUyGL7/8Eq6urgB0/02+/vprdOjQAXZ2dpDJZBg0aJDR9zpo0CDMnTtX32to7Pvr1asX3njjDcyfP19/1V1dFi9ejHnz5mHLli1Qq9UYOnQooqOjIRKJEBMTgxdeeAHOzs7o0qWL0Vrp/hFxmXGyND/99BNcXFwQGhoKrVaL1157DX369NGf0iCipsWgIItz7tw5zJkzB+Xl5aisrETPnj3xzjvv8EoXIjNhUBARUYPYzCYiogYxKIiIqEFWedWTSqXC6dOn4e3tzeupiYgaSaPRIDc3F506dTJ6JWFNVhkUp0+f1i+xQEREd2bdunXo0aNHo/e3yqConsa/bt06+Pn5mbkaIiLrkJWVheeff77WmmjGWGVQVJ9u8vPzwwMPPGDmaoiIrMudnrJnM5uIiBrEoCAiogYxKIiIqEEMCiIiapDNBMXmxPM4eSHX4LmTF3KxOfG8mSoiIrIONhMUQW09sPCbI/qwOHkhFwu/OYKgth5mroyIyLJZ5eWxd6NLoDdmjeuBBWv+gL3EDoIAzBrXA10C7+x6YiIiW2MzIwpAFxaPBPugsESNRzv4MiSIiBrBpoLi5IVcnDivO/WUfOJ6rZ4FERHVZjNBUd2TeOuFR+HXwgkBD7gb9CyIiKhuNhMU56/c1PcklAo5MvPK8ObYHjh/5aa5SyMismg208x+ZmCQ/mulwhP7j11FSy9ndA1in4KIqCE2M6KoKdhfDgBISy8wcyVERJbPJoPiwZZukDqIkXo539ylEBFZPJsMCrHYDkFtPBgURESNYJNBAQBKhRyXrhWiolJj7lKIiCyaDQeFJ6o0Ai5k8KonIqKG2GxQBCtuNbR5+omIqEE2GxQerlK0bOGM1Mu88omIqCE2GxQAEOzvidT0fAiCYO5SiIgslk0HhVIhR0FxBXIKys1dChGRxbLxoPAEAKSms09BRFQfkwbFihUrEBERgYiICCxatKjW9rNnzyI6Ohrh4eGYPXs2qqqqTFlOLf4t3SDjxDsiogaZLChSUlKQlJSEhIQEbN26FX/99Rf27NljsE9MTAzmzJmDXbt2QRAExMfHm6qcOukm3nmyoU1E1ACTBYW3tzfeeustODg4wN7eHgEBAbh+/bp++7Vr16BSqfDwww8DAKKjo7Fz505TlVMvpb8n/ubEOyKiepksKIKCgvQhkJ6ejh07diA0NFS/PScnB97et1du9fb2RnZ2tqnKqZdSIYdGy4l3RET1MXkz+/z585gwYQLefPNN+Pv765/XarUQiUT6x4IgGDxuKsFsaBMRNcikQXH06FGMHz8er7/+Op5++mmDbX5+fsjNvX13uby8PPj4+JiynDq5u0jR0suZDW0ionqYLCgyMzMxbdo0LF68GBEREbW2t27dGlKpFEePHgUAbNu2Df369TNVOQ1SKnQNbU68IyKqzWR3uFu9ejUqKirw8ccf658bOXIkEhMTMX36dHTu3BmLFy9GbGwsSkpK0LFjR4wbN85U5TRI6S/HL0evIju/DH4tnM1SAxGRpTJZUMTGxiI2NrbW86NGjdJ/rVQqsWnTJlOV0GjKWwsEpl4uYFAQEf2DTc/Mrqbwc4XMQYw0NrSJiGphUEA38a5dW082tImI6sCguCVY4Ym/rxdBpW7aZUSIiCwdg+IWpT8n3hER1YVBcUtw21sT77juExGRAQbFLe4uUrTycuYMbSKif2BQ1KD0lyONE++IiAwwKGpQKjxxs6QC2fll5i6FiMhiMChqUPrfmnjH009ERHoMihra+rnBUSpmQ5uIqAYGRQ1iO9GtO95xREFEVI1B8Q9Kf7lu4l0FJ94REQEMilqUCk9otQLOX+XEOyIigEFRS7CCDW0iopoYFP/g5uyA1t7OSGNDm4gIAIOiTsEKOVIv53PiHRERGBR1UvrLUViiRtYNTrwjImJQ1EGpqF4gkH0KIiIGRR10E+8kbGgTEYFBUSexnQjt2npwhjYRERgU9VIq5EjP5MQ7IiIGRT2U/nLdxDve8Y6IbByDoh7BbGgTEQFgUNTL1ckBrb1dkJrOPgUR2TaJsR2OHz+OpUuXorCw0GAC2vbt201amCVQ+nvi8JlsCIIAkUhk7nKIiMzCaFDMmTMH0dHR6NChg819WLb3l2Pf4Qxk3ihFKy8Xc5dDRGQWRoNCIpHgxRdfbIpaLI5Sv0BgAYOCiGyW0R5FUFAQ0tLSmqIWi9PG1xVOMgkb2kRk04yOKDIyMvDMM8+gVatWkEql+udtoUdhZydCu7aeSGNDm4hsmNGgmDFjRlPUYbGUCjni96ahvKIKjlKjPy4iombH6Kmnxx57DFKpFH/88QeSk5P1z9kKpb8ntAJwPoOjCiKyTUaDYuvWrZg+fToKCwtRWlqK119/HfHx8U1Rm0UIbntr4h1PPxGRjTJ6LmXt2rXYuHEjfHx8AACTJk3CSy+9hOeee87kxVkCFycHtPF1YUObiGyW0RGFVqvVhwQA+Pr6ws7OtiZ0KxVypF0u4B3viMgmGf3E9/DwwN69e/WP9+7dC3d3d5MWZWmCFXIUlaqRmVdq7lKIiJqc0VNP7777Ll555RXMnz8fAGBvb48VK1aYvDBLovTX9SnOpuejlTcn3hGRbTEaFEFBQdi5cyfS09Oh0Wjw0EMPQSKxrctE2/i4wlkmQerlAvzr0bbmLoeIqEnV+4kfFxeHSZMmYf78+XWu8RQbG2vSwixJ9cQ73hqViGxRvT0KV1dXAICnpyc8PDxq/WmskpISREZG4urVq7W2rVixAgMGDEBUVBSioqKwbt26u3gLTUPpL8eVrCKUqSrNXQoRUZOqd0QxcuRIAMCrr76qfy47OxsZGRno0aNHow5+4sQJxMbGIj09vc7tp0+fxtKlS9GtW7c7KNk8lAq5buLdlZvo2s7b3OUQETUZo1c9rV+/Hq+//jry8/MRHR2N2bNnY8mSJY06eHx8PObOnWtweW1Np0+fxldffYWhQ4di3rx5qKiouLPqm1A73vGOiGyU0aDYuHEj3n77bezcuRMDBw7ETz/9pF/Kw5gFCxbUO/ooLS1F+/btERMTg4SEBBQVFeGLL764s+qbkIujPdr4uiL1MmdoE5FtMRoUIpEIXl5eOHjwIEJCQiCRSKDVau/5hZ2dnREXF4eAgABIJBJMmDABBw4cuOfjmpJS4Ym0y/mceEdENsVoUDg4OCAuLg5//PEH+vTpg++//x6Ojo73/MLXr1/Hpk2b9I8FQbD4y26V/nIUl1XiWm6JuUshImoyRoNiwYIFSE9Px8KFC+Hu7o6jR49iwYIF9/zCMpkMn3zyCTIyMiAIAtatW4ewsLB7Pq4pKRVcIJCIbI/RoPjyyy+xYMEC9O/fHwCwZMkSPPTQQ3f9gpMmTcKpU6cgl8sxb948TJ06FU888QQEQbD4W64+4OMKZ0d7NrSJyKYYPddz9uxZCIJQ56S7xkpMTNR/HRcXp/86PDwc4eHhd33cpmZnJ0JwW0+ksaFNRDbEaFD4+PggIiICXbt2hbOzs/55W5qZXZNS4Yn1e9JQpqqEk8ze3OUQEZmc0aDo1q2bVUyIayrB/nIIAnDuSgEeblf3/BAioubEaFC8+uqrUKlUuHz5MoKCglBRUXFfrnqyVsFtPSESAamXGRREZBuMNrNPnDiBQYMGYfLkycjJyUH//v1x7NixpqjNIjlXT7zjAoFEZCOMBsXChQuxdu1aeHh4wM/PD4sWLbovl8das+o73mm1nHhHRM2f0aBQqVQIDAzUPw4NDYVGozFpUZZOqfBESTkn3hGRbTAaFBKJBIWFhfrLYy9dumTyoiyd0l8OAEjjfAoisgFGg2Lq1KkYM2YMMjMzMXPmTIwaNQpTp05titosVmtvl1sT7zifgoiaP6NXPQ0YMAAPPfQQkpOTodVqMW3aNAQEBDRFbRbLzk6EYAXveEdEtsHoiAIA1Go11Go1tFotxGKxqWuyCkqFHFeyi1FazjveEVHz1qgbF40bNw5nz57FyZMnMXr0aPz8889NUZtFUyo89RPviIiaM6OnntauXYutW7fC19cXgG558JdffhlDhgwxeXGWLFhxe+Jdt2BOvCOi5svoiMLFxUUfEgDQqlUrODg4mLQoa+Aks0dbX1euJEtEzZ7RoOjTpw/mzp2Lc+fO4eLFi1i6dCn8/f3x119/4a+//mqKGi2W0p8T74io+TN66unHH38EAPz2228Gz7/22msQiUTYt2+faSqzAkqFJ3b9fhnXckvQxtfV3OUQEZmE0aCoeS8JMhSs0E28S03PZ1AQUbNl9NTTxYsXsXHjRgiCgBkzZmDQoEH4/fffm6I2i9fa2wUunHhHRM2c0aCYO3cupFIp9u/fj6ysLCxYsADLli1ritosnn7iHRvaRNSMGQ2KiooKDBs2DElJSXjyySfRs2dPVFZyklk1pb8cGZx4R0TNmNGgUKvVyMvLw/79+9G7d2/k5eWhoqKiKWqzCtUT79I48Y6ImimjQTFixAgMGDAA3bt3R2BgIIYPH44XXnihKWqzCu1u3fEujes+EVEzZfSqp9GjR2PkyJGws9NlSkJCAjw9PU1emLVwktlD4efGhjYRNVv1BkVcXBwmTZqEDz74oM7tsbGxJivK2gQrPJH05zVotQLs7ETmLoeI6L6qNyhcXXXzAjw8PJqsGGulVMix6/fLuJpTjLZ+buYuh4jovqo3KEaOHAkAePXVV1FQUACZTAZHR8cmK8yaKP11p+JSLxcwKIio2Wmwmb127Vr07dsXvXv3xiOPPIKwsDBs2LChqWqzGq29XeDqZM8bGRFRs1TviOL777/Hjh078Nlnn0GpVEIkEuHkyZNYsmQJgNsjDgJEIhGCFXI2tImoWap3RLF582Z89dVX6NatGxwdHSGTyfDYY49h+fLl2LRpU1PWaBWUCk9kZBejhBPviKiZqTcoqqqq6mxk+/r6QqvVmrQoa6S8tUDgOY4qiKiZqTcoqudN1EUQeP+Ffwpq6wE7EbjuExE1O/X2KDQaDQoLC+sMBY1GY9KirJGTzB5t/dzY0CaiZqfeoDh37hx69epVZ1CIRJxUVhelvxy/Hb/KiXdE1KzUGxSpqalNWUezoFR4YufBdGTkFEPB+RRE1EwYXRSQGk/pX33HOza0iaj5YFDcR628nOHq5IA0NrSJqBlhUNxHuol3vOMdETUvjQoKlUqFtLQ0CIKA8vJyU9dk1ZT+nsjILkFJmdrcpRAR3RdGg+LPP//EoEGDMHnyZGRnZ6N///44duxYU9Rmlaon3vGOd0TUXBgNikWLFmHt2rXw8PCAn58fFi1ahAULFjTq4CUlJYiMjMTVq1drbTt79iyio6MRHh6O2bNno6qq6s6rt0Dt2nrCTgSc5XwKImomjAaFSqVCYGCg/nFoaGijJtydOHECo0aNQnp6ep3bY2JiMGfOHOzatQuCICA+Pr7xVVswR6kEipZuSOOVT0TUTBgNColEgsLCQv0ku0uXLjXqwPHx8Zg7dy58fHxqbbt27RpUKhUefvhhAEB0dDR27tx5J3VbNKVCjrQrBdBoudQJEVk/o0ExZcoUjBkzBllZWZg5cyZGjRqFqVOnGj3wggUL0KNHjzq35eTkwNvbW//Y29sb2dnZd1C2ZVP6e6K8ogoZ2cXmLoWI6J7VOzO72sCBAxEQEIDk5GRotVpMmzYNAQEB9/SiWq3WYBkQQRCa1bIg1Q3t1PR8+LfkDG0ism5GRxSHDx9GTk4OgoKCEBwcjIKCApw+fRolJSV3/aJ+fn7Izc3VP87Ly6vzFJW1aunlDDdnB86nIKJmweiI4qOPPkJqaiqCgoJgZ2eHc+fOwdvbG+Xl5ViwYAEGDRp0xy/aunVrSKVSHD16FN27d8e2bdvQr1+/u3oDlkg/8Y4NbSJqBoyOKFq1aoU1a9Zg27ZtSEhIwPr16/HII49g27Zt+Pzzz+/oxSZNmoRTp04BABYvXoyPPvoITzzxBMrKyjBu3Li7ewcWSqmQ41puCYo58Y6IrJzREUVGRgZ69uypf9ylSxekp6fDz8+vUS+QmJio/zouLk7/tVKpbNa3VFX6ewIA0i4XoEd7XzNXQ0R09xp1eWxSUpL+cVJSEuzt7ZGfn99sJsmZQlAb3cQ73siIiKyd0RHF3LlzMX36dIhEImi1WkilUixfvhz/+c9/MHLkyKao0So5SiXwb+nOhjYRWT2jQdGlSxfs27cP586dg1gsRkBAAMRiMZRKZVPUZ9WC/T2x/2gGNFoBYt7xjoislNGgyM/Pxw8//IDS0lIIggCtVovLly9jyZIlTVGfVVMq5NiRko4rWUV4sJW7ucshIrorRoPi//2//weZTIYLFy6gd+/eSElJQffu3ZuiNqtX3dBOvVzAoCAiq2W0mX39+nWsWrUK/fr1w5gxY7B+/fpGr/dk61q2uDXxjg1tIrJiRoPCy8sLAODv749z587B19eXVzs1kkgk0i0QyIY2EVkxo0HRokUL/Oc//0GnTp2wefNmJCYmQqVSNUVtzYLS3xPXcktRVMqJd0RknYwGxbx58+Dg4IAePXqgU6dOWL58Od54442mqK1ZUPrfuuMdRxVEZKWMBsXChQv1y2vExMRg69atCAsLM3lhzUXQAx6wsxMh9TLXfSIi62Q0KM6ePQtB4A147pZMKsGDrdzY0CYiq2X08lgfHx9ERESga9eucHZ21j8fGxtr0sKaE6VCjsQjVzjxjoisktGg6NatG7p169YUtTRbSoUnfkr+mxPviMgqGQ2KV199FSqVCpcvX0ZQUBAqKirg6OjYFLU1G9UN7dT0fAYFEVkdoz2KEydOYNCgQZg8eTJycnLQv39/HDt2rClqazZ85U7wcJGyoU1EVqlRVz2tXbsWHh4e8PPzw6JFi7BgwYKmqK3ZuH3HOza0icj6GA0KlUqFwMBA/ePQ0FBoNBqTFtUcKf3luJ5XisKSCnOXQkR0Rxp146LCwkKIRLqrdbjO091RKm7d8e4KTz8RkXUxGhRTpkzBmDFjkJWVhZkzZ2LUqFGYOnVqU9TWrAS28YDYTsTTT0RkdYxe9TRw4EAEBAQgOTkZWq0W06ZNQ0BAQFPU1qzIHHQT79LY0CYiK2M0KGbOnInnnnsOo0ePbop6mjWlQo69h69Ao9FCLDY6mCMisghGP60effRRLF26FGFhYfjqq6+Qm5vbFHU1S8H+cqjUGlzOKjZ3KUREjWY0KEaNGoX4+Hh8+eWXKCwsxMiRIzFt2rSmqK3ZqW5op3IlWSKyIo0+/6FSqaBWqyEIAuzseNrkbvjKneDhKmVDm4isitEexZo1a7Blyxao1WoMHz4c8fHx+rve0Z3R3fHOkzO0iciqGB0anD4ARNxcAAAVhklEQVR9GrGxsdi1axcmTJiAQ4cO4dlnn22K2polpUKOTE68IyIrYnREsWTJEhQWFmLVqlVYt24dSktLMXbs2KaorVm6fce7AjzW0c/M1RARGddgUFy6dAnffPMNtm3bhtatW0OlUuGXX36Bq6trU9XX7Ogn3l3OZ1AQkVWo99TTyy+/jDFjxkAikeCbb77Bjz/+CGdnZ4bEPZLai/Fga3ekprNPQUTWod6gOHPmDDp27IigoCAoFAoA0K/3RPdGqfDEuYwCaDRac5dCRGRUvUGxf/9+PP300/jxxx/Rt29fTJ8+HRUVbMDeD0qFHBVqDdIzi8xdChGRUfUGhUQiwZAhQ/Dtt99iy5Yt8PHxQUVFBQYPHoz169c3ZY3Njv6Od7xMloisQKNmzgUGBiI2Nha//vorXnrpJcTHx5u6rmbNx9MRnq5SztAmIqtwR1OsHR0dMWLECCQkJJiqHpsgEomg9JcjjQ1tIrICXIvDTJQKT2TeKMXNYvZ9iMiyMSjMJFhRPfGOp5+IyLIxKMzk9sQ7nn4iIsvGoDATqb0YD7V2Z0ObiCyeSYNi+/btGDJkCAYPHox169bV2r5ixQoMGDAAUVFRiIqKqnOf5kzpL8f5jJuceEdEFs3oooB3Kzs7G8uWLcOWLVvg4OCAkSNHomfPnggMDNTvc/r0aSxduhTdunUzVRkWTanwxPbfLuHvzCIEPuBh7nKIiOpkshFFSkoKevXqBQ8PDzg5OSE8PBw7d+402Of06dP46quvMHToUMybN8/mZn4rqxvavJEREVkwkwVFTk4OvL299Y99fHyQnZ2tf1xaWor27dsjJiYGCQkJKCoqwhdffGGqciySt6cj5G5SnOV8CiKyYCYLCq1Wa7CIoCAIBo+dnZ0RFxeHgIAASCQSTJgwAQcOHDBVORZJJBIhWCFnQ5uILJrJgsLPzw+5ubn6x7m5ufDx8dE/vn79OjZt2qR/LAgCJBKTtUwsllIhR3Z+GQqKVeYuhYioTiYLit69e+PgwYPIz89HeXk5du/ejX79+um3y2QyfPLJJ8jIyIAgCFi3bh3CwsJMVY7FUvp7AgDvT0FEFstkQeHr64sZM2Zg3LhxeOqppxAZGYkuXbpg0qRJOHXqFORyOebNm4epU6fiiSeegCAIePHFF01VjsUKfMADErGIM7SJyGKZ9FzP0KFDMXToUIPn4uLi9F+Hh4cjPDzclCVYPAf9xDuOKIjIMnFmtgVQKnQT76o48Y6ILBCDwgIoFXKoKzX4+3qhuUshIqqFQWEBgtnQJiILxqAws82J55GZVwq5m0w/n+LkhVxsTjxv5sqIiHQYFGYW1NYDi749gpZeTkhNz8eRM1lY+M0RBLXl2k9EZBlsb4abhekS6I1Z43pg/upDUKk1eH/1Ibg62eP7XWlIPJKBll7OaNnCWf+3i5ODuUsmIhvDoLAAXQK9Edn3IWxKPI/OAS3gK3dG5o1SHE/Lxb7DGQb7ujrZw69GcLT0coZfC2e08nKGh6vUYJkUIqL7gUFhAU5eyMXuQ5cxIqwddqSkY+TgYHQJ1C2oqFJXIftGGa7nlSLrRiky80qReaMUaZcLkPTnNWiF28eROYgNQsTPyxmtbv3t5eEIsR1DhIjuHIPCzE5eyMXCb45g1rge6BLojS6BXgaPZQ4SKFq6QdHSrdb3VlZpkVtQhswaAZKZV4qrOcU4fCbbYF6GRCyCr9wJLb1cbo1CnNDKywV+LZzgK3eCvURscOzNiecR1NZDH1jVtZ6/chPPDAwy3Q+EiCwOg8LMzl+5qQ8F4HbP4vyVmwYf0nWxl9ihlbcLWnm71Nqm1Qq4UahC5o0SZOaVITOvBFk3ypCZV4q/Lt1AeUWVfl87EeDl4WhwGktdqcGHaw/jjdGPoEcHP4NAIyLbwqAws7p+O9eNLBoOCWPs7ETw9nSEt6cjugQabhMEAYUlamTdKMX1PN0opPq01sFTmSgqVev3fX/1IcgcxKis0qJLoBfO/J2P/KIKtLoVKq5O9uyLEDVzDAobJBKJ4OEqhYerFEp/ea3tpeWV+tNYOw+m4+SFPHh7OiIjuxjHz+Ua7OvsaI+WLXSntPxaON2+QsvLGZ6uMtixL0Jk9RgUVIuzoz0CH/BAmaoS6ZlF+ib7rHE9EKyQI1vfE7l9SutCxk0kn7wObY3uuoO9uFZ4+LXQNdp9PB0hFnMaD5E1YFBQnYw12dv61W6uazRa5N4sN7xC61aT/fi5XKgrNfp9xXYi+Hg66RvrLb1cbo1MnOHbwhlSe3Gt4wNsshOZA4OC6nQ3TXax2A5+LXSjhn8SBAH5RSp9P0QXJrorttKuFKC0vNJg/xbuslpzRVp6OaONr6tBYLHJTmR6DAqq0/1usotEIrRwd0QLd0d0CvCqtb24TG0wAqkOlCNns1FQXGGwr6NUgjlfHURrHxdk3yjDkD7+AIDs/DJ4uct4SovoPmNQkEVwdXKAa1sHtGvrWWtbeUUVsm7UnHBYhuNpObiSVQwASNh/EQn7LwLQndLy8nC8NT/EGb5y3TwR31vzRTxcOHud6E4xKMjiOUoleLCVOx5s5Q5A15NIOXld32SfFNUJnm4yZOeXIetGKbLzy5CdX4Y/zmTh5j9GI1IH8e3wkOvCpHrSoa/cCU4ye3O8RSKLxqAgq9JQk31wT0Wt/VUVVcgu0AVH9o0ygzA5fdFw4iGgG9lUjz785E7wbeGs/9rb0wn2krpPa7HJTs0Zg4Ksyp022WVSCRR+blDUcZWWIAgoLqtEdr6usV49Esm+UYq/rxXi0OlMVGluX+4rEgEt3B31ow8//SktXZiwyU7NFYOCrMr9bLKLRCK4OTvAzdkBQW1q90Y0WgH5hSpk598+nVU9GjlxPhe/FKkg1FiUUWwnwrtfpsDH0wk3ilTo3bkl0jOLUFSqhqerDJ5uUni6yuAo5T87si78P5aoHuIay6B0Cqi9XV2pQU5BzZGIri9yNacEjlIxkk5cx4Hj12p9n6NUDA9XGeRuMni4SiF3k8HTVWoQJp5uUrg5S7niL1kEBgXRXXKwF+MBH1c84OMKQNeT2Hv4ir7J/s74nniwlRsKiiuQX6TCzWIV8osqUFCsQsGtv9OvF+J4Wg7KVFW1jm9nJ4KHi4M+VDxdpfD8x9/VYSNzqP+fMvsndK8YFET3gbGZ7P51LBNfk6qiCjdLdIFSUFyBgn/8nV+kwqVrN3GzuMLgHiTVnGSSGgFye2Qid5MCIuCjtYcxfcTD6NmxJU5fymP/hO4Ig4LoPriX5eIBXdPdTyqpc1Z7TRqtgKLSCv2IpGaQVAfLhas3UVCkgkqtMfjeD9cehggAREBLL2dsPXARvx6/Znj6qzpoXKVwqGcZFbI9DAqi+8BUy8X/k9hOdOuDXAbAvcF9yyuqDIJkz6HLOH4uF/4t3SB3kyHvZjnOZ9xEYUmFQVO+mrOjPeTVPZN/9E/krjJ4uOkCxsXx7paa5ykx68GgIGqmHKUSON66sdXJC7m4eK3QYJJi9Qe0RqNFYan6Vh+lenSiqjFqqUDaFd19SGou7FhNIra7FSLVQSKD3FUKj1t/V49SPFylBvNQgtp6WOQlxQyw2hgURM2csf6JWGwHuZuuYd4QQRBQXlHVYB8lO78MZ9PzDW5+VZOrk8PtUYqbFF0DvTB/9SF0fKgF/vr7BiL7PITCYjUOnsqEvcQOErEIErEdJBI7SMR2sBfb3Xr+9nMSsUj/3P1YnsVSA8ycGBREzdy99k+qiUQiOMns4SSz11/pVZ8qjRaFdTTna45arv9dioIiFSqrtDiamgMA2JR4/u7fKHA7WP4RLhJJ9d+G2w226b9HhM4BXnj/P4fQwV+OtCsFeG5QEJxk9sgtKIe7i4PN9W8YFETNXFP1T2qSiO30qwU35MR53W/rA3s8gH1HMvDyU50R+IAHqjRaVFbp/lRpbv2p0qJKI6Dy1teV+udub6/U3NqnSoMqjaDfXnPf6mOq1FWoqrp1vBrPV++nrtTgz/O6Ozr+96ez+O9PZ/V1O0olcHdxgLuLFO7O0ttf1/OcveTeg8Wcp8QYFERkFicv5GLRt0fw1gu60c5jHf0MTvmYu7aF3xzBoEfbYvehyxgdroS3pyMKS9QoLKlAYWkFCovVKCytQO7NMly4qrsoQFPXtcvQXb5cMzzcnB3g4aqbVOnh4gA3FyncazxX15pi5jwlxqAgIrO4X6fE7rd/9nS6t/fRP+7VqWW93ycIAkpVVSgqqcDNkgrDULn1dVGJGtn5ZTifUYDCEnW9weIsk+jDQzcq0YVM366t8MHXf2Bo3wex8/fLTRaqDAoiMgtznBJrjLsNMJFIBBdHe7g42qOVt4vR1xEEAaXllfpQKSqtwM0StT5oikrUuFlSgez8MqRdKUBRqVp/T/r4fecxIqxdk/2sGBRERDU0VYCJRCK4ODnAxckBD/gY31+rFfDHmSx8+r/jiOjzIHakpKNLoFeThAXvGUlEZAVOX8rDZ/F/4u0XHsWYJ9pj1rgeWPjNEZy8kGvy12ZQEBFZgYZOiZkaTz0REVkBc/Z0OKIgIqIGmTQotm/fjiFDhmDw4MFYt25dre1nz55FdHQ0wsPDMXv2bFRV1V6Tn4iIzMtkQZGdnY1ly5bh+++/x9atW/G///0PFy5cMNgnJiYGc+bMwa5duyAIAuLj401VDhER3SWTBUVKSgp69eoFDw8PODk5ITw8HDt37tRvv3btGlQqFR5++GEAQHR0tMF2IiKyDCZrZufk5MDb+3aTxcfHBydPnqx3u7e3N7Kzsxt1bI1Gt9RxVlbWfaqWiKj5q/7MrP4MbSyTBYVWqzVY8lcQBIPHxrY3JDdXd93w888/f5+qJSKyHbm5uVAoFI3e32RB4efnhyNHjugf5+bmwsfHx2B79Qc+AOTl5Rlsb0inTp2wbt06eHt7Qyy2reV+iYjulkajQW5uLjp16nRH32eyoOjduzc+++wz5Ofnw9HREbt378b8+fP121u3bg2pVIqjR4+ie/fu2LZtG/r169eoY8tkMvToYbs3ESEiult3MpKoJhKEuu6We39s374dX331FSorKzF8+HBMmjQJkyZNwvTp09G5c2ekpqYiNjYWJSUl6NixIz766CM4ODiYqhwiIroLJg0KIiKyfpyZTUREDWJQEBFRgxgURETUIAYFERE1iEFBREQNsrmgKCkpQWRkJK5evWruUgysWLECERERiIiIwKJFi8xdjt6nn36KIUOGICIiAmvWrDF3OQYWLlyIt956y9xlGBg7diwiIiIQFRWFqKgonDhxwtwlAQASExMRHR2NJ598Eh988IG5ywEAbNy4Uf9zioqKQvfu3TFv3jxzlwUA2LZtm/7f48KFC81djt6qVasQHh6OoUOHYuXKlU33woIN+fPPP4XIyEihY8eOQkZGhrnL0UtOThZGjBghVFRUCGq1Whg3bpywe/duc5clHDp0SBg5cqRQWVkplJeXCwMGDBAuXrxo7rIEQRCElJQUoWfPnsKsWbPMXYqeVqsV+vbtK1RWVpq7FANXrlwR+vbtK2RmZgpqtVoYNWqUsH//fnOXZeDcuXNCWFiYcOPGDXOXIpSVlQmPPvqocOPGDaGyslIYPny4kJycbO6yhOTkZCEyMlIoLi4WqqqqhMmTJwu7du1qkte2qRFFfHw85s6d2+ilQpqKt7c33nrrLTg4OMDe3h4BAQG4fv26ucvCY489hm+++QYSiQQ3btyARqOBk5OTucvCzZs3sWzZMkyZMsXcpRi4dOkSAGDChAkYNmwYvvvuOzNXpLNnzx4MGTIEfn5+sLe3x7Jly9C1a1dzl2Xgvffew4wZMyCXy81dCjQaDbRaLcrLy1FVVYWqqipIpVJzl4UzZ86gb9++cHFxgVgsxuOPP469e/c2yWvbVFAsWLDAIpf+CAoK0i+3np6ejh07diA0NNTMVenY29tj+fLliIiIQEhICHx9fc1dEubMmYMZM2bAzc3N3KUYKCoqQkhICD7//HOsXbsWGzZsQHJysrnLwuXLl6HRaDBlyhRERUXh+++/h7u7u7nL0ktJSYFKpcKTTz5p7lIAAC4uLvi///s/PPnkkwgNDUXr1q3xyCOPmLssdOzYEUlJSbh58yYqKiqQmJiIvLy8JnltmwoKS3f+/HlMmDABb775Jvz9/c1djt706dNx8OBBZGZmmv3mUhs3bkTLli0REhJi1jrq0q1bNyxatAiurq6Qy+UYPnw4Dhw4YO6yoNFocPDgQXz44Yf43//+h5MnTyIhIcHcZelt2LABL774ornL0EtNTcXmzZvxyy+/4LfffoOdnR1Wr15t7rIQEhKC6OhojB07FhMnTkT37t1hb2/fJK/NoLAQR48exfjx4/H666/j6aefNnc5AICLFy/i7NmzAABHR0cMHjwYaWlpZq3p559/RnJyMqKiorB8+XIkJibiww8/NGtN1Y4cOYKDBw/qHwuCAInEZOtuNpqXlxdCQkIgl8shk8kwaNAgg3vDmJNarcbhw4cxcOBAc5eil5SUhJCQELRo0QIODg6Ijo7GH3/8Ye6yUFJSgsGDB2P79u349ttv4eDggDZt2jTJazMoLEBmZiamTZuGxYsXIyIiwtzl6F29ehWxsbFQq9VQq9XYt28funfvbtaa1qxZgx9//BHbtm3D9OnTMXDgQLzzzjtmralacXExFi1ahIqKCpSUlCAhIQFhYWHmLgsDBgxAUlISioqKoNFo8Ntvv6Fjx47mLgsAkJaWBn9/f4vofVVTKpVISUlBWVkZBEFAYmIiOnfubO6ycPXqVbzyyiuoqqpCcXExNm3a1GSn68z/6w5h9erVqKiowMcff6x/buTIkRg1apQZqwJCQ0Nx8uRJPPXUUxCLxRg8eLBFBZmlGTBgAE6cOIGnnnoKWq0Wo0ePRrdu3cxdFrp27YqJEydi9OjRqKysRJ8+ffDMM8+YuywAQEZGBvz8/MxdhoG+ffvizJkziI6Ohr29PTp37oyXX37Z3GVBqVRi8ODBGDZsGDQaDcaPH99kv7hx9VgiImoQTz0REVGDGBRERNQgBgURETWIQUFERA1iUBARUYMYFET3yaFDhxAZGWnuMojuOwYFERE1iEFBZAJHjhxB//79cezYMXOXQnTPODOb6D77/fff8e677+LLL7+EUqk0dzlE94wjCqL7KCsrC1OmTMGgQYMYEtRsMCiI7iOxWIyvv/4aCQkJFnMbVKJ7xaAguo+8vb3xyCOPYNasWXjzzTdRXl5u7pKI7hmDgsgEnn76aTz44IMGKwITWSuuHktERA3iiIKIiBrEoCAiogYxKIiIqEEMCiIiahCDgoiIGsSgICKiBjEoiIioQQwKIiJq0P8HWDW8RqD0dl4AAAAASUVORK5CYII="/>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6" name="AutoShape 6" descr="data:image/png;base64,iVBORw0KGgoAAAANSUhEUgAAAYoAAAEXCAYAAACzhgONAAAABHNCSVQICAgIfAhkiAAAAAlwSFlzAAALEgAACxIB0t1+/AAAADl0RVh0U29mdHdhcmUAbWF0cGxvdGxpYiB2ZXJzaW9uIDIuMS4yLCBodHRwOi8vbWF0cGxvdGxpYi5vcmcvNQv5yAAAIABJREFUeJzt3XlYVGX/P/D3MAMz7DCyqelQgIx7pqWoifqIlKAUWS6pmWlqlt+fFllJWpqV5vJkliWP6VOZPrigWbmTFmDmlksKbqGorILsw8DM+f0xMjKxDC7DzDDv13V5ycw5nPkM5by5z+fc9xEJgiCAiIioHnbmLoCIiCwbg4KIiBrEoCAiogYxKIiIqEEMCiIiahCDgoiIGsSgsCF//vknxo4di6FDhyIyMhITJ07E+fPnjX7fZ599hnnz5t3168bGxuL06dMAgNmzZyMlJeWuj3U/66q2fv16rFq1CgCwceNGrFu37o6On5GRgddeew0AcPXqVXTr1u2e6rl69Srat2+PqKioWn/UajW2bNmCyZMnAwDGjh2LnTt33tPrGbNlyxYEBwdj+fLlBs8LgoB//etfiIyMNHqM/fv349NPP9Ufr7r+u3Xq1CkMHDjwno5BjScxdwHUNNRqNSZPnoyvv/4aHTt2BABs27YNkyZNwr59+yAWi0322ikpKRgxYgQAYMGCBSZ7nbs1atQo/ddHjx5FUFDQHX3/9evX8ffff9/XmmQyGbZt23Zfj3kvWrVqhR9++AHTp0/XP3fkyBGoVCo4Ojoa/f5Tp06hsLDQlCWSCTEobER5eTmKi4tRVlamf27YsGFwcXGBRqOBWCxGYmIiVq5cicrKSshkMsyaNavWb8fZ2dmYN28eMjMzUVlZiYiICEyZMgUA8Msvv+Df//43tFotnJyc8P7772PHjh3IycnBG2+8gUWLFmHx4sV4/vnn0alTJ4wfPx6hoaE4ceIEioqKEBMTg7CwMJSXl2Pu3Lk4ceIEXF1dERgYCAD4+OOP631/a9euxZYtW7B69Wp4e3vrn3/llVcwYMAAPPvsszh+/DhGjhyJvXv3ok2bNvjiiy9QWloKmUyGgoIChISEIDExEcnJyZDJZACAS5cuYezYscjNzYWXlxeWLl0KHx8f/fE1Gg1iY2ORnZ2Nl156Ce+//z40Gg3mzJmDU6dOobi4GDExMQgPDwcArFy5Ert374ZWq0Xr1q0xd+5c+Pr63tN/2z179mDVqlVQqVQYOnQopk6dCgDYu3cvVqxYAa1WC2dnZ7z99tto06YNBg4ciOTkZDg5OWHOnDm4dOkSvvvuOwDA4MGDsXLlSgQEBBi8Rrt27ZCZmYljx47hkUceAQAkJCRg2LBh+O233/T71fX+srKysGHDBmg0Gri6ukKhUCA3Nxcvv/wyMjMzIRaLsWTJEgQEBCArKwvvvfcerl27BkEQ8NRTT2HixIkAgO+//x7//e9/4eLignbt2t3Tz4zuDE892Qh3d3fExMRg4sSJ+Ne//oWYmBhs3rwZvXv3hoODA9LT07Fs2TKsWrUKW7duxfz58/Haa68ZBAsAxMTE4JlnnsGWLVuwadMmpKSk4Oeff0ZeXh5iYmLw0UcfYfv27XjppZewePFizJgxAz4+Pli8eDG6du1qcKyMjAz07dsXmzZtwuuvv44PP/wQAPDFF19Ao9Fgx44dWLt2Lc6cOdPge4uLi8POnTvx3XffGYQEoPvgq/4g++233+Dt7a0/9ZWYmKj/AAeAsLAwDBw4EOPHj8fzzz+vr/HTTz/Fzp074ebmho0bNxocXywW44MPPkDbtm2xevVqAEBFRQX69OmDhIQEzJo1C5988gkAYOvWrTh37hw2btyIbdu2ITQ0FLGxsXW+J5VKVeu00/vvv1/nvqWlpYiPj0d8fDx++OEHHDhwABcvXsTcuXPx2Wef6UcCr7zyCuzt7dG5c2ccOnQIAHDo0CH8/fffKC0txYULFyCRSGqFRLWnnnpKP8opLy/H0aNH8fjjj+u31/f+unbtipEjR2LIkCGYMWOG/uc6e/ZsbN++HT169ND/7N544w307NkT27dvx/r16/HDDz/gp59+wtmzZ7FixQp899132Lx5M+zt7euskUyDIwob8uKLL+LZZ5/F4cOHcfjwYcTFxSEuLg6bNm1CcnIycnJyMH78eP3+IpEIV65c0T8uKyvD4cOHUVhYqD/fXFZWhtTUVEgkEgQFBaFDhw4AdB/QgwcPbrAee3t7hIaGAgA6dOiAmzdvAgAOHDiAt99+G3Z2dnBxccHTTz+NtLS0Oo+xe/du5Obm4ssvv4Sbm1ut7QMGDMBHH32EqqoqJCUlYerUqUhOTkb//v2Rn5+Pzp0748CBA/XW2KdPH8jlcgCAUqlEfn5+g++p+n1VB5BSqcSNGzcA6EZcp06dwjPPPAMA0Gq1KC8vr/MYd3Lqafjw4ZBIJHBxcUF4eDhSUlLQtm1b9OrVC23atAEAhISEQC6X4/Tp0wgLC8Ovv/6Ktm3bwtfXF+3atcPhw4eRlpbW4H+zoUOHIioqCrNnz8aePXswcOBAg1OWd/L+unTpAoVCAQBo37499uzZg7KyMhw7dgxff/01AMDV1RXR0dH49ddfkZ2djT59+uh/ERgxYgSSkpIa9fOhe8egsBFHjx7F8ePHMXHiRAwYMAADBgzAzJkzERkZieTkZGi1WoSEhODf//63/nsyMzPh4+ODPXv2AND9wxcEARs2bNCfl87Pz4dUKsXvv/8OkUik/15BEJCWlgalUllvTfb29rCz0w1qa36vRCJBzSXIqvepi0KhwLvvvov3338f3bt3rxUW7u7uaN++PX755ReUlJQgKioKX3zxBfbu3YtBgwYZvG5dJJLb/0REIhEaszRazd92ax5fq9Vi4sSJGD16NABd3+h+nLev+WEtCAIkEgm0Wm2t9yYIAqqqqhAWFobnn38e/v7+6NOnD9zc3JCUlIRTp07VO2oBAG9vb3To0AG//vortm7dirfeegsFBQV39f7q+rlW//9Vk1arRVVVlb7+ut4zmR5PPdkIuVyOlStX4siRI/rncnNzUVJSgnbt2iEkJATJycm4ePEiAN1v9cOGDYNKpdLv7+Ligocffhhr1qwBABQVFWHUqFHYt28funbtiosXL+qvotq3bx9iYmIA6P5RV/9jb4zQ0FBs3rxZ/xvpjz/+WO8HenBwMMLDwxESElLvh1xYWBiWLl2KkJAQuLi4wN/fH3FxcXX+9nyntVZ/T2VlpdH9qk+zlZSUAAA+/fRTvPnmm3f0WnXZunUrBEFAYWEhduzYgccffxwhISFISkpCRkYGAODgwYPIzMxE165d4efnB09PT2zYsAF9+vRB3759sXv3bty8ebPBYAd0p5/WrFmD4uLiWn2Cht5fY36uLi4u6Nq1q/6qs+LiYmzduhW9e/dGnz59kJycjKysLAC6/gg1HY4obMSDDz6Izz//HMuWLUNWVhakUilcXV3x4Ycf4qGHHgIAzJs3DzNnztT/Vrpy5Uo4OzsbHGfx4sWYP38+hg4dCrVajcjISAwbNky/bdasWdBoNHBxccGyZcsA6D6oY2Ji8N577zWq1smTJ2PevHkYOnQoXF1d0aJFC31zuT7vvPMOIiMj8fPPP2PIkCEG2wYNGoT58+fjjTfeAKD7QFu3bp2+KVtTv379Gmya1yUwMBBSqRTDhw/Xv+e6PPvss8jOzsZzzz0HkUiEli1b1vta1T2Kf6pr/+pTNCqVCmPGjEGvXr0AAHPnzsWrr74KjUYDmUyGL7/8Eq6urgB0/02+/vprdOjQAXZ2dpDJZBg0aJDR9zpo0CDMnTtX32to7Pvr1asX3njjDcyfP19/1V1dFi9ejHnz5mHLli1Qq9UYOnQooqOjIRKJEBMTgxdeeAHOzs7o0qWL0Vrp/hFxmXGyND/99BNcXFwQGhoKrVaL1157DX369NGf0iCipsWgIItz7tw5zJkzB+Xl5aisrETPnj3xzjvv8EoXIjNhUBARUYPYzCYiogYxKIiIqEFWedWTSqXC6dOn4e3tzeupiYgaSaPRIDc3F506dTJ6JWFNVhkUp0+f1i+xQEREd2bdunXo0aNHo/e3yqConsa/bt06+Pn5mbkaIiLrkJWVheeff77WmmjGWGVQVJ9u8vPzwwMPPGDmaoiIrMudnrJnM5uIiBrEoCAiogYxKIiIqEEMCiIiapDNBMXmxPM4eSHX4LmTF3KxOfG8mSoiIrIONhMUQW09sPCbI/qwOHkhFwu/OYKgth5mroyIyLJZ5eWxd6NLoDdmjeuBBWv+gL3EDoIAzBrXA10C7+x6YiIiW2MzIwpAFxaPBPugsESNRzv4MiSIiBrBpoLi5IVcnDivO/WUfOJ6rZ4FERHVZjNBUd2TeOuFR+HXwgkBD7gb9CyIiKhuNhMU56/c1PcklAo5MvPK8ObYHjh/5aa5SyMismg208x+ZmCQ/mulwhP7j11FSy9ndA1in4KIqCE2M6KoKdhfDgBISy8wcyVERJbPJoPiwZZukDqIkXo539ylEBFZPJsMCrHYDkFtPBgURESNYJNBAQBKhRyXrhWiolJj7lKIiCyaDQeFJ6o0Ai5k8KonIqKG2GxQBCtuNbR5+omIqEE2GxQerlK0bOGM1Mu88omIqCE2GxQAEOzvidT0fAiCYO5SiIgslk0HhVIhR0FxBXIKys1dChGRxbLxoPAEAKSms09BRFQfkwbFihUrEBERgYiICCxatKjW9rNnzyI6Ohrh4eGYPXs2qqqqTFlOLf4t3SDjxDsiogaZLChSUlKQlJSEhIQEbN26FX/99Rf27NljsE9MTAzmzJmDXbt2QRAExMfHm6qcOukm3nmyoU1E1ACTBYW3tzfeeustODg4wN7eHgEBAbh+/bp++7Vr16BSqfDwww8DAKKjo7Fz505TlVMvpb8n/ubEOyKiepksKIKCgvQhkJ6ejh07diA0NFS/PScnB97et1du9fb2RnZ2tqnKqZdSIYdGy4l3RET1MXkz+/z585gwYQLefPNN+Pv765/XarUQiUT6x4IgGDxuKsFsaBMRNcikQXH06FGMHz8er7/+Op5++mmDbX5+fsjNvX13uby8PPj4+JiynDq5u0jR0suZDW0ionqYLCgyMzMxbdo0LF68GBEREbW2t27dGlKpFEePHgUAbNu2Df369TNVOQ1SKnQNbU68IyKqzWR3uFu9ejUqKirw8ccf658bOXIkEhMTMX36dHTu3BmLFy9GbGwsSkpK0LFjR4wbN85U5TRI6S/HL0evIju/DH4tnM1SAxGRpTJZUMTGxiI2NrbW86NGjdJ/rVQqsWnTJlOV0GjKWwsEpl4uYFAQEf2DTc/Mrqbwc4XMQYw0NrSJiGphUEA38a5dW082tImI6sCguCVY4Ym/rxdBpW7aZUSIiCwdg+IWpT8n3hER1YVBcUtw21sT77juExGRAQbFLe4uUrTycuYMbSKif2BQ1KD0lyONE++IiAwwKGpQKjxxs6QC2fll5i6FiMhiMChqUPrfmnjH009ERHoMihra+rnBUSpmQ5uIqAYGRQ1iO9GtO95xREFEVI1B8Q9Kf7lu4l0FJ94REQEMilqUCk9otQLOX+XEOyIigEFRS7CCDW0iopoYFP/g5uyA1t7OSGNDm4gIAIOiTsEKOVIv53PiHRERGBR1UvrLUViiRtYNTrwjImJQ1EGpqF4gkH0KIiIGRR10E+8kbGgTEYFBUSexnQjt2npwhjYRERgU9VIq5EjP5MQ7IiIGRT2U/nLdxDve8Y6IbByDoh7BbGgTEQFgUNTL1ckBrb1dkJrOPgUR2TaJsR2OHz+OpUuXorCw0GAC2vbt201amCVQ+nvi8JlsCIIAkUhk7nKIiMzCaFDMmTMH0dHR6NChg819WLb3l2Pf4Qxk3ihFKy8Xc5dDRGQWRoNCIpHgxRdfbIpaLI5Sv0BgAYOCiGyW0R5FUFAQ0tLSmqIWi9PG1xVOMgkb2kRk04yOKDIyMvDMM8+gVatWkEql+udtoUdhZydCu7aeSGNDm4hsmNGgmDFjRlPUYbGUCjni96ahvKIKjlKjPy4iombH6Kmnxx57DFKpFH/88QeSk5P1z9kKpb8ntAJwPoOjCiKyTUaDYuvWrZg+fToKCwtRWlqK119/HfHx8U1Rm0UIbntr4h1PPxGRjTJ6LmXt2rXYuHEjfHx8AACTJk3CSy+9hOeee87kxVkCFycHtPF1YUObiGyW0RGFVqvVhwQA+Pr6ws7OtiZ0KxVypF0u4B3viMgmGf3E9/DwwN69e/WP9+7dC3d3d5MWZWmCFXIUlaqRmVdq7lKIiJqc0VNP7777Ll555RXMnz8fAGBvb48VK1aYvDBLovTX9SnOpuejlTcn3hGRbTEaFEFBQdi5cyfS09Oh0Wjw0EMPQSKxrctE2/i4wlkmQerlAvzr0bbmLoeIqEnV+4kfFxeHSZMmYf78+XWu8RQbG2vSwixJ9cQ73hqViGxRvT0KV1dXAICnpyc8PDxq/WmskpISREZG4urVq7W2rVixAgMGDEBUVBSioqKwbt26u3gLTUPpL8eVrCKUqSrNXQoRUZOqd0QxcuRIAMCrr76qfy47OxsZGRno0aNHow5+4sQJxMbGIj09vc7tp0+fxtKlS9GtW7c7KNk8lAq5buLdlZvo2s7b3OUQETUZo1c9rV+/Hq+//jry8/MRHR2N2bNnY8mSJY06eHx8PObOnWtweW1Np0+fxldffYWhQ4di3rx5qKiouLPqm1A73vGOiGyU0aDYuHEj3n77bezcuRMDBw7ETz/9pF/Kw5gFCxbUO/ooLS1F+/btERMTg4SEBBQVFeGLL764s+qbkIujPdr4uiL1MmdoE5FtMRoUIpEIXl5eOHjwIEJCQiCRSKDVau/5hZ2dnREXF4eAgABIJBJMmDABBw4cuOfjmpJS4Ym0y/mceEdENsVoUDg4OCAuLg5//PEH+vTpg++//x6Ojo73/MLXr1/Hpk2b9I8FQbD4y26V/nIUl1XiWm6JuUshImoyRoNiwYIFSE9Px8KFC+Hu7o6jR49iwYIF9/zCMpkMn3zyCTIyMiAIAtatW4ewsLB7Pq4pKRVcIJCIbI/RoPjyyy+xYMEC9O/fHwCwZMkSPPTQQ3f9gpMmTcKpU6cgl8sxb948TJ06FU888QQEQbD4W64+4OMKZ0d7NrSJyKYYPddz9uxZCIJQ56S7xkpMTNR/HRcXp/86PDwc4eHhd33cpmZnJ0JwW0+ksaFNRDbEaFD4+PggIiICXbt2hbOzs/55W5qZXZNS4Yn1e9JQpqqEk8ze3OUQEZmc0aDo1q2bVUyIayrB/nIIAnDuSgEeblf3/BAioubEaFC8+uqrUKlUuHz5MoKCglBRUXFfrnqyVsFtPSESAamXGRREZBuMNrNPnDiBQYMGYfLkycjJyUH//v1x7NixpqjNIjlXT7zjAoFEZCOMBsXChQuxdu1aeHh4wM/PD4sWLbovl8das+o73mm1nHhHRM2f0aBQqVQIDAzUPw4NDYVGozFpUZZOqfBESTkn3hGRbTAaFBKJBIWFhfrLYy9dumTyoiyd0l8OAEjjfAoisgFGg2Lq1KkYM2YMMjMzMXPmTIwaNQpTp05titosVmtvl1sT7zifgoiaP6NXPQ0YMAAPPfQQkpOTodVqMW3aNAQEBDRFbRbLzk6EYAXveEdEtsHoiAIA1Go11Go1tFotxGKxqWuyCkqFHFeyi1FazjveEVHz1qgbF40bNw5nz57FyZMnMXr0aPz8889NUZtFUyo89RPviIiaM6OnntauXYutW7fC19cXgG558JdffhlDhgwxeXGWLFhxe+Jdt2BOvCOi5svoiMLFxUUfEgDQqlUrODg4mLQoa+Aks0dbX1euJEtEzZ7RoOjTpw/mzp2Lc+fO4eLFi1i6dCn8/f3x119/4a+//mqKGi2W0p8T74io+TN66unHH38EAPz2228Gz7/22msQiUTYt2+faSqzAkqFJ3b9fhnXckvQxtfV3OUQEZmE0aCoeS8JMhSs0E28S03PZ1AQUbNl9NTTxYsXsXHjRgiCgBkzZmDQoEH4/fffm6I2i9fa2wUunHhHRM2c0aCYO3cupFIp9u/fj6ysLCxYsADLli1ritosnn7iHRvaRNSMGQ2KiooKDBs2DElJSXjyySfRs2dPVFZyklk1pb8cGZx4R0TNmNGgUKvVyMvLw/79+9G7d2/k5eWhoqKiKWqzCtUT79I48Y6ImimjQTFixAgMGDAA3bt3R2BgIIYPH44XXnihKWqzCu1u3fEujes+EVEzZfSqp9GjR2PkyJGws9NlSkJCAjw9PU1emLVwktlD4efGhjYRNVv1BkVcXBwmTZqEDz74oM7tsbGxJivK2gQrPJH05zVotQLs7ETmLoeI6L6qNyhcXXXzAjw8PJqsGGulVMix6/fLuJpTjLZ+buYuh4jovqo3KEaOHAkAePXVV1FQUACZTAZHR8cmK8yaKP11p+JSLxcwKIio2Wmwmb127Vr07dsXvXv3xiOPPIKwsDBs2LChqWqzGq29XeDqZM8bGRFRs1TviOL777/Hjh078Nlnn0GpVEIkEuHkyZNYsmQJgNsjDgJEIhGCFXI2tImoWap3RLF582Z89dVX6NatGxwdHSGTyfDYY49h+fLl2LRpU1PWaBWUCk9kZBejhBPviKiZqTcoqqqq6mxk+/r6QqvVmrQoa6S8tUDgOY4qiKiZqTcoqudN1EUQeP+Ffwpq6wE7EbjuExE1O/X2KDQaDQoLC+sMBY1GY9KirJGTzB5t/dzY0CaiZqfeoDh37hx69epVZ1CIRJxUVhelvxy/Hb/KiXdE1KzUGxSpqalNWUezoFR4YufBdGTkFEPB+RRE1EwYXRSQGk/pX33HOza0iaj5YFDcR628nOHq5IA0NrSJqBlhUNxHuol3vOMdETUvjQoKlUqFtLQ0CIKA8vJyU9dk1ZT+nsjILkFJmdrcpRAR3RdGg+LPP//EoEGDMHnyZGRnZ6N///44duxYU9Rmlaon3vGOd0TUXBgNikWLFmHt2rXw8PCAn58fFi1ahAULFjTq4CUlJYiMjMTVq1drbTt79iyio6MRHh6O2bNno6qq6s6rt0Dt2nrCTgSc5XwKImomjAaFSqVCYGCg/nFoaGijJtydOHECo0aNQnp6ep3bY2JiMGfOHOzatQuCICA+Pr7xVVswR6kEipZuSOOVT0TUTBgNColEgsLCQv0ku0uXLjXqwPHx8Zg7dy58fHxqbbt27RpUKhUefvhhAEB0dDR27tx5J3VbNKVCjrQrBdBoudQJEVk/o0ExZcoUjBkzBllZWZg5cyZGjRqFqVOnGj3wggUL0KNHjzq35eTkwNvbW//Y29sb2dnZd1C2ZVP6e6K8ogoZ2cXmLoWI6J7VOzO72sCBAxEQEIDk5GRotVpMmzYNAQEB9/SiWq3WYBkQQRCa1bIg1Q3t1PR8+LfkDG0ism5GRxSHDx9GTk4OgoKCEBwcjIKCApw+fRolJSV3/aJ+fn7Izc3VP87Ly6vzFJW1aunlDDdnB86nIKJmweiI4qOPPkJqaiqCgoJgZ2eHc+fOwdvbG+Xl5ViwYAEGDRp0xy/aunVrSKVSHD16FN27d8e2bdvQr1+/u3oDlkg/8Y4NbSJqBoyOKFq1aoU1a9Zg27ZtSEhIwPr16/HII49g27Zt+Pzzz+/oxSZNmoRTp04BABYvXoyPPvoITzzxBMrKyjBu3Li7ewcWSqmQ41puCYo58Y6IrJzREUVGRgZ69uypf9ylSxekp6fDz8+vUS+QmJio/zouLk7/tVKpbNa3VFX6ewIA0i4XoEd7XzNXQ0R09xp1eWxSUpL+cVJSEuzt7ZGfn99sJsmZQlAb3cQ73siIiKyd0RHF3LlzMX36dIhEImi1WkilUixfvhz/+c9/MHLkyKao0So5SiXwb+nOhjYRWT2jQdGlSxfs27cP586dg1gsRkBAAMRiMZRKZVPUZ9WC/T2x/2gGNFoBYt7xjoislNGgyM/Pxw8//IDS0lIIggCtVovLly9jyZIlTVGfVVMq5NiRko4rWUV4sJW7ucshIrorRoPi//2//weZTIYLFy6gd+/eSElJQffu3ZuiNqtX3dBOvVzAoCAiq2W0mX39+nWsWrUK/fr1w5gxY7B+/fpGr/dk61q2uDXxjg1tIrJiRoPCy8sLAODv749z587B19eXVzs1kkgk0i0QyIY2EVkxo0HRokUL/Oc//0GnTp2wefNmJCYmQqVSNUVtzYLS3xPXcktRVMqJd0RknYwGxbx58+Dg4IAePXqgU6dOWL58Od54442mqK1ZUPrfuuMdRxVEZKWMBsXChQv1y2vExMRg69atCAsLM3lhzUXQAx6wsxMh9TLXfSIi62Q0KM6ePQtB4A147pZMKsGDrdzY0CYiq2X08lgfHx9ERESga9eucHZ21j8fGxtr0sKaE6VCjsQjVzjxjoisktGg6NatG7p169YUtTRbSoUnfkr+mxPviMgqGQ2KV199FSqVCpcvX0ZQUBAqKirg6OjYFLU1G9UN7dT0fAYFEVkdoz2KEydOYNCgQZg8eTJycnLQv39/HDt2rClqazZ85U7wcJGyoU1EVqlRVz2tXbsWHh4e8PPzw6JFi7BgwYKmqK3ZuH3HOza0icj6GA0KlUqFwMBA/ePQ0FBoNBqTFtUcKf3luJ5XisKSCnOXQkR0Rxp146LCwkKIRLqrdbjO091RKm7d8e4KTz8RkXUxGhRTpkzBmDFjkJWVhZkzZ2LUqFGYOnVqU9TWrAS28YDYTsTTT0RkdYxe9TRw4EAEBAQgOTkZWq0W06ZNQ0BAQFPU1qzIHHQT79LY0CYiK2M0KGbOnInnnnsOo0ePbop6mjWlQo69h69Ao9FCLDY6mCMisghGP60effRRLF26FGFhYfjqq6+Qm5vbFHU1S8H+cqjUGlzOKjZ3KUREjWY0KEaNGoX4+Hh8+eWXKCwsxMiRIzFt2rSmqK3ZqW5op3IlWSKyIo0+/6FSqaBWqyEIAuzseNrkbvjKneDhKmVDm4isitEexZo1a7Blyxao1WoMHz4c8fHx+rve0Z3R3fHOkzO0iciqGB0anD4ARNxcAAAVhklEQVR9GrGxsdi1axcmTJiAQ4cO4dlnn22K2polpUKOTE68IyIrYnREsWTJEhQWFmLVqlVYt24dSktLMXbs2KaorVm6fce7AjzW0c/M1RARGddgUFy6dAnffPMNtm3bhtatW0OlUuGXX36Bq6trU9XX7Ogn3l3OZ1AQkVWo99TTyy+/jDFjxkAikeCbb77Bjz/+CGdnZ4bEPZLai/Fga3ekprNPQUTWod6gOHPmDDp27IigoCAoFAoA0K/3RPdGqfDEuYwCaDRac5dCRGRUvUGxf/9+PP300/jxxx/Rt29fTJ8+HRUVbMDeD0qFHBVqDdIzi8xdChGRUfUGhUQiwZAhQ/Dtt99iy5Yt8PHxQUVFBQYPHoz169c3ZY3Njv6Od7xMloisQKNmzgUGBiI2Nha//vorXnrpJcTHx5u6rmbNx9MRnq5SztAmIqtwR1OsHR0dMWLECCQkJJiqHpsgEomg9JcjjQ1tIrICXIvDTJQKT2TeKMXNYvZ9iMiyMSjMJFhRPfGOp5+IyLIxKMzk9sQ7nn4iIsvGoDATqb0YD7V2Z0ObiCyeSYNi+/btGDJkCAYPHox169bV2r5ixQoMGDAAUVFRiIqKqnOf5kzpL8f5jJuceEdEFs3oooB3Kzs7G8uWLcOWLVvg4OCAkSNHomfPnggMDNTvc/r0aSxduhTdunUzVRkWTanwxPbfLuHvzCIEPuBh7nKIiOpkshFFSkoKevXqBQ8PDzg5OSE8PBw7d+402Of06dP46quvMHToUMybN8/mZn4rqxvavJEREVkwkwVFTk4OvL299Y99fHyQnZ2tf1xaWor27dsjJiYGCQkJKCoqwhdffGGqciySt6cj5G5SnOV8CiKyYCYLCq1Wa7CIoCAIBo+dnZ0RFxeHgIAASCQSTJgwAQcOHDBVORZJJBIhWCFnQ5uILJrJgsLPzw+5ubn6x7m5ufDx8dE/vn79OjZt2qR/LAgCJBKTtUwsllIhR3Z+GQqKVeYuhYioTiYLit69e+PgwYPIz89HeXk5du/ejX79+um3y2QyfPLJJ8jIyIAgCFi3bh3CwsJMVY7FUvp7AgDvT0FEFstkQeHr64sZM2Zg3LhxeOqppxAZGYkuXbpg0qRJOHXqFORyOebNm4epU6fiiSeegCAIePHFF01VjsUKfMADErGIM7SJyGKZ9FzP0KFDMXToUIPn4uLi9F+Hh4cjPDzclCVYPAf9xDuOKIjIMnFmtgVQKnQT76o48Y6ILBCDwgIoFXKoKzX4+3qhuUshIqqFQWEBgtnQJiILxqAws82J55GZVwq5m0w/n+LkhVxsTjxv5sqIiHQYFGYW1NYDi749gpZeTkhNz8eRM1lY+M0RBLXl2k9EZBlsb4abhekS6I1Z43pg/upDUKk1eH/1Ibg62eP7XWlIPJKBll7OaNnCWf+3i5ODuUsmIhvDoLAAXQK9Edn3IWxKPI/OAS3gK3dG5o1SHE/Lxb7DGQb7ujrZw69GcLT0coZfC2e08nKGh6vUYJkUIqL7gUFhAU5eyMXuQ5cxIqwddqSkY+TgYHQJ1C2oqFJXIftGGa7nlSLrRiky80qReaMUaZcLkPTnNWiF28eROYgNQsTPyxmtbv3t5eEIsR1DhIjuHIPCzE5eyMXCb45g1rge6BLojS6BXgaPZQ4SKFq6QdHSrdb3VlZpkVtQhswaAZKZV4qrOcU4fCbbYF6GRCyCr9wJLb1cbo1CnNDKywV+LZzgK3eCvURscOzNiecR1NZDH1jVtZ6/chPPDAwy3Q+EiCwOg8LMzl+5qQ8F4HbP4vyVmwYf0nWxl9ihlbcLWnm71Nqm1Qq4UahC5o0SZOaVITOvBFk3ypCZV4q/Lt1AeUWVfl87EeDl4WhwGktdqcGHaw/jjdGPoEcHP4NAIyLbwqAws7p+O9eNLBoOCWPs7ETw9nSEt6cjugQabhMEAYUlamTdKMX1PN0opPq01sFTmSgqVev3fX/1IcgcxKis0qJLoBfO/J2P/KIKtLoVKq5O9uyLEDVzDAobJBKJ4OEqhYerFEp/ea3tpeWV+tNYOw+m4+SFPHh7OiIjuxjHz+Ua7OvsaI+WLXSntPxaON2+QsvLGZ6uMtixL0Jk9RgUVIuzoz0CH/BAmaoS6ZlF+ib7rHE9EKyQI1vfE7l9SutCxk0kn7wObY3uuoO9uFZ4+LXQNdp9PB0hFnMaD5E1YFBQnYw12dv61W6uazRa5N4sN7xC61aT/fi5XKgrNfp9xXYi+Hg66RvrLb1cbo1MnOHbwhlSe3Gt4wNsshOZA4OC6nQ3TXax2A5+LXSjhn8SBAH5RSp9P0QXJrorttKuFKC0vNJg/xbuslpzRVp6OaONr6tBYLHJTmR6DAqq0/1usotEIrRwd0QLd0d0CvCqtb24TG0wAqkOlCNns1FQXGGwr6NUgjlfHURrHxdk3yjDkD7+AIDs/DJ4uct4SovoPmNQkEVwdXKAa1sHtGvrWWtbeUUVsm7UnHBYhuNpObiSVQwASNh/EQn7LwLQndLy8nC8NT/EGb5y3TwR31vzRTxcOHud6E4xKMjiOUoleLCVOx5s5Q5A15NIOXld32SfFNUJnm4yZOeXIetGKbLzy5CdX4Y/zmTh5j9GI1IH8e3wkOvCpHrSoa/cCU4ye3O8RSKLxqAgq9JQk31wT0Wt/VUVVcgu0AVH9o0ygzA5fdFw4iGgG9lUjz785E7wbeGs/9rb0wn2krpPa7HJTs0Zg4Ksyp022WVSCRR+blDUcZWWIAgoLqtEdr6usV49Esm+UYq/rxXi0OlMVGluX+4rEgEt3B31ow8//SktXZiwyU7NFYOCrMr9bLKLRCK4OTvAzdkBQW1q90Y0WgH5hSpk598+nVU9GjlxPhe/FKkg1FiUUWwnwrtfpsDH0wk3ilTo3bkl0jOLUFSqhqerDJ5uUni6yuAo5T87si78P5aoHuIay6B0Cqi9XV2pQU5BzZGIri9yNacEjlIxkk5cx4Hj12p9n6NUDA9XGeRuMni4SiF3k8HTVWoQJp5uUrg5S7niL1kEBgXRXXKwF+MBH1c84OMKQNeT2Hv4ir7J/s74nniwlRsKiiuQX6TCzWIV8osqUFCsQsGtv9OvF+J4Wg7KVFW1jm9nJ4KHi4M+VDxdpfD8x9/VYSNzqP+fMvsndK8YFET3gbGZ7P51LBNfk6qiCjdLdIFSUFyBgn/8nV+kwqVrN3GzuMLgHiTVnGSSGgFye2Qid5MCIuCjtYcxfcTD6NmxJU5fymP/hO4Ig4LoPriX5eIBXdPdTyqpc1Z7TRqtgKLSCv2IpGaQVAfLhas3UVCkgkqtMfjeD9cehggAREBLL2dsPXARvx6/Znj6qzpoXKVwqGcZFbI9DAqi+8BUy8X/k9hOdOuDXAbAvcF9yyuqDIJkz6HLOH4uF/4t3SB3kyHvZjnOZ9xEYUmFQVO+mrOjPeTVPZN/9E/krjJ4uOkCxsXx7paa5ykx68GgIGqmHKUSON66sdXJC7m4eK3QYJJi9Qe0RqNFYan6Vh+lenSiqjFqqUDaFd19SGou7FhNIra7FSLVQSKD3FUKj1t/V49SPFylBvNQgtp6WOQlxQyw2hgURM2csf6JWGwHuZuuYd4QQRBQXlHVYB8lO78MZ9PzDW5+VZOrk8PtUYqbFF0DvTB/9SF0fKgF/vr7BiL7PITCYjUOnsqEvcQOErEIErEdJBI7SMR2sBfb3Xr+9nMSsUj/3P1YnsVSA8ycGBREzdy99k+qiUQiOMns4SSz11/pVZ8qjRaFdTTna45arv9dioIiFSqrtDiamgMA2JR4/u7fKHA7WP4RLhJJ9d+G2w226b9HhM4BXnj/P4fQwV+OtCsFeG5QEJxk9sgtKIe7i4PN9W8YFETNXFP1T2qSiO30qwU35MR53W/rA3s8gH1HMvDyU50R+IAHqjRaVFbp/lRpbv2p0qJKI6Dy1teV+udub6/U3NqnSoMqjaDfXnPf6mOq1FWoqrp1vBrPV++nrtTgz/O6Ozr+96ez+O9PZ/V1O0olcHdxgLuLFO7O0ttf1/OcveTeg8Wcp8QYFERkFicv5GLRt0fw1gu60c5jHf0MTvmYu7aF3xzBoEfbYvehyxgdroS3pyMKS9QoLKlAYWkFCovVKCytQO7NMly4qrsoQFPXtcvQXb5cMzzcnB3g4aqbVOnh4gA3FyncazxX15pi5jwlxqAgIrO4X6fE7rd/9nS6t/fRP+7VqWW93ycIAkpVVSgqqcDNkgrDULn1dVGJGtn5ZTifUYDCEnW9weIsk+jDQzcq0YVM366t8MHXf2Bo3wex8/fLTRaqDAoiMgtznBJrjLsNMJFIBBdHe7g42qOVt4vR1xEEAaXllfpQKSqtwM0StT5oikrUuFlSgez8MqRdKUBRqVp/T/r4fecxIqxdk/2sGBRERDU0VYCJRCK4ODnAxckBD/gY31+rFfDHmSx8+r/jiOjzIHakpKNLoFeThAXvGUlEZAVOX8rDZ/F/4u0XHsWYJ9pj1rgeWPjNEZy8kGvy12ZQEBFZgYZOiZkaTz0REVkBc/Z0OKIgIqIGmTQotm/fjiFDhmDw4MFYt25dre1nz55FdHQ0wsPDMXv2bFRV1V6Tn4iIzMtkQZGdnY1ly5bh+++/x9atW/G///0PFy5cMNgnJiYGc+bMwa5duyAIAuLj401VDhER3SWTBUVKSgp69eoFDw8PODk5ITw8HDt37tRvv3btGlQqFR5++GEAQHR0tMF2IiKyDCZrZufk5MDb+3aTxcfHBydPnqx3u7e3N7Kzsxt1bI1Gt9RxVlbWfaqWiKj5q/7MrP4MbSyTBYVWqzVY8lcQBIPHxrY3JDdXd93w888/f5+qJSKyHbm5uVAoFI3e32RB4efnhyNHjugf5+bmwsfHx2B79Qc+AOTl5Rlsb0inTp2wbt06eHt7Qyy2reV+iYjulkajQW5uLjp16nRH32eyoOjduzc+++wz5Ofnw9HREbt378b8+fP121u3bg2pVIqjR4+ie/fu2LZtG/r169eoY8tkMvToYbs3ESEiult3MpKoJhKEuu6We39s374dX331FSorKzF8+HBMmjQJkyZNwvTp09G5c2ekpqYiNjYWJSUl6NixIz766CM4ODiYqhwiIroLJg0KIiKyfpyZTUREDWJQEBFRgxgURETUIAYFERE1iEFBREQNsrmgKCkpQWRkJK5evWruUgysWLECERERiIiIwKJFi8xdjt6nn36KIUOGICIiAmvWrDF3OQYWLlyIt956y9xlGBg7diwiIiIQFRWFqKgonDhxwtwlAQASExMRHR2NJ598Eh988IG5ywEAbNy4Uf9zioqKQvfu3TFv3jxzlwUA2LZtm/7f48KFC81djt6qVasQHh6OoUOHYuXKlU33woIN+fPPP4XIyEihY8eOQkZGhrnL0UtOThZGjBghVFRUCGq1Whg3bpywe/duc5clHDp0SBg5cqRQWVkplJeXCwMGDBAuXrxo7rIEQRCElJQUoWfPnsKsWbPMXYqeVqsV+vbtK1RWVpq7FANXrlwR+vbtK2RmZgpqtVoYNWqUsH//fnOXZeDcuXNCWFiYcOPGDXOXIpSVlQmPPvqocOPGDaGyslIYPny4kJycbO6yhOTkZCEyMlIoLi4WqqqqhMmTJwu7du1qkte2qRFFfHw85s6d2+ilQpqKt7c33nrrLTg4OMDe3h4BAQG4fv26ucvCY489hm+++QYSiQQ3btyARqOBk5OTucvCzZs3sWzZMkyZMsXcpRi4dOkSAGDChAkYNmwYvvvuOzNXpLNnzx4MGTIEfn5+sLe3x7Jly9C1a1dzl2Xgvffew4wZMyCXy81dCjQaDbRaLcrLy1FVVYWqqipIpVJzl4UzZ86gb9++cHFxgVgsxuOPP469e/c2yWvbVFAsWLDAIpf+CAoK0i+3np6ejh07diA0NNTMVenY29tj+fLliIiIQEhICHx9fc1dEubMmYMZM2bAzc3N3KUYKCoqQkhICD7//HOsXbsWGzZsQHJysrnLwuXLl6HRaDBlyhRERUXh+++/h7u7u7nL0ktJSYFKpcKTTz5p7lIAAC4uLvi///s/PPnkkwgNDUXr1q3xyCOPmLssdOzYEUlJSbh58yYqKiqQmJiIvLy8JnltmwoKS3f+/HlMmDABb775Jvz9/c1djt706dNx8OBBZGZmmv3mUhs3bkTLli0REhJi1jrq0q1bNyxatAiurq6Qy+UYPnw4Dhw4YO6yoNFocPDgQXz44Yf43//+h5MnTyIhIcHcZelt2LABL774ornL0EtNTcXmzZvxyy+/4LfffoOdnR1Wr15t7rIQEhKC6OhojB07FhMnTkT37t1hb2/fJK/NoLAQR48exfjx4/H666/j6aefNnc5AICLFy/i7NmzAABHR0cMHjwYaWlpZq3p559/RnJyMqKiorB8+XIkJibiww8/NGtN1Y4cOYKDBw/qHwuCAInEZOtuNpqXlxdCQkIgl8shk8kwaNAgg3vDmJNarcbhw4cxcOBAc5eil5SUhJCQELRo0QIODg6Ijo7GH3/8Ye6yUFJSgsGDB2P79u349ttv4eDggDZt2jTJazMoLEBmZiamTZuGxYsXIyIiwtzl6F29ehWxsbFQq9VQq9XYt28funfvbtaa1qxZgx9//BHbtm3D9OnTMXDgQLzzzjtmralacXExFi1ahIqKCpSUlCAhIQFhYWHmLgsDBgxAUlISioqKoNFo8Ntvv6Fjx47mLgsAkJaWBn9/f4vofVVTKpVISUlBWVkZBEFAYmIiOnfubO6ycPXqVbzyyiuoqqpCcXExNm3a1GSn68z/6w5h9erVqKiowMcff6x/buTIkRg1apQZqwJCQ0Nx8uRJPPXUUxCLxRg8eLBFBZmlGTBgAE6cOIGnnnoKWq0Wo0ePRrdu3cxdFrp27YqJEydi9OjRqKysRJ8+ffDMM8+YuywAQEZGBvz8/MxdhoG+ffvizJkziI6Ohr29PTp37oyXX37Z3GVBqVRi8ODBGDZsGDQaDcaPH99kv7hx9VgiImoQTz0REVGDGBRERNQgBgURETWIQUFERA1iUBARUYMYFET3yaFDhxAZGWnuMojuOwYFERE1iEFBZAJHjhxB//79cezYMXOXQnTPODOb6D77/fff8e677+LLL7+EUqk0dzlE94wjCqL7KCsrC1OmTMGgQYMYEtRsMCiI7iOxWIyvv/4aCQkJFnMbVKJ7xaAguo+8vb3xyCOPYNasWXjzzTdRXl5u7pKI7hmDgsgEnn76aTz44IMGKwITWSuuHktERA3iiIKIiBrEoCAiogYxKIiIqEEMCiIiahCDgoiIGsSgICKiBjEoiIioQQwKIiJq0P8HWDW8RqD0dl4AAAAASUVORK5CYII="/>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9" name="AutoShape 2" descr="data:image/png;base64,iVBORw0KGgoAAAANSUhEUgAAAXIAAAEBCAYAAABlki5mAAAABHNCSVQICAgIfAhkiAAAAAlwSFlzAAALEgAACxIB0t1+/AAAADl0RVh0U29mdHdhcmUAbWF0cGxvdGxpYiB2ZXJzaW9uIDIuMS4yLCBodHRwOi8vbWF0cGxvdGxpYi5vcmcvNQv5yAAAEjVJREFUeJzt3XtQVVXDx/EfIkg3IQ3FJyzU1JmyyOQxUZMxEUsqCrFQw2nSHEsxrdHx9Zo+5G2mKEubUodGJUob8NKohZlMFJU2jZdMx0xQQhElFbyBh/3+4QvpPG+ejXL2OUu+n788zIH1m5r5nXXW3msvP8uyLAEAjNXE2wEAANeHIgcAw1HkAGA4ihwADEeRA4DhKHIAMBxFDgCGo8gBwHAUOQAYjiIHAMNR5ABguKae+sPnz5/X7t27FRoaKn9/f08NAwA3FJfLpbKyMnXp0kVBQUG2fsdjRb57924NGzbMU38eAG5omZmZioqKsvVejxV5aGhoXZiwsDBPDQMAN5SjR49q2LBhdR1qh8eKvHY5JSwsTOHh4Z4aBgBuSPVZkuZiJwAYjiIHAMNR5ABgOIocAAxHkQOA4ShyADCcx24/bAibCgqV90uxt2MA/6+YruF6LDrC2zEA356R5/1SrIN/nvJ2DOC/HPzzFJMM+AyfnpFLUrs7gzX3ld7ejgFc4X8W53s7AlDHp2fkAAD3KHIAMJytIt+yZYsSExP1+OOPKy0tzdOZAAD14LbIDx8+rJkzZ2rx4sVat26d9uzZo7y8PCeyAQBscHuxMzc3VwMHDqx7FG16erqaNWvm8WAAAHvczsiLiorkcrk0evRoJSQk6JNPPlFwcLAT2QAANrgtcpfLpYKCAs2ZM0efffaZdu7cqZycHCeyAQBscFvkd9xxh6Kjo9WiRQsFBQUpNjZWO3fudCIbAMAGt0Xet29f5efn6/Tp03K5XPr222913333OZENAGCD24udkZGRGjlypIYOHarq6mr16tVLgwYNciIbAMAGW1v0k5KSlJSU5OksAIBrwM5OADAcRQ4AhqPIAcBwFDkAGI4iBwDDUeQAYDiKHAAMR5EDgOEocgAwHEUOAIajyAHAcBQ5ABiOIgcAw1HkAGA4ihwADEeRA4DhKHIAMBxFDgCGo8gBwHAUOQAYjiIHAMNR5ABgOIocAAxHkQOA4ZraeVNKSorKy8vVtOmlt8+ePVuRkZEeDQYAsMdtkVuWpcLCQn3zzTd1RQ4A8B1ul1b++OMPSdKLL76op556SitXrvR4KACAfW6n2KdPn1Z0dLSmT5+u6upqDR8+XO3atVOvXr2cyAcAcMNtkXft2lVdu3ate52UlKS8vDyKHAB8hNulle3bt6ugoKDutWVZrJUDgA9xW+QVFRVasGCBLly4oMrKSuXk5Kh///5OZAMA2OB2at23b1/t2LFDTz/9tGpqajR06NArlloAAN5la41k/PjxGj9+vKezAACuATs7AcBwFDkAGI4iBwDDUeQAYDiKHAAMR5EDgOEocgAwHEUOAIajyAHAcBQ5ABiOIgcAw1HkAGA4ihwADEeRA4DhKHIAMBxFDgCGo8gBwHAUOQAYjiIHAMNR5ABgOIocAAzX1NsBYK7NB75VftE2b8fwisK//iVJemPL215O4h297/63Yjs84u0Y+D8UOa5ZftE2FZ4sVkRIuLejOK5zdIm3I3hN4cliSaLIfQhFjusSERKuNx59zdsx4KDG+i3El9leI58/f74mT57sySwAgGtgq8gLCgqUk5Pj6SwAgGvgtshPnjyp9PR0jR492ok8AIB6clvkM2bM0IQJE9S8eXMn8gAA6umqRb569Wq1adNG0dHRTuUBANTTVe9a2bBhg8rKypSQkKBTp07p7NmzmjNnjqZMmeJUPgCAG1ct8oyMjLp/Z2dn66effqLEAcDHsEUfAAxne0NQYmKiEhMTPZkFAHANmJEDgOEocgAwHEUOAIajyAHAcBQ5ABiOIgcAw1HkAGA4ihwADMcJQYDBvHFuau1Rb06fFMQ5of+MGTlgsNpzU50UERLu+DmthSeLG+1B33YwIwcM1xjOTeWc0KtjRg4AhqPIAcBwFDkAGI4iBwDDUeQAYDiKHAAMR5EDgOEocgAwHEUOAIajyAHAcBQ5ABiOIgcAw1HkAGA4ihwADGeryN99910NHDhQ8fHxysjI8HQmAEA9uH0e+U8//aQffvhB69at08WLFzVw4EDFxMSoffv2TuQDALjhdkbevXt3LV++XE2bNtWJEyfkcrl08803O5ENAGCDraWVgIAALVy4UPHx8YqOjlbr1q09nQsAYJPti53jxo1TQUGBjhw5olWrVnkyEwCgHtwW+YEDB/Tbb79Jkm666SbFxcVp3759Hg8GALDHbZEXFxdr2rRpqqqqUlVVlb7++mt169bNiWwAABvc3rUSExOjnTt36umnn5a/v7/i4uIUHx/vRDYAgA1ui1ySUlNTlZqa6uksAIBrwM5OADAcRQ4AhqPIAcBwFDkAGI4iBwDDUeQAYDiKHAAMR5EDgOEocgAwHEUOAIajyAHAcBQ5ABiOIgcAw1HkAGA4ihwADEeRA4DhKHIAMBxFDgCGo8gBwHAUOQAYjiIHAMNR5ABgOIocAAxHkQOA4ZraedP777+vjRs3SpJiYmI0adIkj4YCANjntsi///575efnKycnR35+fho5cqRyc3PVv39/J/I1CpsPfKv8om3ejlFvhSeLJUlvbHnby0nqr/fd/1Zsh0e8HQNoEG6XVkJDQzV58mQFBgYqICBAHTp0UElJiRPZGo38om11pWiSiJBwRYSEeztGvRWeLDbygxP4J25n5B07dqz7d2FhoTZu3KisrCyPhmqMIkLC9cajr3k7RqNg4jcI4GpsX+zcv3+/XnzxRU2aNEkREREejAQAqA9bRf7zzz/rhRde0Ouvv65nnnnG05kAAPXgdmnlyJEjGjNmjNLT0xUdHe1EJgBAPbgt8mXLlunChQuaN29e3c+Sk5M1ZMgQjwYDANjjtsinTZumadOmOZEFAHANbG0IAnzJ9d5331D3v3MvOnwFW/RhnOu9774h7n/nXnT4EmbkMJK377vnXnT4EmbkAGA4ihwADEeRA4DhKHIAMBxFDgCGo8gBwHAUOQAYjiIHAMNR5ABgOIocAAxHkQOA4ShyADAcRQ4AhqPIAcBwFDkAGI4iBwDDUeQAYDiKHAAMx1FvAK7L9R6GbUdDHZjtjqkHajMjB3BdrvcwbDsa4sBsd0w+UJsZOYDr5u3DsBuCyQdq256RV1ZW6oknnlBxsWc/eQEA9WOryHfs2KEhQ4aosLDQw3EAAPVlq8hXrVqlmTNnqlWrVp7OAwCoJ1tr5G+++aancwAArhF3rQCA4ShyADAcRQ4AhuM+cjfYtQbA19WryLds2eKpHD6rdteaJ3eVeXrHmvT3hwVFDtx4mJHbwK41AL6MNXIAMBxFDgCGo8gBwHAUOQAYjiIHAMNR5ABgOIocAAxHkQOA4dgQZIjrfVRAQz0GgG3+gO9hRm6I6z3gtiEOrzX5cFrgRsaM3CDeflQA2/wB38SMHAAMx4wcwA2hMV9HYkYO4IbQmK8jMSMHcMNorNeRmJEDgOEocgAwHEUOAIajyAHAcBQ5ABiOIgcAw1HkAGA4ihwADEeRA4DhbBX5+vXrNXDgQMXFxSkzM9PTmQAA9eB2i35paanS09OVnZ2twMBAJScn6+GHH9Y999zjRD4AgBtui/z7779Xjx49FBISIkkaMGCANm3apLFjx17191wulyTp6NGj1xzuzOnjkqTi4mt/EM71qjxR4fUMvpLDFzL4Sg5fyOArOXwhg6/kaIgMtZ1Z26F2+FmWZV3tDR9++KHOnj2rCRMmSJJWr16tnTt36j//+c9V//D27ds1bNgw20EAAH/LzMxUVFSUrfe6nZHX1NTIz8+v7rVlWVe8/iddunRRZmamQkND5e/vbysMADR2LpdLZWVl6tKli+3fcVvkYWFh2r59e93rsrIytWrVyu0fDgoKsv1pAgD42913312v97u9a6Vnz54qKChQeXm5zp07p6+++kp9+vS55oAAgIbldkbeunVrTZgwQcOHD1d1dbWSkpL0wAMPOJENAGCD24udAADfxs5OADAcRQ4AhqPIAcBwFDkAGM7tXSvekpubq4ULF6pJkyYKDg5WWlqa7rrrLsfGX7NmjTIyMupeV1RUqLS0VHl5ebrjjjscyyFJW7du1VtvvaWqqip17txZc+bM0a233upohrVr12rZsmXy8/PTTTfdpKlTp+r+++93NIMkrVy5UllZWfLz81Pbtm2Vlpamli1bOpphxYoVWrlypYKCgtShQwfNmDGj7hEWTpo3b542bdqk4OBgSVK7du30zjvvOJph3759SktLU0VFhZo0aaLZs2fXayNLQ7EsS5MnT1anTp00YsQIx8e/3ObNmzVx4kT98ssvzg1q+aBz585ZkZGRVmFhoWVZlpWRkWG99NJLXstTVVVlPfvss1ZWVpbjY584ccLq0aOHdfDgQcuyLGvBggXWzJkzHc1w4MABq1evXlZpaallWZa1detWKyYmxtEMlmVZu3btsvr27WudPn3asizLmjdvnjV9+nRHMxQUFFiPPPKIdeTIEcuyLCsnJ8dKTU11NEOtZ5991vr555+9MrZlWdbZs2etXr16WVu3brUsy7Jyc3OtAQMGOJ7j999/t1JSUqzIyEhr6dKljo9/uYMHD1qxsbHWgw8+6Oi4Prm04nK5ZFmWKiouPYDmzJkzatasmdfyLFmyRC1atFBycrLjY+fn5+v+++9XRESEJGnIkCFav369LAfvGg0MDFRaWlrdjt4uXbro+PHjqqqqcixD7bhffvmlbrvtNl24cEGlpaWOz4R//fVX9ezZU2FhYZKkuLg4bdmyxfH/FlVVVdqzZ4+WLl2qJ598UqmpqSopKXE0w3fffae2bdsqJiZGktSvXz/HvxFIl55JMnjwYD322GOOj325c+fOaeLEiZo8ebLjY/vk0sott9yiWbNmKTk5WSEhIaqpqVFWVpZXspSXlysjI0PZ2dleGf/o0aN1pSFdemRCZWWlzpw549jySnh4uMLDwyVd+go7d+5cPfroowoMDHRk/MsFBARo8+bNmjp1qgIDAzVu3DhHx4+MjNSKFSv0559/6s4771R2draqq6t18uRJW4+uaCilpaXq0aOHxo8fr44dO2rZsmV65ZVXlJOTY+tZSA3h4MGDCg0N1ZQpU7R37141b95cEydOdGTsy82YMUPSpQ8Wb5oxY4aee+45de7c2fGxfXJGvm/fPi1atEgbNmxQfn6+Ro8erdTUVEdnobVWrVqlfv36qW3bto6PLf33Q8tqNWni/P+6s2fP6tVXX9WhQ4eUlpbm+Pi1YmNj9eOPPyo1NVUjRoxQTU2NY2NHRUVpzJgxGjt2rBITE+Xn56eQkBAFBAQ4lkGS2rZtqyVLlqhTp07y8/PTiBEjdOjQIUcf4Xrx4kXl5eXpueeeU3Z2tp5//nmNGjXK8W8nviAzM1NNmzZVUlKSV8b3ySLPz8/XQw89VHdxc9iwYdq/f7/++usvx7Ns2LBBiYmJjo9bq02bNjp27Fjd69LSUgUHB+vmm292NEdJSYmSk5Pl7++v5cuXq3nz5o6OL0lFRUVXPMBt0KBBKikp0alTpxzLUFlZqe7duysnJ0fZ2dmKjY2VJMeXePbu3as1a9Zc8TPLshz9QGnVqpU6dOigyMhISZc+YF0ulw4fPuxYBl+Rk5OjXbt2KSEhQaNGjdL58+eVkJCg0tJSR8b3ySK/9957tW3bNh0/fulgic2bNys8PFwtWrRwNMepU6d06NAhde3a1dFxL9e7d2/t2LFDhYWFkqRPP/1U/fr1czRDZWWlUlJSFBcXp/T0dAUFBTk6fq2ysjK99tprKi8vl3TpCMKOHTvq9ttvdyzDsWPHlJKSosrKSknSBx98oPj4eMeWM2o1adJEb775Zl1pfvLJJ+rcufMVy3Ce1qdPHxUXF2v37t2SpG3btsnPz69uGa4x+fzzz/XFF19o7dq1+uijjxQUFKS1a9eqdevWjozvk2vk0dHRGjFihFJSUhQQEKDg4GAtXrzY8RxFRUUKDQ11/Gvz5Vq2bKm5c+dq3Lhxqq6u1l133aX58+c7miEzM1MlJSXKzc1Vbm5u3c8//vhjR0s0KipKo0eP1vDhw+Xv769WrVpp0aJFjo0vSe3bt9eoUaM0ePBg1dTUqFu3bnVrtE7q1KmTpk2bppdfflkul0thYWF6++23Hc0QGhqqRYsWadasWTp37pwCAwP13nvvefXGhMaKh2YBgOF8cmkFAGAfRQ4AhqPIAcBwFDkAGI4iBwDDUeQAYDiKHAAMR5EDgOH+F2GHWRrqzxxYAAAAAElFTkSuQmCC"/>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pic>
        <p:nvPicPr>
          <p:cNvPr id="23" name="Picture"/>
          <p:cNvPicPr/>
          <p:nvPr/>
        </p:nvPicPr>
        <p:blipFill rotWithShape="1">
          <a:blip r:embed="rId1" cstate="print"/>
          <a:srcRect b="626"/>
          <a:stretch>
            <a:fillRect/>
          </a:stretch>
        </p:blipFill>
        <p:spPr bwMode="auto">
          <a:xfrm>
            <a:off x="615284" y="1988672"/>
            <a:ext cx="6093491" cy="3515280"/>
          </a:xfrm>
          <a:prstGeom prst="rect">
            <a:avLst/>
          </a:prstGeom>
          <a:noFill/>
          <a:ln>
            <a:noFill/>
          </a:ln>
        </p:spPr>
      </p:pic>
      <mc:AlternateContent xmlns:mc="http://schemas.openxmlformats.org/markup-compatibility/2006">
        <mc:Choice xmlns:a14="http://schemas.microsoft.com/office/drawing/2010/main" Requires="a14">
          <p:sp>
            <p:nvSpPr>
              <p:cNvPr id="8" name="矩形 7"/>
              <p:cNvSpPr/>
              <p:nvPr/>
            </p:nvSpPr>
            <p:spPr>
              <a:xfrm>
                <a:off x="583883" y="5682436"/>
                <a:ext cx="10720886" cy="858568"/>
              </a:xfrm>
              <a:prstGeom prst="rect">
                <a:avLst/>
              </a:prstGeom>
            </p:spPr>
            <p:txBody>
              <a:bodyPr wrap="square">
                <a:spAutoFit/>
              </a:bodyPr>
              <a:lstStyle/>
              <a:p>
                <a:r>
                  <a:rPr lang="zh-CN" altLang="zh-CN" sz="2000" kern="100" dirty="0">
                    <a:latin typeface="微软雅黑" panose="020B0503020204020204" pitchFamily="34" charset="-122"/>
                    <a:cs typeface="Times New Roman" panose="02020603050405020304" pitchFamily="18" charset="0"/>
                  </a:rPr>
                  <a:t>最大池化的输入是</a:t>
                </a:r>
                <a14:m>
                  <m:oMath xmlns:m="http://schemas.openxmlformats.org/officeDocument/2006/math">
                    <m:sSub>
                      <m:sSubPr>
                        <m:ctrlPr>
                          <a:rPr lang="zh-CN" altLang="zh-CN" sz="2000" i="1" kern="100">
                            <a:latin typeface="Cambria Math" panose="02040503050406030204" pitchFamily="18" charset="0"/>
                            <a:cs typeface="Times New Roman" panose="02020603050405020304" pitchFamily="18" charset="0"/>
                          </a:rPr>
                        </m:ctrlPr>
                      </m:sSubPr>
                      <m:e>
                        <m:r>
                          <a:rPr lang="en-US" altLang="zh-CN" sz="2000" kern="100">
                            <a:latin typeface="Cambria Math" panose="02040503050406030204" pitchFamily="18" charset="0"/>
                            <a:cs typeface="Times New Roman" panose="02020603050405020304" pitchFamily="18" charset="0"/>
                          </a:rPr>
                          <m:t>𝑛</m:t>
                        </m:r>
                      </m:e>
                      <m:sub>
                        <m:r>
                          <a:rPr lang="en-US" altLang="zh-CN" sz="2000" kern="100">
                            <a:latin typeface="Cambria Math" panose="02040503050406030204" pitchFamily="18" charset="0"/>
                            <a:cs typeface="Times New Roman" panose="02020603050405020304" pitchFamily="18" charset="0"/>
                          </a:rPr>
                          <m:t>𝐻</m:t>
                        </m:r>
                      </m:sub>
                    </m:sSub>
                    <m:r>
                      <a:rPr lang="en-US" altLang="zh-CN" sz="2000" kern="100">
                        <a:latin typeface="Cambria Math" panose="02040503050406030204" pitchFamily="18" charset="0"/>
                        <a:cs typeface="Times New Roman" panose="02020603050405020304" pitchFamily="18" charset="0"/>
                      </a:rPr>
                      <m:t>×</m:t>
                    </m:r>
                    <m:sSub>
                      <m:sSubPr>
                        <m:ctrlPr>
                          <a:rPr lang="zh-CN" altLang="zh-CN" sz="2000" i="1" kern="100">
                            <a:latin typeface="Cambria Math" panose="02040503050406030204" pitchFamily="18" charset="0"/>
                            <a:cs typeface="Times New Roman" panose="02020603050405020304" pitchFamily="18" charset="0"/>
                          </a:rPr>
                        </m:ctrlPr>
                      </m:sSubPr>
                      <m:e>
                        <m:r>
                          <a:rPr lang="en-US" altLang="zh-CN" sz="2000" kern="100">
                            <a:latin typeface="Cambria Math" panose="02040503050406030204" pitchFamily="18" charset="0"/>
                            <a:cs typeface="Times New Roman" panose="02020603050405020304" pitchFamily="18" charset="0"/>
                          </a:rPr>
                          <m:t>𝑛</m:t>
                        </m:r>
                      </m:e>
                      <m:sub>
                        <m:r>
                          <a:rPr lang="en-US" altLang="zh-CN" sz="2000" kern="100">
                            <a:latin typeface="Cambria Math" panose="02040503050406030204" pitchFamily="18" charset="0"/>
                            <a:cs typeface="Times New Roman" panose="02020603050405020304" pitchFamily="18" charset="0"/>
                          </a:rPr>
                          <m:t>𝑊</m:t>
                        </m:r>
                      </m:sub>
                    </m:sSub>
                    <m:r>
                      <a:rPr lang="en-US" altLang="zh-CN" sz="2000" kern="100">
                        <a:latin typeface="Cambria Math" panose="02040503050406030204" pitchFamily="18" charset="0"/>
                        <a:cs typeface="Times New Roman" panose="02020603050405020304" pitchFamily="18" charset="0"/>
                      </a:rPr>
                      <m:t>×</m:t>
                    </m:r>
                    <m:sSub>
                      <m:sSubPr>
                        <m:ctrlPr>
                          <a:rPr lang="zh-CN" altLang="zh-CN" sz="2000" i="1" kern="100">
                            <a:latin typeface="Cambria Math" panose="02040503050406030204" pitchFamily="18" charset="0"/>
                            <a:cs typeface="Times New Roman" panose="02020603050405020304" pitchFamily="18" charset="0"/>
                          </a:rPr>
                        </m:ctrlPr>
                      </m:sSubPr>
                      <m:e>
                        <m:r>
                          <a:rPr lang="en-US" altLang="zh-CN" sz="2000" kern="100">
                            <a:latin typeface="Cambria Math" panose="02040503050406030204" pitchFamily="18" charset="0"/>
                            <a:cs typeface="Times New Roman" panose="02020603050405020304" pitchFamily="18" charset="0"/>
                          </a:rPr>
                          <m:t>𝑛</m:t>
                        </m:r>
                      </m:e>
                      <m:sub>
                        <m:r>
                          <a:rPr lang="en-US" altLang="zh-CN" sz="2000" kern="100">
                            <a:latin typeface="Cambria Math" panose="02040503050406030204" pitchFamily="18" charset="0"/>
                            <a:cs typeface="Times New Roman" panose="02020603050405020304" pitchFamily="18" charset="0"/>
                          </a:rPr>
                          <m:t>𝑐</m:t>
                        </m:r>
                      </m:sub>
                    </m:sSub>
                  </m:oMath>
                </a14:m>
                <a:r>
                  <a:rPr lang="zh-CN" altLang="zh-CN" sz="2000" kern="100" dirty="0">
                    <a:latin typeface="微软雅黑" panose="020B0503020204020204" pitchFamily="34" charset="-122"/>
                    <a:cs typeface="Times New Roman" panose="02020603050405020304" pitchFamily="18" charset="0"/>
                  </a:rPr>
                  <a:t>，则输出</a:t>
                </a:r>
                <a:r>
                  <a:rPr lang="zh-CN" altLang="en-US" sz="2000" kern="100" dirty="0">
                    <a:latin typeface="微软雅黑" panose="020B0503020204020204" pitchFamily="34" charset="-122"/>
                    <a:cs typeface="Times New Roman" panose="02020603050405020304" pitchFamily="18" charset="0"/>
                  </a:rPr>
                  <a:t>大小是</a:t>
                </a:r>
                <a14:m>
                  <m:oMath xmlns:m="http://schemas.openxmlformats.org/officeDocument/2006/math">
                    <m:r>
                      <a:rPr lang="zh-CN" altLang="en-US" sz="2000" i="1" kern="100" dirty="0">
                        <a:latin typeface="Cambria Math" panose="02040503050406030204" pitchFamily="18" charset="0"/>
                        <a:cs typeface="Times New Roman" panose="02020603050405020304" pitchFamily="18" charset="0"/>
                      </a:rPr>
                      <m:t>：</m:t>
                    </m:r>
                    <m:d>
                      <m:dPr>
                        <m:begChr m:val="⌊"/>
                        <m:endChr m:val="⌋"/>
                        <m:ctrlPr>
                          <a:rPr lang="en-US" altLang="zh-CN" sz="2000" i="1" kern="100">
                            <a:latin typeface="Cambria Math" panose="02040503050406030204" pitchFamily="18" charset="0"/>
                            <a:cs typeface="Times New Roman" panose="02020603050405020304" pitchFamily="18" charset="0"/>
                          </a:rPr>
                        </m:ctrlPr>
                      </m:dPr>
                      <m:e>
                        <m:f>
                          <m:fPr>
                            <m:ctrlPr>
                              <a:rPr lang="zh-CN" altLang="zh-CN" sz="2000" i="1" kern="100">
                                <a:latin typeface="Cambria Math" panose="02040503050406030204" pitchFamily="18" charset="0"/>
                                <a:cs typeface="Times New Roman" panose="02020603050405020304" pitchFamily="18" charset="0"/>
                              </a:rPr>
                            </m:ctrlPr>
                          </m:fPr>
                          <m:num>
                            <m:sSub>
                              <m:sSubPr>
                                <m:ctrlPr>
                                  <a:rPr lang="zh-CN" altLang="zh-CN" sz="2000" i="1" kern="100">
                                    <a:latin typeface="Cambria Math" panose="02040503050406030204" pitchFamily="18" charset="0"/>
                                    <a:cs typeface="Times New Roman" panose="02020603050405020304" pitchFamily="18" charset="0"/>
                                  </a:rPr>
                                </m:ctrlPr>
                              </m:sSubPr>
                              <m:e>
                                <m:r>
                                  <a:rPr lang="en-US" altLang="zh-CN" sz="2000" kern="100">
                                    <a:latin typeface="Cambria Math" panose="02040503050406030204" pitchFamily="18" charset="0"/>
                                    <a:cs typeface="Times New Roman" panose="02020603050405020304" pitchFamily="18" charset="0"/>
                                  </a:rPr>
                                  <m:t>𝑛</m:t>
                                </m:r>
                              </m:e>
                              <m:sub>
                                <m:r>
                                  <a:rPr lang="en-US" altLang="zh-CN" sz="2000" kern="100">
                                    <a:latin typeface="Cambria Math" panose="02040503050406030204" pitchFamily="18" charset="0"/>
                                    <a:cs typeface="Times New Roman" panose="02020603050405020304" pitchFamily="18" charset="0"/>
                                  </a:rPr>
                                  <m:t>𝐻</m:t>
                                </m:r>
                              </m:sub>
                            </m:sSub>
                            <m:r>
                              <a:rPr lang="en-US" altLang="zh-CN" sz="2000" kern="100">
                                <a:latin typeface="Cambria Math" panose="02040503050406030204" pitchFamily="18" charset="0"/>
                                <a:cs typeface="Times New Roman" panose="02020603050405020304" pitchFamily="18" charset="0"/>
                              </a:rPr>
                              <m:t>−</m:t>
                            </m:r>
                            <m:r>
                              <a:rPr lang="en-US" altLang="zh-CN" sz="2000" kern="100">
                                <a:latin typeface="Cambria Math" panose="02040503050406030204" pitchFamily="18" charset="0"/>
                                <a:cs typeface="Times New Roman" panose="02020603050405020304" pitchFamily="18" charset="0"/>
                              </a:rPr>
                              <m:t>𝑓</m:t>
                            </m:r>
                            <m:r>
                              <a:rPr lang="en-US" altLang="zh-CN" sz="2000" b="0" i="1" kern="100" smtClean="0">
                                <a:latin typeface="Cambria Math" panose="02040503050406030204" pitchFamily="18" charset="0"/>
                                <a:cs typeface="Times New Roman" panose="02020603050405020304" pitchFamily="18" charset="0"/>
                              </a:rPr>
                              <m:t>+</m:t>
                            </m:r>
                            <m:r>
                              <a:rPr lang="en-US" altLang="zh-CN" sz="2000" b="0" i="1" kern="100" smtClean="0">
                                <a:latin typeface="Cambria Math" panose="02040503050406030204" pitchFamily="18" charset="0"/>
                                <a:cs typeface="Times New Roman" panose="02020603050405020304" pitchFamily="18" charset="0"/>
                              </a:rPr>
                              <m:t>2</m:t>
                            </m:r>
                            <m:r>
                              <a:rPr lang="en-US" altLang="zh-CN" sz="2000" b="0" i="1" kern="100" smtClean="0">
                                <a:latin typeface="Cambria Math" panose="02040503050406030204" pitchFamily="18" charset="0"/>
                                <a:cs typeface="Times New Roman" panose="02020603050405020304" pitchFamily="18" charset="0"/>
                              </a:rPr>
                              <m:t>𝑝</m:t>
                            </m:r>
                          </m:num>
                          <m:den>
                            <m:r>
                              <a:rPr lang="en-US" altLang="zh-CN" sz="2000" kern="100">
                                <a:latin typeface="Cambria Math" panose="02040503050406030204" pitchFamily="18" charset="0"/>
                                <a:cs typeface="Times New Roman" panose="02020603050405020304" pitchFamily="18" charset="0"/>
                              </a:rPr>
                              <m:t>𝑠</m:t>
                            </m:r>
                          </m:den>
                        </m:f>
                        <m:r>
                          <a:rPr lang="en-US" altLang="zh-CN" sz="2000" kern="100">
                            <a:latin typeface="Cambria Math" panose="02040503050406030204" pitchFamily="18" charset="0"/>
                            <a:cs typeface="Times New Roman" panose="02020603050405020304" pitchFamily="18" charset="0"/>
                          </a:rPr>
                          <m:t>+</m:t>
                        </m:r>
                        <m:r>
                          <a:rPr lang="en-US" altLang="zh-CN" sz="2000" kern="100">
                            <a:latin typeface="Cambria Math" panose="02040503050406030204" pitchFamily="18" charset="0"/>
                            <a:cs typeface="Times New Roman" panose="02020603050405020304" pitchFamily="18" charset="0"/>
                          </a:rPr>
                          <m:t>1</m:t>
                        </m:r>
                      </m:e>
                    </m:d>
                    <m:r>
                      <a:rPr lang="en-US" altLang="zh-CN" sz="2000" kern="100">
                        <a:latin typeface="Cambria Math" panose="02040503050406030204" pitchFamily="18" charset="0"/>
                        <a:cs typeface="Times New Roman" panose="02020603050405020304" pitchFamily="18" charset="0"/>
                      </a:rPr>
                      <m:t>×</m:t>
                    </m:r>
                    <m:d>
                      <m:dPr>
                        <m:begChr m:val="⌊"/>
                        <m:endChr m:val="⌋"/>
                        <m:ctrlPr>
                          <a:rPr lang="en-US" altLang="zh-CN" sz="2000" i="1" kern="100">
                            <a:latin typeface="Cambria Math" panose="02040503050406030204" pitchFamily="18" charset="0"/>
                            <a:cs typeface="Times New Roman" panose="02020603050405020304" pitchFamily="18" charset="0"/>
                          </a:rPr>
                        </m:ctrlPr>
                      </m:dPr>
                      <m:e>
                        <m:f>
                          <m:fPr>
                            <m:ctrlPr>
                              <a:rPr lang="zh-CN" altLang="zh-CN" sz="2000" i="1" kern="100">
                                <a:latin typeface="Cambria Math" panose="02040503050406030204" pitchFamily="18" charset="0"/>
                                <a:cs typeface="Times New Roman" panose="02020603050405020304" pitchFamily="18" charset="0"/>
                              </a:rPr>
                            </m:ctrlPr>
                          </m:fPr>
                          <m:num>
                            <m:sSub>
                              <m:sSubPr>
                                <m:ctrlPr>
                                  <a:rPr lang="zh-CN" altLang="zh-CN" sz="2000" i="1" kern="100">
                                    <a:latin typeface="Cambria Math" panose="02040503050406030204" pitchFamily="18" charset="0"/>
                                    <a:cs typeface="Times New Roman" panose="02020603050405020304" pitchFamily="18" charset="0"/>
                                  </a:rPr>
                                </m:ctrlPr>
                              </m:sSubPr>
                              <m:e>
                                <m:r>
                                  <a:rPr lang="en-US" altLang="zh-CN" sz="2000" kern="100">
                                    <a:latin typeface="Cambria Math" panose="02040503050406030204" pitchFamily="18" charset="0"/>
                                    <a:cs typeface="Times New Roman" panose="02020603050405020304" pitchFamily="18" charset="0"/>
                                  </a:rPr>
                                  <m:t>𝑛</m:t>
                                </m:r>
                              </m:e>
                              <m:sub>
                                <m:r>
                                  <a:rPr lang="en-US" altLang="zh-CN" sz="2000" kern="100">
                                    <a:latin typeface="Cambria Math" panose="02040503050406030204" pitchFamily="18" charset="0"/>
                                    <a:cs typeface="Times New Roman" panose="02020603050405020304" pitchFamily="18" charset="0"/>
                                  </a:rPr>
                                  <m:t>𝑤</m:t>
                                </m:r>
                              </m:sub>
                            </m:sSub>
                            <m:r>
                              <a:rPr lang="en-US" altLang="zh-CN" sz="2000" kern="100">
                                <a:latin typeface="Cambria Math" panose="02040503050406030204" pitchFamily="18" charset="0"/>
                                <a:cs typeface="Times New Roman" panose="02020603050405020304" pitchFamily="18" charset="0"/>
                              </a:rPr>
                              <m:t>−</m:t>
                            </m:r>
                            <m:r>
                              <a:rPr lang="en-US" altLang="zh-CN" sz="2000" kern="100">
                                <a:latin typeface="Cambria Math" panose="02040503050406030204" pitchFamily="18" charset="0"/>
                                <a:cs typeface="Times New Roman" panose="02020603050405020304" pitchFamily="18" charset="0"/>
                              </a:rPr>
                              <m:t>𝑓</m:t>
                            </m:r>
                            <m:r>
                              <a:rPr lang="en-US" altLang="zh-CN" sz="2000" b="0" i="0" kern="100" smtClean="0">
                                <a:latin typeface="Cambria Math" panose="02040503050406030204" pitchFamily="18" charset="0"/>
                                <a:cs typeface="Times New Roman" panose="02020603050405020304" pitchFamily="18" charset="0"/>
                              </a:rPr>
                              <m:t>+</m:t>
                            </m:r>
                            <m:r>
                              <a:rPr lang="en-US" altLang="zh-CN" sz="2000" b="0" i="0" kern="100" smtClean="0">
                                <a:latin typeface="Cambria Math" panose="02040503050406030204" pitchFamily="18" charset="0"/>
                                <a:cs typeface="Times New Roman" panose="02020603050405020304" pitchFamily="18" charset="0"/>
                              </a:rPr>
                              <m:t>2</m:t>
                            </m:r>
                            <m:r>
                              <m:rPr>
                                <m:sty m:val="p"/>
                              </m:rPr>
                              <a:rPr lang="en-US" altLang="zh-CN" sz="2000" b="0" i="0" kern="100" smtClean="0">
                                <a:latin typeface="Cambria Math" panose="02040503050406030204" pitchFamily="18" charset="0"/>
                                <a:cs typeface="Times New Roman" panose="02020603050405020304" pitchFamily="18" charset="0"/>
                              </a:rPr>
                              <m:t>p</m:t>
                            </m:r>
                          </m:num>
                          <m:den>
                            <m:r>
                              <a:rPr lang="en-US" altLang="zh-CN" sz="2000" kern="100">
                                <a:latin typeface="Cambria Math" panose="02040503050406030204" pitchFamily="18" charset="0"/>
                                <a:cs typeface="Times New Roman" panose="02020603050405020304" pitchFamily="18" charset="0"/>
                              </a:rPr>
                              <m:t>𝑠</m:t>
                            </m:r>
                          </m:den>
                        </m:f>
                        <m:r>
                          <a:rPr lang="en-US" altLang="zh-CN" sz="2000" kern="100">
                            <a:latin typeface="Cambria Math" panose="02040503050406030204" pitchFamily="18" charset="0"/>
                            <a:cs typeface="Times New Roman" panose="02020603050405020304" pitchFamily="18" charset="0"/>
                          </a:rPr>
                          <m:t>+</m:t>
                        </m:r>
                        <m:r>
                          <a:rPr lang="en-US" altLang="zh-CN" sz="2000" kern="100">
                            <a:latin typeface="Cambria Math" panose="02040503050406030204" pitchFamily="18" charset="0"/>
                            <a:cs typeface="Times New Roman" panose="02020603050405020304" pitchFamily="18" charset="0"/>
                          </a:rPr>
                          <m:t>1</m:t>
                        </m:r>
                      </m:e>
                    </m:d>
                    <m:r>
                      <a:rPr lang="en-US" altLang="zh-CN" sz="2000" kern="100">
                        <a:latin typeface="Cambria Math" panose="02040503050406030204" pitchFamily="18" charset="0"/>
                        <a:cs typeface="Times New Roman" panose="02020603050405020304" pitchFamily="18" charset="0"/>
                      </a:rPr>
                      <m:t>×</m:t>
                    </m:r>
                    <m:sSub>
                      <m:sSubPr>
                        <m:ctrlPr>
                          <a:rPr lang="zh-CN" altLang="zh-CN" sz="2000" i="1" kern="100">
                            <a:latin typeface="Cambria Math" panose="02040503050406030204" pitchFamily="18" charset="0"/>
                            <a:cs typeface="Times New Roman" panose="02020603050405020304" pitchFamily="18" charset="0"/>
                          </a:rPr>
                        </m:ctrlPr>
                      </m:sSubPr>
                      <m:e>
                        <m:r>
                          <a:rPr lang="en-US" altLang="zh-CN" sz="2000" kern="100">
                            <a:latin typeface="Cambria Math" panose="02040503050406030204" pitchFamily="18" charset="0"/>
                            <a:cs typeface="Times New Roman" panose="02020603050405020304" pitchFamily="18" charset="0"/>
                          </a:rPr>
                          <m:t>𝑛</m:t>
                        </m:r>
                      </m:e>
                      <m:sub>
                        <m:r>
                          <a:rPr lang="en-US" altLang="zh-CN" sz="2000" kern="100">
                            <a:latin typeface="Cambria Math" panose="02040503050406030204" pitchFamily="18" charset="0"/>
                            <a:cs typeface="Times New Roman" panose="02020603050405020304" pitchFamily="18" charset="0"/>
                          </a:rPr>
                          <m:t>𝑐</m:t>
                        </m:r>
                      </m:sub>
                    </m:sSub>
                    <m:r>
                      <a:rPr lang="zh-CN" altLang="en-US" sz="2000" kern="100">
                        <a:latin typeface="Cambria Math" panose="02040503050406030204" pitchFamily="18" charset="0"/>
                        <a:cs typeface="Times New Roman" panose="02020603050405020304" pitchFamily="18" charset="0"/>
                      </a:rPr>
                      <m:t>。</m:t>
                    </m:r>
                  </m:oMath>
                </a14:m>
                <a:endParaRPr lang="en-US" altLang="zh-CN" sz="2000" kern="100" dirty="0">
                  <a:latin typeface="微软雅黑" panose="020B0503020204020204" pitchFamily="34" charset="-122"/>
                  <a:cs typeface="Times New Roman" panose="02020603050405020304" pitchFamily="18" charset="0"/>
                </a:endParaRPr>
              </a:p>
              <a:p>
                <a14:m>
                  <m:oMath xmlns:m="http://schemas.openxmlformats.org/officeDocument/2006/math">
                    <m:r>
                      <a:rPr lang="zh-CN" altLang="en-US" sz="2000" i="1" smtClean="0">
                        <a:solidFill>
                          <a:schemeClr val="tx1"/>
                        </a:solidFill>
                        <a:latin typeface="Cambria Math" panose="02040503050406030204" pitchFamily="18" charset="0"/>
                      </a:rPr>
                      <m:t>平均</m:t>
                    </m:r>
                  </m:oMath>
                </a14:m>
                <a:r>
                  <a:rPr lang="zh-CN" altLang="en-US" sz="2000" dirty="0">
                    <a:solidFill>
                      <a:schemeClr val="tx1"/>
                    </a:solidFill>
                  </a:rPr>
                  <a:t>池化不常用。</a:t>
                </a:r>
                <a:endParaRPr lang="zh-CN" altLang="en-US" sz="2000" dirty="0">
                  <a:solidFill>
                    <a:schemeClr val="tx1"/>
                  </a:solidFill>
                </a:endParaRPr>
              </a:p>
            </p:txBody>
          </p:sp>
        </mc:Choice>
        <mc:Fallback>
          <p:sp>
            <p:nvSpPr>
              <p:cNvPr id="8" name="矩形 7"/>
              <p:cNvSpPr>
                <a:spLocks noRot="1" noChangeAspect="1" noMove="1" noResize="1" noEditPoints="1" noAdjustHandles="1" noChangeArrowheads="1" noChangeShapeType="1" noTextEdit="1"/>
              </p:cNvSpPr>
              <p:nvPr/>
            </p:nvSpPr>
            <p:spPr>
              <a:xfrm>
                <a:off x="583883" y="5682436"/>
                <a:ext cx="10720886" cy="858568"/>
              </a:xfrm>
              <a:prstGeom prst="rect">
                <a:avLst/>
              </a:prstGeom>
              <a:blipFill rotWithShape="1">
                <a:blip r:embed="rId2"/>
                <a:stretch>
                  <a:fillRect l="-3" t="-53" r="5" b="-6154"/>
                </a:stretch>
              </a:blipFill>
            </p:spPr>
            <p:txBody>
              <a:bodyPr/>
              <a:lstStyle/>
              <a:p>
                <a:r>
                  <a:rPr lang="zh-CN" altLang="en-US">
                    <a:noFill/>
                  </a:rPr>
                  <a:t> </a:t>
                </a:r>
              </a:p>
            </p:txBody>
          </p:sp>
        </mc:Fallback>
      </mc:AlternateContent>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11703" y="2632514"/>
            <a:ext cx="4267522" cy="1995487"/>
          </a:xfrm>
          <a:prstGeom prst="rect">
            <a:avLst/>
          </a:prstGeom>
          <a:noFill/>
          <a:extLst>
            <a:ext uri="{909E8E84-426E-40DD-AFC4-6F175D3DCCD1}">
              <a14:hiddenFill xmlns:a14="http://schemas.microsoft.com/office/drawing/2010/main">
                <a:solidFill>
                  <a:srgbClr val="FFFFFF"/>
                </a:solidFill>
              </a14:hiddenFill>
            </a:ext>
          </a:extLst>
        </p:spPr>
      </p:pic>
      <p:sp>
        <p:nvSpPr>
          <p:cNvPr id="13" name="文本框 22"/>
          <p:cNvSpPr txBox="1">
            <a:spLocks noChangeArrowheads="1"/>
          </p:cNvSpPr>
          <p:nvPr/>
        </p:nvSpPr>
        <p:spPr bwMode="auto">
          <a:xfrm>
            <a:off x="583883" y="257450"/>
            <a:ext cx="7098347" cy="6618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defPPr>
              <a:defRPr lang="zh-CN"/>
            </a:defPPr>
            <a:lvl1pPr eaLnBrk="1" hangingPunct="1">
              <a:defRPr sz="3600" b="1">
                <a:latin typeface="+mj-lt"/>
                <a:ea typeface="+mj-ea"/>
                <a:cs typeface="+mj-cs"/>
              </a:defRPr>
            </a:lvl1pPr>
            <a:lvl2pPr algn="ctr">
              <a:defRPr sz="3600" b="1">
                <a:solidFill>
                  <a:schemeClr val="tx2"/>
                </a:solidFill>
              </a:defRPr>
            </a:lvl2pPr>
            <a:lvl3pPr algn="ctr">
              <a:defRPr sz="3600" b="1">
                <a:solidFill>
                  <a:schemeClr val="tx2"/>
                </a:solidFill>
              </a:defRPr>
            </a:lvl3pPr>
            <a:lvl4pPr algn="ctr">
              <a:defRPr sz="3600" b="1">
                <a:solidFill>
                  <a:schemeClr val="tx2"/>
                </a:solidFill>
              </a:defRPr>
            </a:lvl4pPr>
            <a:lvl5pPr algn="ctr">
              <a:defRPr sz="3600" b="1">
                <a:solidFill>
                  <a:schemeClr val="tx2"/>
                </a:solidFill>
              </a:defRPr>
            </a:lvl5pPr>
            <a:lvl6pPr marL="457200" algn="ctr" fontAlgn="base">
              <a:spcBef>
                <a:spcPct val="0"/>
              </a:spcBef>
              <a:spcAft>
                <a:spcPct val="0"/>
              </a:spcAft>
              <a:defRPr sz="3600" b="1">
                <a:solidFill>
                  <a:schemeClr val="tx2"/>
                </a:solidFill>
              </a:defRPr>
            </a:lvl6pPr>
            <a:lvl7pPr marL="914400" algn="ctr" fontAlgn="base">
              <a:spcBef>
                <a:spcPct val="0"/>
              </a:spcBef>
              <a:spcAft>
                <a:spcPct val="0"/>
              </a:spcAft>
              <a:defRPr sz="3600" b="1">
                <a:solidFill>
                  <a:schemeClr val="tx2"/>
                </a:solidFill>
              </a:defRPr>
            </a:lvl7pPr>
            <a:lvl8pPr marL="1371600" algn="ctr" fontAlgn="base">
              <a:spcBef>
                <a:spcPct val="0"/>
              </a:spcBef>
              <a:spcAft>
                <a:spcPct val="0"/>
              </a:spcAft>
              <a:defRPr sz="3600" b="1">
                <a:solidFill>
                  <a:schemeClr val="tx2"/>
                </a:solidFill>
              </a:defRPr>
            </a:lvl8pPr>
            <a:lvl9pPr marL="1828800" algn="ctr" fontAlgn="base">
              <a:spcBef>
                <a:spcPct val="0"/>
              </a:spcBef>
              <a:spcAft>
                <a:spcPct val="0"/>
              </a:spcAft>
              <a:defRPr sz="3600" b="1">
                <a:solidFill>
                  <a:schemeClr val="tx2"/>
                </a:solidFill>
              </a:defRPr>
            </a:lvl9pPr>
          </a:lstStyle>
          <a:p>
            <a:r>
              <a:rPr lang="en-US" altLang="zh-CN" dirty="0">
                <a:solidFill>
                  <a:schemeClr val="tx1"/>
                </a:solidFill>
              </a:rPr>
              <a:t>1.</a:t>
            </a:r>
            <a:r>
              <a:rPr lang="zh-CN" altLang="en-US" sz="3600" dirty="0">
                <a:solidFill>
                  <a:schemeClr val="tx1"/>
                </a:solidFill>
                <a:latin typeface="Impact" panose="020B0806030902050204" pitchFamily="34" charset="0"/>
                <a:ea typeface="微软雅黑" panose="020B0503020204020204" pitchFamily="34" charset="-122"/>
              </a:rPr>
              <a:t>卷积模型概述</a:t>
            </a:r>
            <a:endParaRPr lang="zh-CN" altLang="en-US" sz="3600" dirty="0">
              <a:solidFill>
                <a:schemeClr val="tx1"/>
              </a:solidFill>
              <a:latin typeface="Impact" panose="020B0806030902050204" pitchFamily="34" charset="0"/>
              <a:ea typeface="微软雅黑" panose="020B0503020204020204" pitchFamily="34" charset="-122"/>
            </a:endParaRPr>
          </a:p>
        </p:txBody>
      </p:sp>
      <p:sp>
        <p:nvSpPr>
          <p:cNvPr id="10" name="文本框 9"/>
          <p:cNvSpPr txBox="1"/>
          <p:nvPr/>
        </p:nvSpPr>
        <p:spPr>
          <a:xfrm>
            <a:off x="583883" y="1388195"/>
            <a:ext cx="1139814" cy="461665"/>
          </a:xfrm>
          <a:prstGeom prst="rect">
            <a:avLst/>
          </a:prstGeom>
          <a:noFill/>
        </p:spPr>
        <p:txBody>
          <a:bodyPr wrap="square">
            <a:spAutoFit/>
          </a:bodyPr>
          <a:lstStyle/>
          <a:p>
            <a:r>
              <a:rPr lang="zh-CN" altLang="en-US" b="1" dirty="0"/>
              <a:t>池化</a:t>
            </a:r>
            <a:endParaRPr lang="zh-CN" altLang="en-US" b="1"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AutoShape 5" descr="data:image/png;base64,iVBORw0KGgoAAAANSUhEUgAAAtEAAAHwCAYAAABg0TMJAAAABHNCSVQICAgIfAhkiAAAAAlwSFlz%0AAAALEgAACxIB0t1+/AAAIABJREFUeJzs3Xd4lFX6xvHvIUYIRSKIaEIVMYCgBKKC2FtcXTGi4qJi%0AFysKSiju7s+y7goEKdIULIAiiyJmdUURARXsYNBoIIAKSII0iYBECcn5/XEmGNh0MvNOuT/XxeXk%0AzZRnJkjuOfO8zzHWWkREREREpPJqeV2AiIiIiEioUYgWEREREakihWgRERERkSpSiBYRERERqSKF%0AaBERERGRKlKIFhERERGpIoVoEQlKxphWxhhrjDnM9/XbxpgbA/C4jxhjXvL34/geK8EYs8IYs8sY%0Ac58x5mljzN8D8djBxhizzhhzQTVve6YxJruma6rE40bsz0tEFKJF5BD4gk++MWa3MWazMWaaMaa+%0APx7LWvsna+30StZUrTBWifs+xxhT5Hu+u4wx2caYmw/hLgcDi621Day1T1lr77TW/qPEY22smcor%0Az/cmosD3HPOMMR8bY7oHuo7y+N5cHV/8tbV2ibU2wU+PdasxZpXv573ZGDPPGNPA97j7f14iEnkU%0AokXkUF1mra0PdAGSgL8dfAXjhMu/N7m+53sEMASYaozpcPCVilfQK9AS+LaG66sJs33PsQmwFJhr%0AjDEe1xRwxpizgX8Bfay1DYD2wGxvqxKRYBEuv9RExGPW2hzgbaAjgDHmfWPMP40xHwF7gOOMMQ2N%0AMc8ZYzYZY3KMMY8bY6J8148yxowyxmwzxnwPXFry/n33d1uJr283xqz0rRBmGWO6GGNeBFoAb/pW%0AUgf7rtvNt6KaZ4z5yhhzTon7aW2M+cB3PwuAoyr5fK21Nh3YAXQo0X5yqzFmA7DId/89jTHf+h77%0AfWNMe9/xRcC5wARfrSf4VvIfN8bU872Wcb7v7TbGxB30epxmjPmp+PXzHbvCGPO17/Kpxphlxpid%0AvhXU0ZV5Xgc9xwJgOnAM0NgYU8sY8zdjzHpjzBZjzAxjTEPf4xU//37GmFzfz3hQidqmGWMeL/F1%0AmSvtvto/8b1mm4wxE4wxh/u+96Hval/5XpdrDr4vY0x732ud53vtex5Ux0RjzFu+n/lnxpg2ZbwE%0ApwCfWGszfK/Hz9ba6dbaXQc/J2NM8d+54j9FxpibfN9rZ4xZYIz52bhPL3pX6QchIkFJIVpEaoQx%0ApjlwCZBR4nBfoB/QAFgPTAP2AccDicBFQHEwvh34s+94EnBVOY91NfAIcANuRbgnsN1a2xfYgG91%0A3Fo70hgTD7wFPA40AgYBrxljmvju7mVgOS48/wOoVN+1L1BeAcQCmSW+dTZuxTLZGHMCMAsYgFvV%0AnYcL+Idba88DlgD3+mpdXXwH1tpfgT/hW/X2/ckt+fjW2s+AX4HzShy+1vd8AMYB46y1RwBtgFcq%0A87wOeo61gZuAH62123yXb8KF/+OA+sCEg252LtAW97MdYqrXWlMIDMT9TLoD5wN3A1hrz/Jd52Tf%0A63LAyrAxJhp4E3gXOBroD8w0xpRs9/gL8ChwJLAW+GcZdXyG+zk+aozp4Xs9SmWtLf47Vx+4GvgJ%0AWOh7Q7QA93M52vfYk0wpn16ISGhRiBaRQ5VujMnDfez/Ae7j72LTrLXfWmv34QLsJcAAa+2v1tot%0AwBhcqADoDYy11v5orf0ZeKKcx7wNGGmt/cK3IrzWWru+jOteD8yz1s6z1hZZaxcAy4BLjDEtcKuN%0Af7fW/m6t/RAXwMoT53u+24CHgb7W2pIntT3ie375wDXAW9baBb5V3VFADHB6BY9RWbOAPgDG9ele%0A4jsGUAAcb4w5ylq721r7aRXut7fvOf4IdAWu8B2/Dhhtrf3eWrsbGAb8xRzYuvKo7/lnAi8U11cV%0A1trl1tpPrbX7rLXrgGdwb04qoxsu3A+31u611i4C/ntQHa9baz/3/b2cCXQuo44lQC9cq9JbwHZj%0AzOiSq/8H871xmg70ttb+iHtjuM5a+4Lv+WQAr+GCtoiEsMr07ImIlCfFWvteGd/7scTllkA0sMn8%0A0V5bq8R14g66flmhGKA58F0l62sJXG2MuazEsWhgse8xd/hWfks+bvNy7i/XWtusnO+XfA5xlHge%0A1toiY8yPQHwla6/Iy8DHxpi7cGHvyxJvJm4FHgNWGWN+wIXb/1byfl+x1l5fyvEDno/v8mFA0xLH%0ADv4ZdqrkY+7nC6KjcZ9I1PU9xvJK3jwOt3JedFAdJV/zn0pc3oML3aWy1r4NvG1cT/+5wKtANi7Y%0AH1x3Q+A/wN+stUt9h1sCp/nelBQ7DHixks9HRIKUQrSI+JMtcflH4HfgKN8K4ME2cWB4bVHO/f6I%0Aa1Go6DGLr/uitfb2g69ojGkJHGmMqVciSLco5T6qouRtcykRIo1799AcyKni/ZR+BWuzjDHrca0f%0AJVs5sNauAfr4wl8vYI4xpvFBbxiqKhcXCou1wLXnbAaK31g0B1aV+H5xG8qvuEBc7JhyHmcyri2o%0Aj7V2lzFmAOW095RSY3NjTK0SQboFsLqc21TId18Lfb3sHQ/+vu91fhk3bWVKiW/9CHxgrb3wUB5f%0ARIKP2jlEJCCstZtwfapPGmOO8PUUtzFuAgK4nt37jDHNjDFHAkPLubtngUHGmK7GOd4XiMEFuuNK%0AXPcl4DJjTLJxJy/W8Z2I1sy3arsMeNQYc7gx5gzgMmrOK8Clxpjzfb26D+LeSHxcidtuxp3M17CC%0A670M3A+chVslBcAYc70xpokv/BWvghaVcvuqmAUMNO5kzPq41p3ZB70p+rsxpq4x5kTgZv6YZrEC%0A10LTyBhzDK5PvCwNgJ3AbmNMO+Cug75/8M+4pM9wq8uDjTHRxp1Eehnw70o/Sx9jzOXGmL8YY470%0A/T07FddWUlprzD+BerifRUn/BU4wxvT11RNtjDnF+E4wFZHQpRAtIoF0A3A4kIWbajEHONb3vanA%0AfOAr4Etgbll3Yq19FRdaXgZ2Aem4nmtwvdR/801mGOTrS70ceAjYilsZTOWPf/+uBU4Dfsb1OM+o%0AiSfqqzMb15M9HtdDfRnupMe9lbjtKlxo/d73XOLKuOosXLBb5Dv5r9jFwLfGmN24kwz/4uvTxjc9%0A4sxqPKXncW0IHwI/AL/hTtwr6QPcyXoLgVHW2nd9x1/E/WzX4d5MlTcqbhDu57IL9/fi4Os+Akz3%0AvS4HTLrwvbaX4VbntwGTgBt8r2dV7cCd8LoGF+pfAtKstTNLuW4fXD/2jhITOq7zTfK4CNf7n4tr%0AJRkBlHmSooiEBmPtoXxqKSIi4kbc4YJ1dBntOiIiYUUr0SIiIiIiVaQQLSIiIiJSRWrnEBERERGp%0AIq1Ei4iIiIhUkUK0iIiIiEgVhcRmK0cddZRt1aqV12WIiIiISJhbvnz5Nmttk4quFxIhulWrVixb%0AtszrMkREREQkzPl2gq2Q2jlERERERKpIIVpEREREpIoUokVEREREqigkeqJLU1BQwMaNG/ntt9+8%0ALkWAOnXq0KxZM6Kjo70uRURERMTv/BaijTHNgRlAU8ACU6y144wxjwC3A1t9V33IWjuvqve/ceNG%0AGjRoQKtWrTDG1FTZUg3WWrZv387GjRtp3bq11+WIiIiI+J0/V6L3AQ9aa780xjQAlhtjFvi+N8Za%0AO+pQ7vy3335TgA4SxhgaN27M1q1bK76yiIiISBjwW4i21m4CNvku7zLGrATia/IxFKCDh34WIiIi%0AEkkCcmKhMaYVkAh85jvU3xjztTHmeWPMkWXcpp8xZpkxZlmwrnBGRUXRuXNnOnbsyNVXX82ePXuq%0AfV/vv/8+f/7znwF44403GD58eJnXzcvLY9KkSfu/zs3N5aqrrqr2Y4uIiIhI1fg9RBtj6gOvAQOs%0AtTuBycBxQGfcSvWTpd3OWjvFWptkrU1q0qTCTWM8ERMTw4oVK/jmm284/PDDefrppw/4vrWWoqKi%0AKt9vz549GTp0aJnfPzhEx8XFMWfOnCo/joiIiIhUj19DtDEmGhegZ1pr5wJYazdbawuttUXAVOBU%0Af9YQKGeeeSZr165l3bp1JCQkcMMNN9CxY0d+/PFH3n33Xbp3706XLl24+uqr2b17NwDvvPMO7dq1%0Ao0uXLsydO3f/fU2bNo17770XgM2bN3PFFVdw8sknc/LJJ/Pxxx8zdOhQvvvuOzp37kxqairr1q2j%0AY8eOgOsVv/nmm+nUqROJiYksXrx4/3326tWLiy++mLZt2zJ48OAAv0IiIiIi4cOf0zkM8Byw0lo7%0AusTxY3390gBXAN8c8oMNGAArVhzy3Rygc2cYO7ZSV923bx9vv/02F198MQBr1qxh+vTpdOvWjW3b%0AtvH444/z3nvvUa9ePUaMGMHo0aMZPHgwt99+O4sWLeL444/nmmuuKfW+77vvPs4++2xef/11CgsL%0A2b17N8OHD+ebb75hhe85r1u3bv/1J06ciDGGzMxMVq1axUUXXcTq1asBWLFiBRkZGdSuXZuEhAT6%0A9+9P8+bND+FFEhEREYlM/pzO0QPoC2QaY4oT7kNAH2NMZ9zYu3XAHX6swa/y8/Pp3Lkz4Faib731%0AVnJzc2nZsiXdunUD4NNPPyUrK4sePXoAsHfvXrp3786qVato3bo1bdu2BeD6669nypQp//MYixYt%0AYsaMGYDrwW7YsCE7duwos6alS5fSv39/ANq1a0fLli33h+jzzz+fhg0bAtChQwfWr1+vEC0iIiJS%0ADf6czrEUKG1kQ5VnQleokivGNa24J/pg9erV23/ZWsuFF17IrFmzDrhOabfzt9q1a++/HBUVxb59%0A+wJeg4iIiEg40LbfftatWzc++ugj1q5dC8Cvv/7K6tWradeuHevWreO7774D+J+QXez8889n8uTJ%0AABQWFvLLL7/QoEEDdu3aVer1zzzzTGbOnAnA6tWr2bBhAwkJCTX9tEREREQimkK0nzVp0oRp06bR%0Ap08fTjrppP2tHHXq1GHKlClceumldOnShaOPPrrU248bN47FixfTqVMnunbtSlZWFo0bN6ZHjx50%0A7NiR1NTUA65/9913U1RURKdOnbjmmmuYNm3aASvQIiIiInLojLXW6xoqlJSUZJctW3bAsZUrV9K+%0AfXuPKpLS6GciIiIioc4Ys9xam1TR9bQSLSIiIiJSRf6cziEiIiIiUq70jBzS5meTm5dPXGwMqckJ%0ApCTGe11WhRSiRURERMQT6Rk5DJubSX5BIQA5efkMm5sJEPRBWu0cIiIiIuKJtPnZ+wN0sfyCQtLm%0AZ3tUUeUpRIuIiIiIJ3Lz8qt0PJgoRIuIiIiIJ+JiY6p0PJgoRFfT9u3b6dy5M507d+aYY44hPj5+%0A/9d79+49pPt+/fXXSUtLq5E6r7/+elq3bs3JJ5/MCSecwI033khubm6Ftxs9ejS//fZbjdQgIiIi%0AUprU5ARioqMOOBYTHUVqcvBvFKcTC6upcePG+7fufuSRR6hfvz6DBg064DrWWqy11KpVtfcqV1xx%0ARY3VCTBmzBhSUlIoKipi9OjRnHfeeWRmZhIdHV3mbUaPHs0tt9xCnTp1arQWERERkWLFJw+G4nSO%0AiFmJTs/IocfwRbQe+hY9hi8iPSPHL4+zdu1aOnTowHXXXceJJ57Ipk2b6NevH0lJSZx44ok89thj%0A+6/brFkzHnnkERITEznppJNYvXo1AM8++ywDBgwA3Ery/fffz+mnn85xxx3H66+/DrgtwO+8807a%0AtWvHRRddxMUXX0x6enq5tdWqVYtBgwbRqFEj3n33XYBSaxszZgxbtmzhzDPP5IILLijzeiIiIiKH%0AKiUxno+GnscPwy/lo6HnhUSAhggJ0cXjU3Ly8rH8MT7FX0F61apVDBw4kKysLOLj4xk+fDjLli3j%0Aq6++YsGCBWRlZe2/btOmTcnIyOC2225j9OjRpd7fli1b+Oijj0hPT2fYsGEAvPrqq+Tk5JCVlcW0%0AadP45JNPKl1fly5dWLVqFUCptQ0cOJCjjz6aJUuW8N5775V5PREREZFIFREhOtDjU9q0aUNS0h+7%0ARc6aNYsuXbrQpUsXVq5ceUAA7dWrFwBdu3Zl3bp1pd5fSkoKxhhOOukkcnJc8F+6dCm9e/emVq1a%0AxMXFcfbZZ1e6vpJbvZdXW0mVvZ6IiIhIJIiInuhAj0+pV6/e/str1qxh3LhxfP7558TGxnL99dcf%0AcMJe7dq1AYiKimLfvn2l3l/xdeDAAFxdK1as4NJLL62wtso+BxEREZFIExEr0V6OT9m5cycNGjTg%0AiCOOYNOmTcyfP79G7rdHjx7MmTMHay2bNm3iww8/rPA21lrGjBnD9u3bufDCC8utrUGDBuzatcuv%0Az0FEREQkVEXESnRqcsIBW0pC4MandOnShQ4dOtCuXTtatmxJjx49auR+e/fuzaJFi2jfvj0tW7Yk%0AMTGRhg0blnrdgQMH8vDDD5Ofn0/37t1ZtGgR0dHR5dbWr18/LrjgApo3b86CBQv88hxEREREQpWp%0AifYAf0tKSrLLli074NjKlStp3759pe8jPSMnJMenlGf37t3Ur1+frVu3ctppp/HZZ5/RpEkTz+qp%0A6s9EREREJNgYY5Zba5Mqul5ErESDG58S6qH5YH/605/YuXMnBQUFPProo54GaBEREZFIEjEhOhwt%0AWbLE6xJEREREIlJEnFgoIiIiIlKTQjpEh0I/d6TQz0JEREQiSciG6Dp16rB9+3aFtyBgrWX79u3U%0AqVPH61JEREREAiJke6KbNWvGxo0b2bp1q9elCO5NTbNmzbwuQ0RERCQgQjZER0dH07p1a6/LEBER%0AEZEIFLLtHCIiIiIiXgnZlWgRERGJbOG4kZqEDoVoERERCTnpGTkMm5tJfkEhADl5+QybmwmgIC0B%0AoXYOERERCTlp87P3B+hi+QWFpM3P9qgiiTQK0SIiIhJycvPyq3RcpKYpRIuIiEjIiYuNqdJxkZqm%0AEC0iIiIhJzU5gZjoqAOOxURHkZqc4FFFEml0YqGIiIiEnOKTBzWdQ7yiEC0iIiIhKSUxXqFZPKN2%0ADhERERGRKlKIFhERERGpIoVoEREREZEqUogWEREREakihWgRERERkSrSdA4RERGRAErPyNFovjCg%0AlWgRERGRAEnPyGHY3Exy8vKxQE5ePsPmZpKekeN1ad4pKoL0dPjXv7yupEoUokVEREQCJG1+NvkF%0AhQccyy8oJG1+tkcVeWjvXnjhBTjxRLjiCpg+HX7/3euqKk0hWkRERCRAcvPyq3Q8LO3eDWPGQJs2%0AcMstULs2zJoF337rLocI9USLiIiIBEhcbAw5pQTmuNgYD6oJsG3bYPx4mDABfv4ZzjkHpk6F5GQw%0Axuvqqkwr0SIiIiIBkpqcQEx01AHHYqKjSE1O8KiiAFi/Hu6/H1q0gMcegzPPhE8+gcWL4eKLQzJA%0Ag1aiRURERAKmeApHREzn+OYbGDnStWoAXH89DB4M7dt7W1cNUYgWERERCaCUxPjwDM3FPv4Yhg+H%0AN9+EunXh3nvhgQegeXOvK6tRCtEiIiIicmishXnzYMQIWLIEGjWChx+G/v2hcWOvq/MLhWgRERER%0AqZ59+2D2bBeeMzPdavPYsXDbbVCvntfV+ZVCtIiIiIhUzZ49bsbzqFGwbh106ODmPPfpA9HRXlcX%0AEArRIiIiIh4JuS3Ad+yASZNg3DjYuhW6d3crz5ddBrUia+ibQrSIiIiIB4q3AC/ewbB4C3Ag+IJ0%0Abq7bIOXpp91mKZdcAkOHwhlnhOyIukMVWW8ZRERERIJESGwBnp3t+ptbtYLRo6FnT1ixAt56y817%0AjtAADVqJFhEREfFEUG8BvmyZG1M3d67bivv22+HBB+G447yuLGgoRIuIiIh4IOi2ALcWFi504Xnh%0AQmjYEIYNg/vug6ZNvakpiKmdQ0RERMQDQbMFeGEhzJkDp5wCF14IWVlup8ENG+Cf/1SALoNWokVE%0AREQ84PkW4L//Di++6ALzmjXQti1MnQp9+7oWDimXQrSIiIiIRzzZAnznTpgyxZ0ouGkTdO0Kr74K%0AV1wBUVEV314AhWgRERGRyLB5Mzz1FEycCL/8Ahdc4FaizzsvoqdsVJdCtIiIiEg4++EHt7Pg88+7%0AFo4rr4QhQyApyevKQppCtIiIiEg4+vprGDECZs92bRo33ACpqXDCCV5XFhYUokVERETChbWwZIkb%0AU/f221C/PjzwAAwYAHFxXlcXVhSiRUREREJdURG8+aYLz59+Ck2auPF0d90FRx7pdXVhSSFaRERE%0AJFTt3QuzZrkxdVlZbnvuiRPh5pshxqNNWyKE3zZbMcY0N8YsNsZkGWO+Ncbc7zveyBizwBizxvdf%0AvT0SERERqYpff4Vx4+D44+Gmm1zP88yZbt7z3XcrQAeAP3cs3Ac8aK3tAHQD7jHGdACGAguttW2B%0Ahb6vRURERKQi27fDo49Cixauz7l1a5g3D776Cq69Fg5Tk0Gg+O2VttZuAjb5Lu8yxqwE4oHLgXN8%0AV5sOvA8M8VcdIiIiIiHvxx/d5ihTpsCePdCzpxtTd/rpXlcWsQLydsUY0wpIBD4DmvoCNsBPQKkb%0Ashtj+gH9AFq0aOH/IkVERESCTVaW63eeOdN93aePC88nnuhtXeLXdg4AjDH1gdeAAdbanSW/Z621%0AgC3tdtbaKdbaJGttUpMmTfxdpoiIiEjw+PRTSElxYfnVV12f89q1MGOGAnSQ8OtKtDEmGhegZ1pr%0A5/oObzbGHGut3WSMORbY4s8aREREREKCtfDOO26DlA8+cKPpHn4Y7r0XjjrK6+rkIP6czmGA54CV%0A1trRJb71BnCj7/KNwH/8VYOIiIhI0Nu3z42pS0yESy6B775z/c8bNsAjjyhAByl/rkT3APoCmcaY%0AFb5jDwHDgVeMMbcC64HefqxBREREJDjl58O0aZCWBj/8AO3awQsvuCkbhx/udXVSAX9O51gKmDK+%0Afb6/HldEREQkqOXlweTJMHYsbNkCp53mVp579oRafj9dTWqIhgmKiIiIBMKmTS44T54Mu3ZBcjIM%0AHQpnnw2mrHVHCVYK0SIiIiL+tHata9mYNs31P/fuDYMHux5oCVkK0SIiIiL+sHy5m7Tx2msQHQ23%0A3AKDBkGbNl5XJjVAIVpERESkplgLixfD8OGwYAEccYRbdb7/fjjmGK+rkxqkEC0iIiJyqIqKID3d%0AhecvvnCBecQIuOMOaNjQ6+rEDxSiRURERKrr99/dltwjR0J2tmvVeOYZuOEGqFPH6+rEjxSiRURE%0ARKpq1y6YMsWNpsvNhS5d4JVXoFcviIryujoJAIVoERERkcrauhWeegomTHDzns87z03duOACjamL%0AMArRIiIiIhVZtw5GjYLnn4fffnMrzkOGwCmneF2ZeEQhWkRERKQsmZnuBMF//9vtJnjDDZCaCgkJ%0AXlcmHlOIFhERETnY0qVu0sZbb0G9ejBgAAwcCPHxXlcmQUIhWkRERATcmLp581x4/ugjaNwYHnsM%0A7rkHGjXyujoJMgrRIiIiEtkKCly7xogR8O230LIljB/vdhisW9fr6iRIKUSLiIhIZNqzB557zp0w%0AuGEDdOwIL74I11zjtukWKYdCtIiIiESWn392I+rGj4dt26BHD5g4ES69VGPqpNIUokVERCQybNzo%0ANkeZMgV+/RX+/Gc3pu6MM7yuTEKQQrSIiIiEt1Wr3LbcL73kTh689loYPNi1b4hUk0K0iIiIhKfP%0AP3eTNtLToU4duPNOeOABaNXK68okDChEi4iISPiwFhYscOF58WI48kj429+gf39o0sTr6iSMKESL%0AiIhI6Nu3D157zY2py8hwm6KMHg233w7163tdnYQhhWgREREJXb/9BtOnQ1oafPed2477+efhuuvg%0A8MO9rk7CmEK0iIiIhJ5ffoHJk2HsWNi8GU45xQXpyy+HWrW8ri6kpGfkkDY/m9y8fOJiY0hNTiAl%0AUdubV0QhWkRERELHTz+54Dx5MuzcCRddBEOHwjnnaMZzNaRn5DBsbib5BYUA5OTlM2xuJoCCdAX0%0AVk1ERESC39q1brpGq1ZuxTk5GZYvh/nz4dxzFaCrKW1+9v4AXSy/oJC0+dkeVRQ6tBItIiIiwevL%0AL93JgnPmwGGHwU03waBB0Lat15WFhdy8/Codlz8oRIuIiEhwsRbef9+NqXv3XWjQAFJT4f774dhj%0Ava4urMTFxpBTSmCOi43xoJrQonaOEJWekUOP4YtoPfQtegxfRHpGjtcliYiIHJqiInj9dejWDc47%0AD1asgH/9CzZscIFaAbrGpSYnEBMddcCxmOgoUpMTPKoodGglOgTpJAAREQkre/fCzJmubSM7G447%0Azp04eOONEKMVUX8qzg2azlF1CtEhqLyTAPSXXkREQsauXTB1qtsUJScHOneGWbPgqqtc/7MEREpi%0AvPJDNehvaAjSSQAiIhLStm6F8eNhwgTYscONp3vuOTeuTlM2JEQoRIcgnQQgIiIhaf16ePJJePZZ%0AyM+HlBQYMsT1QIuEGJ1YGIJ0EoCIiISUb76BG26ANm1cr/M110BW1h8nEYqEIK1EhyCdBCAiIiHh%0Ao4/cyYJvvgn16sF998HAgdC8udeViRwyhegQpZMAREQkKFkL8+a58LxkCTRuDI8+Cvfc4y6LhAmF%0AaBERETl0+/bB7NkuPGdmutXmsWPhttvcKrQfpGfk6FNZ8YxCtIiIiFTfnj3wwgswahSsWwcdOsCM%0AGfCXv0B0tN8eVnsmiNd0YqGIiIhU3Y4d8Pjj0KoV3Huv203wjTfcKnTfvn4N0FD+ngkigaCVaBER%0AEam8nBwYMwaeeQZ274ZLLnFj6s48M6AznrVngnhNIVpEREQqlp0NaWmuVaOoyLVrDB4MJ53kSTna%0AM0G8pnYOERERKdsXX7htuNu3h5kzoV8/WLMGXnrJswAN2jNBvKeVaBERETmQtbBwITzxBCxaBLGx%0A8NBDbs7z0Ud7XR2gPRPEewrRIiIi4hQWwty5MHw4fPklxMW5qRv9+kGDBl5X9z+0Z4J4SSFaREQk%0A0v3+u+t1HjkS1q6FE06AZ5+F66+H2rW9rk4kKClEi4iIRKqdO+Hpp920jZ9+gqQkmDMHUlIgKqri%0A24tEMIWHObCMAAAgAElEQVRoERGRSLN5M4wbB5MmwS+/wIUXuhMFzzsvoGPqREKZQrSIiEik+P57%0A1+P8/POwdy9ceSUMHQpdu3pdmUjIUYgWEREJdytWwIgR8MorcNhhcOONMGiQ630WkWpRiBYREQlH%0A1sKHH7pJG++8A/Xrw4MPwoABbuqGiBwShWgREZFwUlQEb77pwvOnn0KTJvDPf8Jdd8GRR3pdnUjY%0AUIgWEREJB3v3wssvuzF1K1dC69buxMGbboIYbYUtUtMUokVERELZ7t1upvOTT8LGjW4r7pdfhquv%0Adv3PIuIX+r9LREQkFG3bBhMmwPjx8PPPcOaZMGUKXHyxxtSJBIBCtIiISCjZsAFGj4apU2HPHujZ%0AE4YMgdNP97oykYiiEC0iIhIKsrJcv/PMme7r666DwYOhQwdv6xKJUArRIiIiweyTT9ykjTfegLp1%0A4e673ai6Fi28rkwkoilEi4iIBBtr3Wzn4cPdrOdGjeDhh6F/f2jc2OvqRASFaBERkeCxbx+8+qoL%0Az19/Dc2awdixcNttUK+e19WJSAkK0SIiUqb0jBzS5meTm5dPXGwMqckJpCTGe11W+MnPh2nTIC0N%0AfvgB2rd3X/fpA4cf7nV1IlIKhWgRESlVekYOw+Zmkl9QCEBOXj7D5mYCKEjXlLw8tyHKuHGwZQt0%0A6wZjxsBll0GtWl5XJyLl0P+hIiJSqrT52fsDdLH8gkLS5md7VFEYyc11kzVatIC//hW6doX334eP%0AP4bLL1eAFgkBWokWEZFS5eblV+m4VMKaNa5lY/p01/98zTUuTHfu7HVlIlJFCtEiIlKquNgYckoJ%0AzHGxMR5UE+KWL4cRI2DOHNfjfOutMGgQHHec15WJSDXp8yIRESlVanICMdFRBxyLiY4iNTnBo4pC%0AjLWwcCFceCEkJcH8+W5nwfXrXR+0ArRISPNbiDbGPG+M2WKM+abEsUeMMTnGmBW+P5f46/FFROTQ%0ApCTG80SvTsTHxmCA+NgYnujVSScVVqSwEF57DU49FS64AL75xq1Cb9gATzwBTZt6XaGI1AB/tnNM%0AAyYAMw46PsZaO8qPjysiIjUkJTFeobmyfv8dXnzRbc29Zg0cfzxMmQJ9+0KdOl5XJyI1zG8h2lr7%0AoTGmlb/uX0REJCjs3AnPPONG023aBF26wOzZcOWVEBVV8e1FJCR5cWJhf2PMDcAy4EFr7Q4PahAR%0AETk0W7a4+c4TJ8Ivv8D558OMGe6/xnhdnYj4WaBPLJwMHAd0BjYBT5Z1RWNMP2PMMmPMsq1btwaq%0APhERkfL98APccw+0bOl6nC+4AD7/HN57z11WgBaJCAEN0dbazdbaQmttETAVOLWc606x1iZZa5Oa%0ANGkSuCJFRERK8/XXcN110LYtTJ3qLq9c6cbWnXKK19WJSIAFtJ3DGHOstXaT78srgG/Ku76ISCRK%0Az8ghbX42uXn5xMXGkJqcoJP7vGItLF0Kw4fDvHlQvz4MGAADB0K8fiYikcxvIdoYMws4BzjKGLMR%0AeBg4xxjTGbDAOuAOfz2+iEgoSs/IYdjczP3bbefk5TNsbiaAgnQgFRXBW2+58Pzxx3DUUfD443D3%0A3XDkkV5XJyJBwJ/TOfqUcvg5fz2eiEg4SJufvT9AF8svKCRtfrZCdCAUFMCsWW6uc1aW63ueMAFu%0Avhnq1vW6OhEJItr2W0QkiOSWss12ecelhvz6Kzz3HDz5pNsUpWNHeOkl6N0boqO9rk5EgpBCtIhI%0AEImLjSGnlMAcFxvjQTURYPt2N6Luqafc5R493Jbcl1yiKRsiUq5Aj7gTEZFypCYnEBN94AYdMdFR%0ApCYneFRRmPrxR3jgAdeu8fDD0L07LFniTiK89FIFaBGpkFaiRUSCSHHfs6Zz+MnKlW5b7pdecpM3%0Arr0WBg927RsiIlWgEC0iEmRSEuMVmmvaZ5+5SRvp6RATA3fd5VaiW7XyujIRCVEK0SIiEp6shfnz%0AXXj+4AM3mu7vf4f+/UGbeInIIVKIFhGR8LJvn9tFcPhw+OortynK6NFw++1usxQRkRqgEC0iIuEh%0APx+mT4e0NPj+e2jXDl54wfU9H36419WJSJhRiBYRkdCWlweTJ8PYsbBlC5x6KowaBZdfDrU0hEpE%0A/EMhWkREQtOmTS44T54Mu3ZBcjIMHQpnn60RdSLidwrRIiISWtaudS0b06a5/uerr4YhQyAx0evK%0ARCSCKESLiEho+PJLGDHCnTQYHQ233AKDBkGbNl5XJiIRSCFaxCc9I0cbXIgEG2vh/ffdpI1334Uj%0AjnCbo9x/PxxzjNfViUgEU4gWwQXoYXMzyS8oBCAnL59hczMBFKRFvFBU5DZGGTECPv8cmjZ1QfrO%0AO6FhQ6+rExFRiBYBt8VycYAull9QSNr8bIVoOWT6lKMK9u51W3KPHAnZ2XDccfD003DjjVCnjtfV%0AiYjspxAtAuTm5VfpuEhl6VOOStq1C6ZOdZui5ORA587w73/DlVfCYfpVJSLBRwM0RYC42JgqHRep%0ArPI+5RBg61a3FXeLFvDgg9C2LbzzjjuJ8JprFKBFJGgpRIsAqckJxERHHXAsJjqK1OQEjyqScKFP%0AOcqwbh307w8tW8I//wnnnguffgqLF7t5z5rzLCJBTm/xRfjjY3X1rUpNi4uNIaeUwByxn3JkZrp+%0A51mz3G6C118PqanQvr3XlYmIVIlCtIhPSmK8QrPUuNTkhAN6oiFCP+VYutRN13jrLahXz42oGzgQ%0AmjXzujIRkWpRiBYR8aOI/pSjqAjmzXPh+aOPoHFjeOwxuOceaNTI6+pERA6JQrSIiJ9F3KccBQUw%0Ae7ab8fzNN+6kwXHj4NZb3Sq0iEgYUIgWEZGasWcPPP88jBoF69fDiSfCjBnwl7+4bbpFRMKIQrSI%0AiByan3+GiRPhqadg2zY4/XSYMAEuucSdPCgiEoYUokVEpHo2boQxY+CZZ+DXX11oHjYMzjjD68pE%0ARPxOIVpERKpm1SpIS4MXX3QnD/bpA4MHQ6dOXlcmIhIwCtEiIlI5n3/uThZ8/XWoXRvuuMPtMtiq%0AldeViYgEnEK0iIiUzVp47z03pm7RIoiNhb/+1e02ePTRXlcnIuIZhWgREflfhYXw2msuPGdkQFyc%0Am7rRrx80aOB1dSIinlOIFhGRP/z2mxtLl5YGa9fCCSfAs8+67blr1/a6OhGRoKEQLSIisHMnPP20%0Am7bx00+QlARz5kBKCkRFeV2diEjQUYgWEYlkmze73QQnTYJffoELL4SZM+Hcc8EYr6sTEQlaCtEi%0AIpHo++9dj/Pzz7ttuq+8EoYMga5dva5MRCQkKESLiESSFSvcmLpXXoHDDoObboJBg6BtW68rExEJ%0AKQrRIgGWnpFD2vxscvPyiYuNITU5gZTEeK/LknBmLXz4oZu08c47brrGoEEwYAAce6zX1YmIhCSF%0AaJEASs/IYdjcTPILCgHIyctn2NxMAAVpqXlFRfDGG27l+dNP3Vznf/0L7rrLzXsOInpzKSKhRiFa%0A5CD+/GWeNj97f4Aull9QSNr8bAUGqTl798LLL7vwvGoVtG4NEyfCzTdDTIzX1f0PvbkUkVBUy+sC%0ARIJJ8S/znLx8LH/8Mk/PyKmR+8/Ny6/ScZEq2b0bxo6FNm1cYD78cBemV6+Gu+8OygAN5b+5FBEJ%0AVlqJlmoJ9Y9ey6rf3yvFcbEx5JQSmONigzPcSIjYtg0mTIDx4+Hnn+Hss2HKFLj44pAYU6c3lyIS%0AihSipcpC/aPX8ur39y/z1OSEAx4bICY6itTkhBq5f4kwGzbA6NEwdSrs2QOXX+7G1HXv7nVlVaI3%0AlyISitTOIVUW6h+9lld/Wb+0a+qXeUpiPE/06kR8bAwGiI+N4YlenULizYcEkawsN5quTRvX69y7%0AN3z7LaSnh1yABvfmMib6wF0R9eZSRIKdVqKlykL9o9fy6h9zTWe/rxSnJMYrNEv1fPKJG1P3xhtQ%0Aty7cey888AA0b+51ZYek+P+HUG4RE5HIoxAtVRbqH72WV79+mUvQsRbeftuF5yVLoHFjeOQRF6Ab%0AN/a6uhqjN5ciEmoUoqXKQr2vt6L69ctcgsK+fW5XweHDITPTrTaPGwe33gr16nldnYhIxFOIlioL%0A9dXaUK9fwtyePfDCCzBqFKxbBx06wPTp0KcPREd7XZ2IiPgYa63XNVQoKSnJLlu2zOsyRET8Z8cO%0AmDTJrTZv3QrdusHQoXDZZVBL54CLiASKMWa5tTapoutV6l9mY0yPyhwTEZEqys2F1FRo0QL+9jdI%0ASoIPPoCPP3Yj6xSgRUSCUmX/dR5fyWMiIlIZ2dlw221uS+7Ro6FnT1ixAubNg7POColNUkREIlm5%0APdHGmO7A6UATY8wDJb51BBBV+q1ERKRMX3wBI0bA3LlQu7YL0g8+CMcd53VlIiJSBRWdWHg4UN93%0AvQYlju8ErvJXUSIiYcVaWLjQTdpYuBAaNoRhw+C++6BpU6+rExGRaig3RFtrPwA+MMZMs9auD1BN%0AIiLhobAQXn/dhefly+GYY2DkSLjjDjjiCK+rExGRQ1BRO8dYa+0AYIIx5n/GeFhre/qtMhGRUPX7%0A7/Diiy4wr1kDbdvC1KnQt69r4RARkZBXUTvHDN9/R/m7EBGRkLdzJ0yZ4k4U3LQJunaFV1+FK66A%0AKJ1GIiISTioK0WnA+cAl1tohAahHRCT0bNni5jtPmgR5eXDeeTBjBpx/vqZsiIiEqYpC9LHGmNOB%0AnsaYfwMH/Daw1n7pt8pERILdDz+4nQWff961cPTqBUOGwCmneF2ZiIj4WUUh+v+AvwPNgNEHfc8C%0A5/mjKBGRoPb1125M3ezZbjOUG2+EQYMgIcHrykREJEAqms4xB5hjjPm7tfYfAapJRCT4WAtLl7pJ%0AG/PmQf36MGAADBwI8fFeVyciIgFW0Uo0ANbafxhjegJn+Q69b639r//KEhEJEkVF8N//uvD8ySfQ%0ApAk8/jjcfTcceaTX1YmIiEcqFaKNMU8ApwIzfYfuN8acbq19yG+ViYh4qaAAZs1ybRtZWdCqFUyY%0AALfcAjExXlcnIiIeq1SIBi4FOltriwCMMdOBDEAhWkTCy6+/wrPPwpNPwo8/wkknwcsvw9VXw2GV%0A/SdTRETCXVV+I8QCP/suN/RDLSIi3tm+3a00jx/vLp91FjzzDFx8scbUiYjI/6hsiH4CyDDGLMaN%0AuTsLGOq3qkREAuXHH93mKFOmwJ490LOnG1N3+uleVyYiIkGswhBtjDHAUqAbUDz8dIi19id/FiYi%0A4ldZWW5b7pm+Uz2uvRYGD4YTT/S2LhERCQkVhmhrrTXGzLPWdgLeCEBNIiL+8+mnbtLGf/4Ddeu6%0AKRsPPAAtW/rtIdMzckibn01uXj5xsTGkJieQkqixeCIioaxWJa/3pTGmSltwGWOeN8ZsMcZ8U+JY%0AI2PMAmPMGt9/NR9KRPzPWnjnHTjnHOjeHT78EB5+GNavd9t1+zlAD5ubSU5ePhbIyctn2NxM0jNy%0A/PaYIiLif5UN0acBnxpjvjPGfG2MyTTGfF3BbaYBFx90bCiw0FrbFliI+qpFxJ/27XNj6hIT4U9/%0Agu++c/3PGzbAI4/AUUf5vYS0+dnkFxQecCy/oJC0+dl+f2wREfGfyp5YmFzVO7bWfmiMaXXQ4cuB%0Ac3yXpwPvA0Oqet8iIuXKz4dp0yAtDX74Adq1gxdecH3Phx8e0FJy8/KrdFxEREJDuSHaGFMHuBM4%0AHsgEnrPW7juEx2tqrd3ku/wT0PQQ7ktE5EB5eTB5MowdC1u2wKmnupXnnj2hVmU/eKtZcbEx5JQS%0AmONitWGLiEgoq+i3ynQgCReg/wQ8WVMPbK21gC3r+8aYfsaYZcaYZVu3bq2phxWRcLRpkxtL16IF%0APPSQa99YvNidRJiS4lmABkhNTiAmOuqAYzHRUaQmJ3hUkYiI1ISK2jk6+KZyYIx5Dvj8EB9vszHm%0AWGvtJmPMscCWsq5orZ0CTAFISkoqM2yLSARbswZGjXKtG/v2Qe/ebkxdYqLXle1XPIVD0zlERMJL%0ARSG6oPiCtXafOfRdu94AbgSG+/77n0O9QxGJQMuXw4gRMGeO63G++WZITYU2bbyurFQpifEKzSIi%0AYaaiEH2yMWan77IBYnxfG1xHxhFl3dAYMwt3EuFRxpiNwMO48PyKMeZWYD3Q+xDrF5FIYa1r0Rg+%0AHBYsgCOOcC0c998PxxzjdXUiIhJhyg3R1tqo8r5fwW37lPGt86t7nyISgYqKID3dhecvvnCBefhw%0AuPNOaNjQ6+pERCRCVXbEnYhIYP3+u9uSe+RIyM52rRrPPAM33AB16nhdnYiIRDiFaBEJLrt2wdSp%0AbjRdTo47SXD2bLjySoiq9odjIiIiNUohWkSCw9at8NRTMGGCm/d87rnw/PNw4YVw6Cc1i4iI1CiF%0AaBHx1rp18OST8Nxz8NtvcMUV7oTBU0/1ujIREZEyKUSLiDcyM12/86xZbjOUvn3dmLp27byuTERE%0ApEIK0QGSnpGjzRZEAJYuddM13noL6tWDAQPcn2bNvK5MRESk0hSiAyA9I4dhczPJLygEICcvn2Fz%0AMwEUpCUyFBXBvHkuPH/0ERx1FDz2GNxzDzRq5HV1IUdvykVEvFfL6wIiQdr87P0Bulh+QSFp87M9%0AqkgkQAoK4MUX4aST4LLLYONGGD8e1q+Hv/9dAboait+U5+TlY/njTXl6Ro7XpYmIRBSF6ADIzcuv%0A0nGRkLdnjwvLxx/v5jobAy+9BGvWwL33Qt26XlcYsvSmXEQkOKidIwDiYmPIKSUwx8XGeFCNiB/9%0A/DNMnOhG1W3bBmec4b6+9FKNqashelMuIhIctBIdAKnJCcREH7hJREx0FKnJCR5VJFLDNm6EBx+E%0AFi3g//4PunWDJUvcnz//WQG6BpX15ltvykVEAkshOgBSEuN5olcn4mNjMEB8bAxP9OqkE4Ek9K1a%0ABbfcAscdB+PGuRnPX38Nb77pVqGlxulNuYhIcFA7R4CkJMYrNEv4+PxzN2kjPR1q14Y77nAr0a1a%0AeV1Z2Cv+d0TTOUREvKUQLSKVYy0sWODC8+LFEBsLf/0r9O8PRx/tdXURRW/KRUS8pxAtIuUrLIQ5%0Ac2DECMjIgLg4t0337bdDgwZeVyciIuIJhWgRKd1vv8H06ZCWBt99ByecAM89B9dd51o4REREIphC%0AtIgc6Jdf4OmnYcwY2LwZTjkFRo6Eyy+HqKiKby8iIhIBFKJFxPnpJzdhY9Ik2LkTLroIhgyBc8/V%0AiDoREZGDKESLRLq1a2HUKJg2zW3TfdVVLjx36eJ1ZSIiIkFLIVokUmVkuJMFX30VDjsMbroJBg2C%0Atm29rkxERCToKUSLRBJr4YMP3Ji6+fPddI3UVLj/fjj2WK+rExERCRkK0SKRoKgI3njDhefPPoOm%0ATeGJJ+DOO9285zCQnpGjDUhERCRgFKJFwtnevfDyy65tY9Uqtz335Mlw440QE+N1dTUmPSOHYXMz%0AyS8oBCAnL59hczMBFKRFRMQvanldgIj4we7dbkRdmzZw881Qpw7MmgXZ2W71OYwCNLgtsIsDdLH8%0AgkLS5md7VJGIiIQ7rUSLhJOtW2H8eJgwAXbsgHPOgWefdePqDhpTF07tD7l5+VU6LiIicqgUokXC%0Awfr1bivuZ5+F/HxISXFj6rp1K/Xq4db+EBcbQ04pgTkuNrxW3EVEJHionUMklH3zDfTt69o2Jk+G%0Aa66BrCx4/fUyAzSEX/tDanICMdEH7qYYEx1FanKCRxWJiEi400q0SCj66CM3aeO//4V69eC++2Dg%0AQGjevFI3D7f2h+LV83BpTxERkeCnEC0SKqyFefNceF66lN9jj+TFC25kYodk6h7dlNRttUipXIYO%0Ay/aHlMR4hWYREQkYhWiRYLdvH8ye7cbUZWZC8+Z8nfooN5mT+NlEA7Cjij3NqckJB/REg9ofRERE%0AqkI90SLBas8emDjRbcN9/fVQWAjTp8N333FXozP2B+hiVelpTkmM54lenYiPjcEA8bExPNGrk1Zy%0ARUREKkkr0SLBZscOmDQJxo1zI+u6d4ennoJLL4Va7n1vTfQ0q/1BRESk+hSiJWIF3ZzknBy3Qcoz%0Az7jNUi65xI2pO/PM/5nxHI49zSIiIqFEITpIBV3ACzNBNSc5OxvS0mDGDNey8Ze/wODBcPLJZd5E%0APc0iIiLeUk90ECoOeDl5+Vj+CHjpGTlelxY2gmJO8hdfwFVXQfv2MHMm3H47rFnjLpcToEE9zSIi%0AIl7TSnQQKi/gKSTVDM/mJFsLCxe6MXULF0LDhjBsmJvz3LRple4qFHqa9YmKiIiEK4XoIBRuG2EE%0Ao4D3FBcWwty5bkzd8uVw7LGuhaNfPzjiCP88pseCqmVGRESkhqmdIwiVFeR00ljNCdg20b//DlOn%0AQrt20Ls37Nzpvv7hBxg0KGwDNARJy4yIiIifKEQHodTkBKKjDpzGEB1ldNJYDfJ7T/HOnW6luXVr%0At9rcsCG8+iqsXAm33Qa1a9fM4wQxfaIiIiLhTO0cwcpW8HUY8apv1i89xZs3u5nOEyfCL7/ABRfA%0Aiy+SfmQCae+uJvev7wRdb7C/Xn+N4RMRkXCmEB2E0uZnU1B0YGouKLJheWJhVfpmg/okte+/h1Gj%0A4IUXXAvHlVfC0KHQtWtQ9QYf/Bqe264Jry3P8UttGsMnIiLhTO0cQSiSPgavbN9s0I79++oruPZa%0AtzX3c89B376wapVr3ejaFQie3uDSXsOZn27wW20awyciIuFMK9FByJ8fgwfbam5l3zBUd+yfX56v%0AtfDhh25M3TvvQP368OCDMGAAxMVV+FwqOu4vpb2GZXUJ1VRtoTCGT0REpDq0Eh2E/DU5IhhXcys7%0AiaQ6QbTGn29REfznP3D66XDOOW5U3eOPw4YNMHJkqQG6tOdS0XF/qUowVt+yiIhI+RSig5C/PgYP%0AlraCkir7hqE6QbTGnu/evTB9OnTsCCkp7uTBSZNg/Xr461/hyCPLvXnAxulVoKzXyhz0tfqWRURE%0AKqZ2jiDlj4/Bg6WtoKTi51hRy0V1TlI75Oe7ezc8+yw8+SRs3AgnnQQvvwxXXw2HVf5/nco+R38r%0A6zW8sms8i1dtDZoWHxERkVCgEB1BgnXkWGXeMFQniFb7+W7bBhMmwPjx8PPPcNZZ8Mwz8Kc/gTl4%0A3bZygqE3OFjCvIiISDhQiI4goT5yrKpBtMrPd8MGGD3a7Si4Zw/07AlDhrge6DARDGFeREQkHChE%0AR5BIW4ms9PPNynInBs6c6b6+7joYPBg6dAhwxSIiIhIqjLXBvxVeUlKSXbZsmddlSLj59FM3pu4/%0A/4G6deH22+GBB6BFC68rExEREY8YY5Zba5Mqup5WoiNYsM2MDghr3WznESPggw+gUSN4+GG49144%0A6iivqxMREZEQoRAdoYJpK+qA2LfP7SI4YoTbZbBZMxgzBm67zW2WIiIiIlIFmhMdoYJxZrRf5OfD%0A5Mlwwglue+69e+GFF+C779wOgwrQIiIiUg1aiY5QwTgzukbl5bnwPHYsbNkCp53mVp4vuwxq6b2j%0AiIiIHBqliQgVLFtR17jcXDdZo0ULeOghSEyE99+HTz4hvUUSPUa+T+uhb9Fj+CJPtzsXERGR0KaV%0A6EoIxxPwQn1m9P9YswbS0tz23Pv2Qe/ebsZz585ABPaAi4iIiF9pJboCxeErJy8fyx/hK9RXMVMS%0A43miVyfiY2MwQHxsDE/06hR6gXL5cheYExJgxgy49VZYvRpmzdofoCGCesBFREQkILQSXYHywlfI%0ABc6DhOzuddbCokVu0saCBdCwIQwdCvffD02blnqTsO8BFxERkYBSiK5AKIevsGtDKSyE9HS3Qcqy%0AZXDMMW6nwTvugCOOKPemcbEx5JTyMwv5HnARERHxhEJ0BUI1fAWqBzggQf333+Gll1xgXr0ajj8e%0ApkyBvn2hTp1K3UWo9ICH3RufANJrJyIigaQQXYFQCV8Hq6gHuCbCht+D+q5d8MwzbjRdbi506QKz%0AZ8OVV0JUVJXuqrieYA5ZOvmx+vTaiYhIoBlrrdc1VCgpKckuW7bMs8cPxRWuVkPfKvN7MdFR//Om%0AoDonFfYYvqjUVfr42Bg+Gnpele7rAFu2wFNPwcSJbt7z+ee7nufzzwdjqn+/Qc5vr2cE0GsnIiI1%0AxRiz3FqbVNH1tBJdCaF4Ap4x7vy70tTUiZI13i/+ww/w5JPw3HOuhaNXLzem7pRTqnd/fuSPN1ah%0A3H/vNb12IiISaArRlRRKq9HpGTllBuiyVCds1Fi/+Ndfu0kbs2e73QRvuAFSU93YuiDkr9aBUO2/%0ADwZ67UREJNA8mRNtjFlnjMk0xqwwxnjXp1FJoTYrurzZx1FltENUJ2ykJicQE31gb3Kl+8WthSVL%0A4NJL4eST4Y03YMAAtxr97LNBG6DBfzOnD+n1jHB67UREJNC83GzlXGtt58r0nHgt1DbqKG9Vuc9p%0AzWssbFRrw5aiInjzTTjjDDjrLPj8c/jHP2D9etKvG0iPF7ODfltuf7UOhM0GOB7QayciIoGmdo5K%0ACLV+y7I+2j6ybjSPp3QiqWWjGmtNqXS/eEGB20VwxAjIyoKWLd3Jg7feCnXrhtR0BX+2DoRi/32w%0A0GsnIiKB5FWItsB7xphC4Blr7RSP6qiUUOu3LGss38OXnQj4P2yU7B8/ri6M2b2ck2Y/Bxs2QMeO%0AbuZz794QHb3/NqG0M2Sojj0UERGRmuNViD7DWptjjDkaWGCMWWWt/bDkFYwx/YB+AC1atPCixv1C%0ALTR5ORO5eEW59s4d9P/yLW5a/iaN8neyrfOpHDVpElxySalj6kJptT8UZk6LiIiIf3k+J9oY8wiw%0A21o7qqzreD0nGkJrOoeXUobN5s/vzaLPV/OpV/Ab77U5hae7XcWmjknlzuvVnF8REREJBkE7J9oY%0AUw+oZa3d5bt8EfBYoOuoKvVbVmDVKhg5klemv0gtW8R/OpzNM6ddyeomrQAwFawoh9pqv4iIiEQ2%0AL7VrTW0AABfASURBVNo5mvL/7d17lJ11fe/x9zfJFAYKDChVMoLAkaYuBJNDFkQRC9KaoCIRu1ot%0Ay4K6jncUXYTLwXVE6pJoLBYVpeANjigUCFO0lKAFqqYnaG4kQQkQG5DhYsRcQKZmkvzOH3tP2DPZ%0At2ff9573a61Zs+fZz977yW/vPPnkN9/n+4PbIvcr/WnAd1NKd7bhONqqZ2a277svd7Hg0BDsvTf/%0AcsLpXPnqt/D4AS8Zt1ul+vGsJRI9M36SJKkrtTxEp5R+Bby61a/bSbqpE0VRKcFdd8HChXDvvXDg%0AgfDJT8K559L3+HaeWbwWaphRrna2v+vHT5Ikdb129ometLqt7/RuO3bkVhU87jiYNw8efji3TPej%0Aj8Jll8HBB7ekX2/Xjp8kSeoZ9olug27qRAHAf/83XHcdLFoEGzbAn/4pfOMbcNZZsNdee+xezYxy%0APeUYXTd+kiSp5xii26Br+k5v3QpXXw1f/CI8/TQcf3wuSJ9xBkyp7ZcYQ6uG+fT3H2Dz86O7txWW%0AY0DluuiuGT9JktSzDNEtMHHW9ZQ/O5hbVwx3bieKp56Cf/xH+NrXYNs2mDsXLrwQTj65aI/nak2s%0AZS40MrqTS29/gD/s2FWx1rlZnTy8WFGSJFXLmugmGwuOw1tGSOSC4a0rhnn7cYNNrRuuySOPwPvf%0AD4cfnptxnjcPVq6EO++EU06pK0BD8VrmQltGRquqdW5G3XWx9+nixWsZWjVc83NKkqTe5Ux0k5W6%0ACO6eBzd1ziIiK1fm2tTdcktuKe5zzoHzz4dXvKKhL1NrzXKxx5Wqu651Nrmblh2XJEntZ4huso69%0ACC4luOeeXHi+6y7Yf3+44AL42MfgpS9t6EuNBdtya2P2901l774p42qlx1Rb61xP67uOfZ8kSVJH%0AspyjyUoFwLZdBLdrFyxeDCecAKeeCvffD5dfDo89lvvehAA9ViZRykB/H5efeQyfOv1o+vumjrsv%0AS61zPa3v2vE+Da0a5sSFd3PERf/KiQvvtnREkqQu4kx0k3XMctbbt8N3vgOf/zysXw9HHpnrvHH2%0A2bD33mUfWs8Fd+XqoAfzzzW23xNbRjigv4+9+6aw5fnRlra+a/X75IIxkiR1N0N0FeoJkVmXs264%0AZ5+Fa6+FK66A4WGYORNuvBHe/naYVvntrzfslQqwASy96A17PP+WkVH6+6byxb+ZmXmM6ml91+r3%0AyRpsSZK6myG6gkbMGFa7nHVDbdoEX/4yfOUrsHlzrj3d17+ea1eXoctGvWGvUrBtZJisdza5le+T%0ANdiSJHU3a6Ir6Lolph99FD76UXj5y+Hv/z4Xnpcty11EOG9e5jZ19Ya9BXNnlK1zbmSYbMWS443S%0AcbXykiQpE2eiK+iaGcN163KdNr73vVxQfte7YMECeOUrgdpLUupdHbBSmUSjVx9sy6x/DTqmVl6S%0AJNXEEF1Bxy8xvXQpLFwIP/gB7Ltvbhb64x+HQw/dvUs9JSmNCHvlgu1kDZNtr5WXJEl1MURXUEvI%0Aa/ry0SnBHXfkwvNPfwovehFcdhl8+MNw0EF77F5P3XGzw95kDpPdMmsuSZL2ZIiuIGvIq2bWt+aQ%0AvWMH3HRTLjyvWweHHQZf+hK85z25WegS6i1JaXbYM0xKkqRuY4iuQpaQV2nWt6bSiuefh299C77w%0ABdi4EY4+Gq6/Ht7xjtwy3RW0oySl6bPxkiRJbWR3jgarNOtbKmSfd9PqPVet27wZPvMZOPxw+MhH%0AYPp0uP12WLMmd+FgFQEaKnfIaLTCVQoTL/xHwRX5JElSr3AmusEqzfqWK6EYC5t7/+ZJ5v3wRvin%0Af4LnnoPTToOLL4aTTqrpmFxIRJIkqbEM0Q1W6ULEUiEb4MhnHud9P1vMqZ+9GyLlyjUuuACOPbbs%0Aa1ZTOuFCIpIkSY1jiG6wcrO+Q6uG+f0fduzxmGOffIgPLLuFeQ/9P7ZP6+OGmfOYftklvPHNcyq+%0AXiNWVGy0jm8LKEmSVCdDdBMUm/WdGHZJiddtXM0H77uZEx9dw9a99uWq1/w13z7udJ7Zd4DBtc/z%0AxjdXfq1OLJ2YrL2fJUnS5GGIbpGxsDtl105OW/+ffPC+W3jV0xt46o8P4jOnvIfvvXoev99rn937%0AV1v60ImlE5O597MkSZocDNEt8tvfbuWd6+7mfT+7lSM2P8mGgwa5YN5HGTr6FLZP27PLRrWlD51a%0AOmHvZ0mS1MsM0VWoq+fx1q1w9dUsvebzvPjZ33H/S4/i/fP/Nz886gR2TZnKgfv0MXV0V82lD5ZO%0ASJIktZ4huoKaL9x76im48kr46ldh2zZ2zXk95/yP07h38FUQAeTC7qdOPxqovfTB0glJkqTWi5RS%0Au4+hotmzZ6fly5e35bVPXHh30XKJwYF+ll70hj0fsGFDbmXBb30Ltm+Hv/oruPBCOO44V/GTJEnq%0AcBGxIqU0u9J+zkRXUPWFe6tXw+c+B//8zzBtGpx9NixYAEcdtXsX64QlSZJ6gyG6grIX7qUEP/4x%0ALFwId94J++0H558P550HhxzShqOVJElSKxiiKyh24d4+04Ir/ui/4LWXwLJl8Cd/Ap/9LHzwgzAw%0AUPNrNaLcw5IRSZKk5jNEV1B44d6mZ7Zx9sb/5KPLb2O/jY/AEUfAVVfBu98N/fW1lGvEyoOduHqh%0AJElSL5rS7gPoBvOPOoCle6/hoRvP5ZJbFrHf/vvAd78LDz0EH/pQ3QEayq882MrnkCRJUmXORFfj%0A2mvhE5+AP/9zuOYamDdvd5u6RmnEyoOduHqhJElSLzJEV+O974U5c+A1r2naSzRi5cFOXb1QkiSp%0A11jOUY39929qgIbcBYz9fVPHbcu68mAjnkOSJEmVOROdQTM7XzRi5UFXL5QkSWoNVyys0sTOF5Cb%0A5b38zGOYP2vQ1nKSJEk9wBULG6xS5wtby0mSJE0ehugqlet8US5gVwrRE2ewT/mzg7nnwU08sWWE%0AgX36SAm2jow6uy1JktRBDNFVKtf5oth2oOT2McUWR/nOssd237/5+dFxz+XstiRJUmewO0eVynW+%0AmFqiZ3Sp7WOKzWCX48IpkiRJncEQXaX5swa5/MxjGBzoJ4DBgf7dFxXuLHFxZqntY2pZBMWFUyRJ%0AktrPco4M5s8aLFpKMViipGOwwiIn5UpByj1GkiRJ7eVMdAPUushJsceV48IpkiRJncGZ6AaodZGT%0AYo9rVHcO+1ZLkiQ1j4ut9KBKC8NIkiSpOBdb6UHVzi7X07dakiRJlRmiu0SxntKl+kaXWxhGkiRJ%0A9fPCwi5RadnxQqU6eNjZQ5IkqTEM0V0iy+xyrd1CJEmSVB3LOVpgaNUwn/7+A7uX8R7o7+PStx6d%0AqT653LLjE9XaLaRWdgKRJEmTjSG6yYZWDbPglvsZ3flCF5QtI6MsuPl+YM965lIWzJ3BgpvvZ3TX%0AC8/TNyVKzi6XWhim0bLUakuSJPUKyzmabNGS9eMC9JjRXaloPXNZUeHnNshSqy1JktQrDNFNVq4j%0ARpZuGcXC+OjOGoJ4g9kJRJIkTUaG6CYr1xFjSgRHXPSvnLjwboZWDZd9nk4Nq3YCkSRJk5EhuskW%0AzJ1B39TidRc7UyLxQh1xuSBdS1gdWjXMiQvvrjqo18JOIJIkaTIyRDfRWNeK0Z2JKQU5ulikrlRH%0AnDWsjl3wN7xlpOqgXov5swa5/MxjGBzoJ4DBgX6XF5ckST3P7hwZVdvO7ZNDa7lh2WOMVTHvSrnQ%0Ae/mZx/Dxm1YXfe5ypRlZ29a1cunvVnUCkSRJ6hSG6Ayqbec2tGp4XIAeMxZiS/V8TsCJC+8uGY6z%0AhNVOraGWJEnqBZZzZFBtO7dFS9bvEaDHPLFlpGhpxphGlV14wZ8kSVLzGKIzqHZ2t9xs7/SB/nF1%0AxMU0os9ypRrqVlx0KEmS1KsM0RlUO7tbar+A3SF2/qxBll70hpLrpdRbdlHugr9WXXQoSZLUqwzR%0AGZQqw3h++45xAbTYfgGcNeewPWqam1l2MRbU/2vhm1l60RvGXZzoKoOSJEm1M0RnMDa7O9DfN277%0A5udHx83kFpsFPmvOYdzz4KY9yifa0Wd5sl50aAmLJElqlLaE6IiYFxHrI+KRiLioHcdQq/mzBtl3%0Arz2bmkycyS2cBV4wdwa3rhguWj7Rjj7Lk/GiQ0tYJElSI7W8xV1ETAWuAv4SeBz4eUTcnlL6RauP%0ApVZZZ3Ir9WxudZ/lBXNnjGvVB72/ymAr+2ZLkqTe146Z6OOBR1JKv0opbQduBM5ow3HULOtMbqeV%0AT0zGVQY77T2QJEndrR2LrQwCvy74+XHghDYcR82yzuSWWlylneUTk22VwU58DyRJUvfq2AsLI+J9%0AEbE8IpZv2rSp3YczTtaZ3HZcPKjxfA8kSVIjtWMmehg4tODnl+W3jZNSuga4BmD27NmlFgBsmywz%0AuYWt5Z7YMsL0gf6SS3urOXwPJElSI0VKrc2nETENeAg4lVx4/jnwtymlB0o9Zvbs2Wn58uUtOkJJ%0AkiRNVhGxIqU0u9J+LZ+JTintiIiPAEuAqcA3ywVoSZIkqdO0o5yDlNIdwB3teG1JkiSpXh17YaEk%0ASZLUqQzRkiRJUkaGaEmSJCmjttRE94KhVcO2S5MkSZqkDNE1GFo1PG7FwuEtI1y8eC2AQVqSJGkS%0AsJyjBouWrB+35DfAyOhOFi1Z36YjkiRJUisZomvwxJaRTNslSZLUWwzRNZg+0J9puyRJknqLIboG%0AC+bOoL9v6rht/X1TWTB3RpuOSJIkSa3khYU1GLt40O4ckiRJk1OklNp9DBXNnj07LV++vN2HUZSt%0A7iRJknpHRKxIKc2utJ8z0XWw1Z0kSdLkZE10HWx1J0mSNDk5E12HTm91Z6mJJElSczgTXYdObnU3%0AVmoyvGWExAulJkOrhtt9aJIkSV3PEF2HTm51Z6mJJElS81jOUYdObnXX6aUmkiRJ3cwQXaf5swY7%0AIjRPNH2gn+EigbkTSk0kSZK6neUcPaqTS00kSZK6nTPRPaqTS00kSZK6nSG6h3VqqYkkSVK3s5xD%0AkiRJysgQLUmSJGVkiJYkSZIyMkRLkiRJGRmiJUmSpIwM0ZIkSVJGhmhJkiQpI0O0JEmSlJEhWpIk%0AScrIEC1JkiRl5LLfFQytGmbRkvU8sWWE6QP9LJg7w6W0JUmSJjlDdBlDq4a5ePFaRkZ3AjC8ZYSL%0AF68FMEhLkiRNYpZzlLFoyfrdAXrMyOhOFi1Z36YjkiRJUicwRJfxxJaRTNslSZI0ORiiy5g+0J9p%0AuyRJkiYHQ3QZC+bOoL9v6rht/X1TWTB3RpuOSJIkSZ3ACwvLGLt40O4ckiRJKmSIrmD+rEFDsyRJ%0AksaxnEOSJEnKyBAtSZIkZWSIliRJkjIyREuSJEkZGaIlSZKkjAzRkiRJUkaGaEmSJCkjQ7QkSZKU%0AkSFakiRJysgQLUmSJGVkiJYkSZIyMkRLkiRJGRmiJUmSpIwM0ZIkSVJGhmhJkiQpI0O0JEmSlJEh%0AWpIkScooUkrtPoaKImIT8GgbD+HFwG/b+Pq9zvFtLse3uRzf5nFsm8vxbS7Ht7maOb4vTykdXGmn%0ArgjR7RYRy1NKs9t9HL3K8W0ux7e5HN/mcWyby/FtLse3uTphfC3nkCRJkjIyREuSJEkZGaKrc027%0AD6DHOb7N5fg2l+PbPI5tczm+zeX4Nlfbx9eaaEmSJCkjZ6IlSZKkjAzRBSJiY0SsjYjVEbG8yP0R%0AEV+KiEciYk1E/M92HGc3iogZ+XEd+9oWEedN2OfkiNhasM//adfxdoOI+GZE/CYi1hVsOygifhgR%0AD+e/H1jisfMiYn3+s3xR6466e5QY30UR8WD+7/9tETFQ4rFlzyWTXYmxvTQihgv+/r+pxGP97FZQ%0AYnxvKhjbjRGxusRj/eyWERGHRsQ9EfGLiHggIj6W3+65twHKjG9Hnnst5ygQERuB2Smlon0H8yf1%0Ac4E3AScAV6aUTmjdEfaGiJgKDAMnpJQeLdh+MnB+Sukt7Tq2bhIRrweeA65PKb0qv+3zwO9SSgvz%0AJ+gDU0oXTnjcVOAh4C+Bx4GfA+9MKf2ipX+ADldifN8I3J1S2hERnwOYOL75/TZS5lwy2ZUY20uB%0A51JKXyjzOD+7VSg2vhPu/wdga0rpsiL3bcTPbkkRcQhwSEppZUTsB6wA5gPn4Lm3bmXG92V04LnX%0AmehsziB3UkoppWXAQP4NVzanAhsKA7SySyn9GPjdhM1nANflb19H7uQz0fHAIymlX6WUtgM35h+n%0AAsXGN6V0V0ppR/7HZeRO7MqoxGe3Gn52q1BufCMigL8GvtfSg+oRKaUnU0or87efBX4JDOK5tyFK%0AjW+nnnsN0eMl4EcRsSIi3lfk/kHg1wU/P57fpmzeQekT+Gvzv675t4g4upUH1SNeklJ6Mn/7KeAl%0ARfbxc9wY7wH+rcR9lc4lKu7c/N//b5b4dbif3fqdBDydUnq4xP1+dqsUEYcDs4D78NzbcBPGt1DH%0AnHsN0eO9LqU0EzgN+HD+V2JqoIj4I+CtwM1F7l4JHJZSOhb4MjDUymPrNSlXq2W9VhNExCXADuCG%0AErt4Lsnua8CRwEzgSeAf2ns4PeudlJ+F9rNbhYj4Y+BW4LyU0rbC+zz31q/U+HbaudcQXSClNJz/%0A/hvgNnK/eik0DBxa8PPL8ttUvdOAlSmlpyfekVLallJ6Ln/7DqAvIl7c6gPsck+PlRjlv/+myD5+%0AjusQEecAbwHOSiUuKqniXKIJUkpPp5R2ppR2AddSfMz87NYhIqYBZwI3ldrHz25lEdFHLuDdkFJa%0AnN/subdBSoxvR557DdF5EbFvvoidiNgXeCOwbsJutwN/FzlzyF2Y8STKouQsSES8NF+vR0QcT+7z%0A+UwLj60X3A6cnb99NvAvRfb5OXBURByR/83AO/KPUwURMQ+4AHhrSun5EvtUcy7RBBOuL3kbxcfM%0Az259/gJ4MKX0eLE7/exWlv836hvAL1NKVxTc5bm3AUqNb8eee1NKfuX+Q3MkcH/+6wHgkvz2DwAf%0AyN8O4CpgA7CW3BWgbT/2bvkC9iUXig8o2FY4vh/Jj/395C4ceG27j7mTv8j9Z+RJYJRcbd17gRcB%0A/w48DPwIOCi/73TgjoLHvoncVeIbxj7rflU1vo+Qq2lcnf+6euL4ljqX+FVxbP9v/ry6hlywOGTi%0A2OZ/9rNbw/jmt3977HxbsK+f3Wxj+zpypRprCs4Db/Lc2/Tx7chzry3uJEmSpIws55AkSZIyMkRL%0AkiRJGRmiJUmSpIwM0ZIkSVJGhmhJkiQpI0O0JLVYROyMiNURsS4ibo6IfRr8/OdExFcq7HNyRLy2%0A4OcPRMTfNfI4JKmXGaIlqfVGUkozU0qvAraT65feaicDu0N0SunqlNL1bTgOSepKhmhJaq+fAK8A%0AiIhP5Gen10XEeflth0fEgxFxQ0T8MiJuGZu5joiNEfHi/O3ZEXHvxCePiNMj4r6IWBURP4qIl0TE%0A4eSC+8fzM+InRcSlEXF+/jEzI2JZRKyJiNsi4sD89nsj4nMR8bOIeCgiTmr+8EhSZzJES1KbRMQ0%0A4DRgbUQcB7wbOAGYA/yviJiV33UG8NWU0iuBbcCHMrzMT4E5KaVZwI3ABSmljcDVwBfzM+I/mfCY%0A64ELU0rHkltF8FMF901LKR0PnDdhuyRNKoZoSWq9/ohYDSwHHgO+QW6529tSSr9PKT0HLAbGZnp/%0AnVJamr/9nfy+1XoZsCQi1gILgKPL7RwRBwADKaX/yG+6Dnh9wS6L899XAIdnOA5J6inT2n0AkjQJ%0AjaSUZhZuiIhy+6cSP+/ghcmQvUs89svAFSml2yPiZODSTEe6pz/kv+/Ef0MkTWLOREtSZ/gJMD8i%0A9omIfYG35bcBHBYRr8nf/ltyJRoAG4Hj8rffXuJ5DwCG87fPLtj+LLDfxJ1TSluBzQX1zu8C/mPi%0AfpI02RmiJakDpJRWAt8GfgbcB3w9pbQqf/d64MMR8UvgQOBr+e2fBq6MiOXkZoaLuRS4OSJWAL8t%0A2P594G1jFxZOeMzZwKKIWAPMBC6r588mSb0oUpr4W0JJUqfId9L4Qb4dniSpQzgTLUmSJGXkTLQk%0ASZKUkTPRkiRJUkaGaEmSJCkjQ7QkSZKUkSFakiRJysgQLUmSJGVkiJYkSZIy+v9JU5gv3mOwXwAA%0AAABJRU5ErkJgg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4" name="AutoShape 2" descr="data:image/png;base64,iVBORw0KGgoAAAANSUhEUgAAAYoAAAEXCAYAAACzhgONAAAABHNCSVQICAgIfAhkiAAAAAlwSFlzAAALEgAACxIB0t1+/AAAADl0RVh0U29mdHdhcmUAbWF0cGxvdGxpYiB2ZXJzaW9uIDIuMS4yLCBodHRwOi8vbWF0cGxvdGxpYi5vcmcvNQv5yAAAIABJREFUeJzt3XlYVGX/P/D3MAMz7DCyqelQgIx7pqWoifqIlKAUWS6pmWlqlt+fFllJWpqV5vJkliWP6VOZPrigWbmTFmDmlksKbqGorILsw8DM+f0xMjKxDC7DzDDv13V5ycw5nPkM5by5z+fc9xEJgiCAiIioHnbmLoCIiCwbg4KIiBrEoCAiogYxKIiIqEEMCiIiahCDgoiIGsSgsCF//vknxo4di6FDhyIyMhITJ07E+fPnjX7fZ599hnnz5t3168bGxuL06dMAgNmzZyMlJeWuj3U/66q2fv16rFq1CgCwceNGrFu37o6On5GRgddeew0AcPXqVXTr1u2e6rl69Srat2+PqKioWn/UajW2bNmCyZMnAwDGjh2LnTt33tPrGbNlyxYEBwdj+fLlBs8LgoB//etfiIyMNHqM/fv349NPP9Ufr7r+u3Xq1CkMHDjwno5BjScxdwHUNNRqNSZPnoyvv/4aHTt2BABs27YNkyZNwr59+yAWi0322ikpKRgxYgQAYMGCBSZ7nbs1atQo/ddHjx5FUFDQHX3/9evX8ffff9/XmmQyGbZt23Zfj3kvWrVqhR9++AHTp0/XP3fkyBGoVCo4Ojoa/f5Tp06hsLDQlCWSCTEobER5eTmKi4tRVlamf27YsGFwcXGBRqOBWCxGYmIiVq5cicrKSshkMsyaNavWb8fZ2dmYN28eMjMzUVlZiYiICEyZMgUA8Msvv+Df//43tFotnJyc8P7772PHjh3IycnBG2+8gUWLFmHx4sV4/vnn0alTJ4wfPx6hoaE4ceIEioqKEBMTg7CwMJSXl2Pu3Lk4ceIEXF1dERgYCAD4+OOP631/a9euxZYtW7B69Wp4e3vrn3/llVcwYMAAPPvsszh+/DhGjhyJvXv3ok2bNvjiiy9QWloKmUyGgoIChISEIDExEcnJyZDJZACAS5cuYezYscjNzYWXlxeWLl0KHx8f/fE1Gg1iY2ORnZ2Nl156Ce+//z40Gg3mzJmDU6dOobi4GDExMQgPDwcArFy5Ert374ZWq0Xr1q0xd+5c+Pr63tN/2z179mDVqlVQqVQYOnQopk6dCgDYu3cvVqxYAa1WC2dnZ7z99tto06YNBg4ciOTkZDg5OWHOnDm4dOkSvvvuOwDA4MGDsXLlSgQEBBi8Rrt27ZCZmYljx47hkUceAQAkJCRg2LBh+O233/T71fX+srKysGHDBmg0Gri6ukKhUCA3Nxcvv/wyMjMzIRaLsWTJEgQEBCArKwvvvfcerl27BkEQ8NRTT2HixIkAgO+//x7//e9/4eLignbt2t3Tz4zuDE892Qh3d3fExMRg4sSJ+Ne//oWYmBhs3rwZvXv3hoODA9LT07Fs2TKsWrUKW7duxfz58/Haa68ZBAsAxMTE4JlnnsGWLVuwadMmpKSk4Oeff0ZeXh5iYmLw0UcfYfv27XjppZewePFizJgxAz4+Pli8eDG6du1qcKyMjAz07dsXmzZtwuuvv44PP/wQAPDFF19Ao9Fgx44dWLt2Lc6cOdPge4uLi8POnTvx3XffGYQEoPvgq/4g++233+Dt7a0/9ZWYmKj/AAeAsLAwDBw4EOPHj8fzzz+vr/HTTz/Fzp074ebmho0bNxocXywW44MPPkDbtm2xevVqAEBFRQX69OmDhIQEzJo1C5988gkAYOvWrTh37hw2btyIbdu2ITQ0FLGxsXW+J5VKVeu00/vvv1/nvqWlpYiPj0d8fDx++OEHHDhwABcvXsTcuXPx2Wef6UcCr7zyCuzt7dG5c2ccOnQIAHDo0CH8/fffKC0txYULFyCRSGqFRLWnnnpKP8opLy/H0aNH8fjjj+u31/f+unbtipEjR2LIkCGYMWOG/uc6e/ZsbN++HT169ND/7N544w307NkT27dvx/r16/HDDz/gp59+wtmzZ7FixQp899132Lx5M+zt7euskUyDIwob8uKLL+LZZ5/F4cOHcfjwYcTFxSEuLg6bNm1CcnIycnJyMH78eP3+IpEIV65c0T8uKyvD4cOHUVhYqD/fXFZWhtTUVEgkEgQFBaFDhw4AdB/QgwcPbrAee3t7hIaGAgA6dOiAmzdvAgAOHDiAt99+G3Z2dnBxccHTTz+NtLS0Oo+xe/du5Obm4ssvv4Sbm1ut7QMGDMBHH32EqqoqJCUlYerUqUhOTkb//v2Rn5+Pzp0748CBA/XW2KdPH8jlcgCAUqlEfn5+g++p+n1VB5BSqcSNGzcA6EZcp06dwjPPPAMA0Gq1KC8vr/MYd3Lqafjw4ZBIJHBxcUF4eDhSUlLQtm1b9OrVC23atAEAhISEQC6X4/Tp0wgLC8Ovv/6Ktm3bwtfXF+3atcPhw4eRlpbW4H+zoUOHIioqCrNnz8aePXswcOBAg1OWd/L+unTpAoVCAQBo37499uzZg7KyMhw7dgxff/01AMDV1RXR0dH49ddfkZ2djT59+uh/ERgxYgSSkpIa9fOhe8egsBFHjx7F8ePHMXHiRAwYMAADBgzAzJkzERkZieTkZGi1WoSEhODf//63/nsyMzPh4+ODPXv2AND9wxcEARs2bNCfl87Pz4dUKsXvv/8OkUik/15BEJCWlgalUllvTfb29rCz0w1qa36vRCJBzSXIqvepi0KhwLvvvov3338f3bt3rxUW7u7uaN++PX755ReUlJQgKioKX3zxBfbu3YtBgwYZvG5dJJLb/0REIhEaszRazd92ax5fq9Vi4sSJGD16NABd3+h+nLev+WEtCAIkEgm0Wm2t9yYIAqqqqhAWFobnn38e/v7+6NOnD9zc3JCUlIRTp07VO2oBAG9vb3To0AG//vortm7dirfeegsFBQV39f7q+rlW//9Vk1arRVVVlb7+ut4zmR5PPdkIuVyOlStX4siRI/rncnNzUVJSgnbt2iEkJATJycm4ePEiAN1v9cOGDYNKpdLv7+Ligocffhhr1qwBABQVFWHUqFHYt28funbtiosXL+qvotq3bx9iYmIA6P5RV/9jb4zQ0FBs3rxZ/xvpjz/+WO8HenBwMMLDwxESElLvh1xYWBiWLl2KkJAQuLi4wN/fH3FxcXX+9nyntVZ/T2VlpdH9qk+zlZSUAAA+/fRTvPnmm3f0WnXZunUrBEFAYWEhduzYgccffxwhISFISkpCRkYGAODgwYPIzMxE165d4efnB09PT2zYsAF9+vRB3759sXv3bty8ebPBYAd0p5/WrFmD4uLiWn2Cht5fY36uLi4u6Nq1q/6qs+LiYmzduhW9e/dGnz59kJycjKysLAC6/gg1HY4obMSDDz6Izz//HMuWLUNWVhakUilcXV3x4Ycf4qGHHgIAzJs3DzNnztT/Vrpy5Uo4OzsbHGfx4sWYP38+hg4dCrVajcjISAwbNky/bdasWdBoNHBxccGyZcsA6D6oY2Ji8N577zWq1smTJ2PevHkYOnQoXF1d0aJFC31zuT7vvPMOIiMj8fPPP2PIkCEG2wYNGoT58+fjjTfeAKD7QFu3bp2+KVtTv379Gmya1yUwMBBSqRTDhw/Xv+e6PPvss8jOzsZzzz0HkUiEli1b1vta1T2Kf6pr/+pTNCqVCmPGjEGvXr0AAHPnzsWrr74KjUYDmUyGL7/8Eq6urgB0/02+/vprdOjQAXZ2dpDJZBg0aJDR9zpo0CDMnTtX32to7Pvr1asX3njjDcyfP19/1V1dFi9ejHnz5mHLli1Qq9UYOnQooqOjIRKJEBMTgxdeeAHOzs7o0qWL0Vrp/hFxmXGyND/99BNcXFwQGhoKrVaL1157DX369NGf0iCipsWgIItz7tw5zJkzB+Xl5aisrETPnj3xzjvv8EoXIjNhUBARUYPYzCYiogYxKIiIqEFWedWTSqXC6dOn4e3tzeupiYgaSaPRIDc3F506dTJ6JWFNVhkUp0+f1i+xQEREd2bdunXo0aNHo/e3yqConsa/bt06+Pn5mbkaIiLrkJWVheeff77WmmjGWGVQVJ9u8vPzwwMPPGDmaoiIrMudnrJnM5uIiBrEoCAiogYxKIiIqEEMCiIiapDNBMXmxPM4eSHX4LmTF3KxOfG8mSoiIrIONhMUQW09sPCbI/qwOHkhFwu/OYKgth5mroyIyLJZ5eWxd6NLoDdmjeuBBWv+gL3EDoIAzBrXA10C7+x6YiIiW2MzIwpAFxaPBPugsESNRzv4MiSIiBrBpoLi5IVcnDivO/WUfOJ6rZ4FERHVZjNBUd2TeOuFR+HXwgkBD7gb9CyIiKhuNhMU56/c1PcklAo5MvPK8ObYHjh/5aa5SyMismg208x+ZmCQ/mulwhP7j11FSy9ndA1in4KIqCE2M6KoKdhfDgBISy8wcyVERJbPJoPiwZZukDqIkXo539ylEBFZPJsMCrHYDkFtPBgURESNYJNBAQBKhRyXrhWiolJj7lKIiCyaDQeFJ6o0Ai5k8KonIqKG2GxQBCtuNbR5+omIqEE2GxQerlK0bOGM1Mu88omIqCE2GxQAEOzvidT0fAiCYO5SiIgslk0HhVIhR0FxBXIKys1dChGRxbLxoPAEAKSms09BRFQfkwbFihUrEBERgYiICCxatKjW9rNnzyI6Ohrh4eGYPXs2qqqqTFlOLf4t3SDjxDsiogaZLChSUlKQlJSEhIQEbN26FX/99Rf27NljsE9MTAzmzJmDXbt2QRAExMfHm6qcOukm3nmyoU1E1ACTBYW3tzfeeustODg4wN7eHgEBAbh+/bp++7Vr16BSqfDwww8DAKKjo7Fz505TlVMvpb8n/ubEOyKiepksKIKCgvQhkJ6ejh07diA0NFS/PScnB97et1du9fb2RnZ2tqnKqZdSIYdGy4l3RET1MXkz+/z585gwYQLefPNN+Pv765/XarUQiUT6x4IgGDxuKsFsaBMRNcikQXH06FGMHz8er7/+Op5++mmDbX5+fsjNvX13uby8PPj4+JiynDq5u0jR0suZDW0ionqYLCgyMzMxbdo0LF68GBEREbW2t27dGlKpFEePHgUAbNu2Df369TNVOQ1SKnQNbU68IyKqzWR3uFu9ejUqKirw8ccf658bOXIkEhMTMX36dHTu3BmLFy9GbGwsSkpK0LFjR4wbN85U5TRI6S/HL0evIju/DH4tnM1SAxGRpTJZUMTGxiI2NrbW86NGjdJ/rVQqsWnTJlOV0GjKWwsEpl4uYFAQEf2DTc/Mrqbwc4XMQYw0NrSJiGphUEA38a5dW082tImI6sCguCVY4Ym/rxdBpW7aZUSIiCwdg+IWpT8n3hER1YVBcUtw21sT77juExGRAQbFLe4uUrTycuYMbSKif2BQ1KD0lyONE++IiAwwKGpQKjxxs6QC2fll5i6FiMhiMChqUPrfmnjH009ERHoMihra+rnBUSpmQ5uIqAYGRQ1iO9GtO95xREFEVI1B8Q9Kf7lu4l0FJ94REQEMilqUCk9otQLOX+XEOyIigEFRS7CCDW0iopoYFP/g5uyA1t7OSGNDm4gIAIOiTsEKOVIv53PiHRERGBR1UvrLUViiRtYNTrwjImJQ1EGpqF4gkH0KIiIGRR10E+8kbGgTEYFBUSexnQjt2npwhjYRERgU9VIq5EjP5MQ7IiIGRT2U/nLdxDve8Y6IbByDoh7BbGgTEQFgUNTL1ckBrb1dkJrOPgUR2TaJsR2OHz+OpUuXorCw0GAC2vbt201amCVQ+nvi8JlsCIIAkUhk7nKIiMzCaFDMmTMH0dHR6NChg819WLb3l2Pf4Qxk3ihFKy8Xc5dDRGQWRoNCIpHgxRdfbIpaLI5Sv0BgAYOCiGyW0R5FUFAQ0tLSmqIWi9PG1xVOMgkb2kRk04yOKDIyMvDMM8+gVatWkEql+udtoUdhZydCu7aeSGNDm4hsmNGgmDFjRlPUYbGUCjni96ahvKIKjlKjPy4iombH6Kmnxx57DFKpFH/88QeSk5P1z9kKpb8ntAJwPoOjCiKyTUaDYuvWrZg+fToKCwtRWlqK119/HfHx8U1Rm0UIbntr4h1PPxGRjTJ6LmXt2rXYuHEjfHx8AACTJk3CSy+9hOeee87kxVkCFycHtPF1YUObiGyW0RGFVqvVhwQA+Pr6ws7OtiZ0KxVypF0u4B3viMgmGf3E9/DwwN69e/WP9+7dC3d3d5MWZWmCFXIUlaqRmVdq7lKIiJqc0VNP7777Ll555RXMnz8fAGBvb48VK1aYvDBLovTX9SnOpuejlTcn3hGRbTEaFEFBQdi5cyfS09Oh0Wjw0EMPQSKxrctE2/i4wlkmQerlAvzr0bbmLoeIqEnV+4kfFxeHSZMmYf78+XWu8RQbG2vSwixJ9cQ73hqViGxRvT0KV1dXAICnpyc8PDxq/WmskpISREZG4urVq7W2rVixAgMGDEBUVBSioqKwbt26u3gLTUPpL8eVrCKUqSrNXQoRUZOqd0QxcuRIAMCrr76qfy47OxsZGRno0aNHow5+4sQJxMbGIj09vc7tp0+fxtKlS9GtW7c7KNk8lAq5buLdlZvo2s7b3OUQETUZo1c9rV+/Hq+//jry8/MRHR2N2bNnY8mSJY06eHx8PObOnWtweW1Np0+fxldffYWhQ4di3rx5qKiouLPqm1A73vGOiGyU0aDYuHEj3n77bezcuRMDBw7ETz/9pF/Kw5gFCxbUO/ooLS1F+/btERMTg4SEBBQVFeGLL764s+qbkIujPdr4uiL1MmdoE5FtMRoUIpEIXl5eOHjwIEJCQiCRSKDVau/5hZ2dnREXF4eAgABIJBJMmDABBw4cuOfjmpJS4Ym0y/mceEdENsVoUDg4OCAuLg5//PEH+vTpg++//x6Ojo73/MLXr1/Hpk2b9I8FQbD4y26V/nIUl1XiWm6JuUshImoyRoNiwYIFSE9Px8KFC+Hu7o6jR49iwYIF9/zCMpkMn3zyCTIyMiAIAtatW4ewsLB7Pq4pKRVcIJCIbI/RoPjyyy+xYMEC9O/fHwCwZMkSPPTQQ3f9gpMmTcKpU6cgl8sxb948TJ06FU888QQEQbD4W64+4OMKZ0d7NrSJyKYYPddz9uxZCIJQ56S7xkpMTNR/HRcXp/86PDwc4eHhd33cpmZnJ0JwW0+ksaFNRDbEaFD4+PggIiICXbt2hbOzs/55W5qZXZNS4Yn1e9JQpqqEk8ze3OUQEZmc0aDo1q2bVUyIayrB/nIIAnDuSgEeblf3/BAioubEaFC8+uqrUKlUuHz5MoKCglBRUXFfrnqyVsFtPSESAamXGRREZBuMNrNPnDiBQYMGYfLkycjJyUH//v1x7NixpqjNIjlXT7zjAoFEZCOMBsXChQuxdu1aeHh4wM/PD4sWLbovl8das+o73mm1nHhHRM2f0aBQqVQIDAzUPw4NDYVGozFpUZZOqfBESTkn3hGRbTAaFBKJBIWFhfrLYy9dumTyoiyd0l8OAEjjfAoisgFGg2Lq1KkYM2YMMjMzMXPmTIwaNQpTp05titosVmtvl1sT7zifgoiaP6NXPQ0YMAAPPfQQkpOTodVqMW3aNAQEBDRFbRbLzk6EYAXveEdEtsHoiAIA1Go11Go1tFotxGKxqWuyCkqFHFeyi1FazjveEVHz1qgbF40bNw5nz57FyZMnMXr0aPz8889NUZtFUyo89RPviIiaM6OnntauXYutW7fC19cXgG558JdffhlDhgwxeXGWLFhxe+Jdt2BOvCOi5svoiMLFxUUfEgDQqlUrODg4mLQoa+Aks0dbX1euJEtEzZ7RoOjTpw/mzp2Lc+fO4eLFi1i6dCn8/f3x119/4a+//mqKGi2W0p8T74io+TN66unHH38EAPz2228Gz7/22msQiUTYt2+faSqzAkqFJ3b9fhnXckvQxtfV3OUQEZmE0aCoeS8JMhSs0E28S03PZ1AQUbNl9NTTxYsXsXHjRgiCgBkzZmDQoEH4/fffm6I2i9fa2wUunHhHRM2c0aCYO3cupFIp9u/fj6ysLCxYsADLli1ritosnn7iHRvaRNSMGQ2KiooKDBs2DElJSXjyySfRs2dPVFZyklk1pb8cGZx4R0TNmNGgUKvVyMvLw/79+9G7d2/k5eWhoqKiKWqzCtUT79I48Y6ImimjQTFixAgMGDAA3bt3R2BgIIYPH44XXnihKWqzCu1u3fEujes+EVEzZfSqp9GjR2PkyJGws9NlSkJCAjw9PU1emLVwktlD4efGhjYRNVv1BkVcXBwmTZqEDz74oM7tsbGxJivK2gQrPJH05zVotQLs7ETmLoeI6L6qNyhcXXXzAjw8PJqsGGulVMix6/fLuJpTjLZ+buYuh4jovqo3KEaOHAkAePXVV1FQUACZTAZHR8cmK8yaKP11p+JSLxcwKIio2Wmwmb127Vr07dsXvXv3xiOPPIKwsDBs2LChqWqzGq29XeDqZM8bGRFRs1TviOL777/Hjh078Nlnn0GpVEIkEuHkyZNYsmQJgNsjDgJEIhGCFXI2tImoWap3RLF582Z89dVX6NatGxwdHSGTyfDYY49h+fLl2LRpU1PWaBWUCk9kZBejhBPviKiZqTcoqqqq6mxk+/r6QqvVmrQoa6S8tUDgOY4qiKiZqTcoqudN1EUQeP+Ffwpq6wE7EbjuExE1O/X2KDQaDQoLC+sMBY1GY9KirJGTzB5t/dzY0CaiZqfeoDh37hx69epVZ1CIRJxUVhelvxy/Hb/KiXdE1KzUGxSpqalNWUezoFR4YufBdGTkFEPB+RRE1EwYXRSQGk/pX33HOza0iaj5YFDcR628nOHq5IA0NrSJqBlhUNxHuol3vOMdETUvjQoKlUqFtLQ0CIKA8vJyU9dk1ZT+nsjILkFJmdrcpRAR3RdGg+LPP//EoEGDMHnyZGRnZ6N///44duxYU9Rmlaon3vGOd0TUXBgNikWLFmHt2rXw8PCAn58fFi1ahAULFjTq4CUlJYiMjMTVq1drbTt79iyio6MRHh6O2bNno6qq6s6rt0Dt2nrCTgSc5XwKImomjAaFSqVCYGCg/nFoaGijJtydOHECo0aNQnp6ep3bY2JiMGfOHOzatQuCICA+Pr7xVVswR6kEipZuSOOVT0TUTBgNColEgsLCQv0ku0uXLjXqwPHx8Zg7dy58fHxqbbt27RpUKhUefvhhAEB0dDR27tx5J3VbNKVCjrQrBdBoudQJEVk/o0ExZcoUjBkzBllZWZg5cyZGjRqFqVOnGj3wggUL0KNHjzq35eTkwNvbW//Y29sb2dnZd1C2ZVP6e6K8ogoZ2cXmLoWI6J7VOzO72sCBAxEQEIDk5GRotVpMmzYNAQEB9/SiWq3WYBkQQRCa1bIg1Q3t1PR8+LfkDG0ism5GRxSHDx9GTk4OgoKCEBwcjIKCApw+fRolJSV3/aJ+fn7Izc3VP87Ly6vzFJW1aunlDDdnB86nIKJmweiI4qOPPkJqaiqCgoJgZ2eHc+fOwdvbG+Xl5ViwYAEGDRp0xy/aunVrSKVSHD16FN27d8e2bdvQr1+/u3oDlkg/8Y4NbSJqBoyOKFq1aoU1a9Zg27ZtSEhIwPr16/HII49g27Zt+Pzzz+/oxSZNmoRTp04BABYvXoyPPvoITzzxBMrKyjBu3Li7ewcWSqmQ41puCYo58Y6IrJzREUVGRgZ69uypf9ylSxekp6fDz8+vUS+QmJio/zouLk7/tVKpbNa3VFX6ewIA0i4XoEd7XzNXQ0R09xp1eWxSUpL+cVJSEuzt7ZGfn99sJsmZQlAb3cQ73siIiKyd0RHF3LlzMX36dIhEImi1WkilUixfvhz/+c9/MHLkyKao0So5SiXwb+nOhjYRWT2jQdGlSxfs27cP586dg1gsRkBAAMRiMZRKZVPUZ9WC/T2x/2gGNFoBYt7xjoislNGgyM/Pxw8//IDS0lIIggCtVovLly9jyZIlTVGfVVMq5NiRko4rWUV4sJW7ucshIrorRoPi//2//weZTIYLFy6gd+/eSElJQffu3ZuiNqtX3dBOvVzAoCAiq2W0mX39+nWsWrUK/fr1w5gxY7B+/fpGr/dk61q2uDXxjg1tIrJiRoPCy8sLAODv749z587B19eXVzs1kkgk0i0QyIY2EVkxo0HRokUL/Oc//0GnTp2wefNmJCYmQqVSNUVtzYLS3xPXcktRVMqJd0RknYwGxbx58+Dg4IAePXqgU6dOWL58Od54442mqK1ZUPrfuuMdRxVEZKWMBsXChQv1y2vExMRg69atCAsLM3lhzUXQAx6wsxMh9TLXfSIi62Q0KM6ePQtB4A147pZMKsGDrdzY0CYiq2X08lgfHx9ERESga9eucHZ21j8fGxtr0sKaE6VCjsQjVzjxjoisktGg6NatG7p169YUtTRbSoUnfkr+mxPviMgqGQ2KV199FSqVCpcvX0ZQUBAqKirg6OjYFLU1G9UN7dT0fAYFEVkdoz2KEydOYNCgQZg8eTJycnLQv39/HDt2rClqazZ85U7wcJGyoU1EVqlRVz2tXbsWHh4e8PPzw6JFi7BgwYKmqK3ZuH3HOza0icj6GA0KlUqFwMBA/ePQ0FBoNBqTFtUcKf3luJ5XisKSCnOXQkR0Rxp146LCwkKIRLqrdbjO091RKm7d8e4KTz8RkXUxGhRTpkzBmDFjkJWVhZkzZ2LUqFGYOnVqU9TWrAS28YDYTsTTT0RkdYxe9TRw4EAEBAQgOTkZWq0W06ZNQ0BAQFPU1qzIHHQT79LY0CYiK2M0KGbOnInnnnsOo0ePbop6mjWlQo69h69Ao9FCLDY6mCMisghGP60effRRLF26FGFhYfjqq6+Qm5vbFHU1S8H+cqjUGlzOKjZ3KUREjWY0KEaNGoX4+Hh8+eWXKCwsxMiRIzFt2rSmqK3ZqW5op3IlWSKyIo0+/6FSqaBWqyEIAuzseNrkbvjKneDhKmVDm4isitEexZo1a7Blyxao1WoMHz4c8fHx+rve0Z3R3fHOkzO0iciqGB0anD4ARNxcAAAVhklEQVR9GrGxsdi1axcmTJiAQ4cO4dlnn22K2polpUKOTE68IyIrYnREsWTJEhQWFmLVqlVYt24dSktLMXbs2KaorVm6fce7AjzW0c/M1RARGddgUFy6dAnffPMNtm3bhtatW0OlUuGXX36Bq6trU9XX7Ogn3l3OZ1AQkVWo99TTyy+/jDFjxkAikeCbb77Bjz/+CGdnZ4bEPZLai/Fga3ekprNPQUTWod6gOHPmDDp27IigoCAoFAoA0K/3RPdGqfDEuYwCaDRac5dCRGRUvUGxf/9+PP300/jxxx/Rt29fTJ8+HRUVbMDeD0qFHBVqDdIzi8xdChGRUfUGhUQiwZAhQ/Dtt99iy5Yt8PHxQUVFBQYPHoz169c3ZY3Njv6Od7xMloisQKNmzgUGBiI2Nha//vorXnrpJcTHx5u6rmbNx9MRnq5SztAmIqtwR1OsHR0dMWLECCQkJJiqHpsgEomg9JcjjQ1tIrICXIvDTJQKT2TeKMXNYvZ9iMiyMSjMJFhRPfGOp5+IyLIxKMzk9sQ7nn4iIsvGoDATqb0YD7V2Z0ObiCyeSYNi+/btGDJkCAYPHox169bV2r5ixQoMGDAAUVFRiIqKqnOf5kzpL8f5jJuceEdEFs3oooB3Kzs7G8uWLcOWLVvg4OCAkSNHomfPnggMDNTvc/r0aSxduhTdunUzVRkWTanwxPbfLuHvzCIEPuBh7nKIiOpkshFFSkoKevXqBQ8PDzg5OSE8PBw7d+402Of06dP46quvMHToUMybN8/mZn4rqxvavJEREVkwkwVFTk4OvL299Y99fHyQnZ2tf1xaWor27dsjJiYGCQkJKCoqwhdffGGqciySt6cj5G5SnOV8CiKyYCYLCq1Wa7CIoCAIBo+dnZ0RFxeHgIAASCQSTJgwAQcOHDBVORZJJBIhWCFnQ5uILJrJgsLPzw+5ubn6x7m5ufDx8dE/vn79OjZt2qR/LAgCJBKTtUwsllIhR3Z+GQqKVeYuhYioTiYLit69e+PgwYPIz89HeXk5du/ejX79+um3y2QyfPLJJ8jIyIAgCFi3bh3CwsJMVY7FUvp7AgDvT0FEFstkQeHr64sZM2Zg3LhxeOqppxAZGYkuXbpg0qRJOHXqFORyOebNm4epU6fiiSeegCAIePHFF01VjsUKfMADErGIM7SJyGKZ9FzP0KFDMXToUIPn4uLi9F+Hh4cjPDzclCVYPAf9xDuOKIjIMnFmtgVQKnQT76o48Y6ILBCDwgIoFXKoKzX4+3qhuUshIqqFQWEBgtnQJiILxqAws82J55GZVwq5m0w/n+LkhVxsTjxv5sqIiHQYFGYW1NYDi749gpZeTkhNz8eRM1lY+M0RBLXl2k9EZBlsb4abhekS6I1Z43pg/upDUKk1eH/1Ibg62eP7XWlIPJKBll7OaNnCWf+3i5ODuUsmIhvDoLAAXQK9Edn3IWxKPI/OAS3gK3dG5o1SHE/Lxb7DGQb7ujrZw69GcLT0coZfC2e08nKGh6vUYJkUIqL7gUFhAU5eyMXuQ5cxIqwddqSkY+TgYHQJ1C2oqFJXIftGGa7nlSLrRiky80qReaMUaZcLkPTnNWiF28eROYgNQsTPyxmtbv3t5eEIsR1DhIjuHIPCzE5eyMXCb45g1rge6BLojS6BXgaPZQ4SKFq6QdHSrdb3VlZpkVtQhswaAZKZV4qrOcU4fCbbYF6GRCyCr9wJLb1cbo1CnNDKywV+LZzgK3eCvURscOzNiecR1NZDH1jVtZ6/chPPDAwy3Q+EiCwOg8LMzl+5qQ8F4HbP4vyVmwYf0nWxl9ihlbcLWnm71Nqm1Qq4UahC5o0SZOaVITOvBFk3ypCZV4q/Lt1AeUWVfl87EeDl4WhwGktdqcGHaw/jjdGPoEcHP4NAIyLbwqAws7p+O9eNLBoOCWPs7ETw9nSEt6cjugQabhMEAYUlamTdKMX1PN0opPq01sFTmSgqVev3fX/1IcgcxKis0qJLoBfO/J2P/KIKtLoVKq5O9uyLEDVzDAobJBKJ4OEqhYerFEp/ea3tpeWV+tNYOw+m4+SFPHh7OiIjuxjHz+Ua7OvsaI+WLXSntPxaON2+QsvLGZ6uMtixL0Jk9RgUVIuzoz0CH/BAmaoS6ZlF+ib7rHE9EKyQI1vfE7l9SutCxk0kn7wObY3uuoO9uFZ4+LXQNdp9PB0hFnMaD5E1YFBQnYw12dv61W6uazRa5N4sN7xC61aT/fi5XKgrNfp9xXYi+Hg66RvrLb1cbo1MnOHbwhlSe3Gt4wNsshOZA4OC6nQ3TXax2A5+LXSjhn8SBAH5RSp9P0QXJrorttKuFKC0vNJg/xbuslpzRVp6OaONr6tBYLHJTmR6DAqq0/1usotEIrRwd0QLd0d0CvCqtb24TG0wAqkOlCNns1FQXGGwr6NUgjlfHURrHxdk3yjDkD7+AIDs/DJ4uct4SovoPmNQkEVwdXKAa1sHtGvrWWtbeUUVsm7UnHBYhuNpObiSVQwASNh/EQn7LwLQndLy8nC8NT/EGb5y3TwR31vzRTxcOHud6E4xKMjiOUoleLCVOx5s5Q5A15NIOXld32SfFNUJnm4yZOeXIetGKbLzy5CdX4Y/zmTh5j9GI1IH8e3wkOvCpHrSoa/cCU4ye3O8RSKLxqAgq9JQk31wT0Wt/VUVVcgu0AVH9o0ygzA5fdFw4iGgG9lUjz785E7wbeGs/9rb0wn2krpPa7HJTs0Zg4Ksyp022WVSCRR+blDUcZWWIAgoLqtEdr6usV49Esm+UYq/rxXi0OlMVGluX+4rEgEt3B31ow8//SktXZiwyU7NFYOCrMr9bLKLRCK4OTvAzdkBQW1q90Y0WgH5hSpk598+nVU9GjlxPhe/FKkg1FiUUWwnwrtfpsDH0wk3ilTo3bkl0jOLUFSqhqerDJ5uUni6yuAo5T87si78P5aoHuIay6B0Cqi9XV2pQU5BzZGIri9yNacEjlIxkk5cx4Hj12p9n6NUDA9XGeRuMni4SiF3k8HTVWoQJp5uUrg5S7niL1kEBgXRXXKwF+MBH1c84OMKQNeT2Hv4ir7J/s74nniwlRsKiiuQX6TCzWIV8osqUFCsQsGtv9OvF+J4Wg7KVFW1jm9nJ4KHi4M+VDxdpfD8x9/VYSNzqP+fMvsndK8YFET3gbGZ7P51LBNfk6qiCjdLdIFSUFyBgn/8nV+kwqVrN3GzuMLgHiTVnGSSGgFye2Qid5MCIuCjtYcxfcTD6NmxJU5fymP/hO4Ig4LoPriX5eIBXdPdTyqpc1Z7TRqtgKLSCv2IpGaQVAfLhas3UVCkgkqtMfjeD9cehggAREBLL2dsPXARvx6/Znj6qzpoXKVwqGcZFbI9DAqi+8BUy8X/k9hOdOuDXAbAvcF9yyuqDIJkz6HLOH4uF/4t3SB3kyHvZjnOZ9xEYUmFQVO+mrOjPeTVPZN/9E/krjJ4uOkCxsXx7paa5ykx68GgIGqmHKUSON66sdXJC7m4eK3QYJJi9Qe0RqNFYan6Vh+lenSiqjFqqUDaFd19SGou7FhNIra7FSLVQSKD3FUKj1t/V49SPFylBvNQgtp6WOQlxQyw2hgURM2csf6JWGwHuZuuYd4QQRBQXlHVYB8lO78MZ9PzDW5+VZOrk8PtUYqbFF0DvTB/9SF0fKgF/vr7BiL7PITCYjUOnsqEvcQOErEIErEdJBI7SMR2sBfb3Xr+9nMSsUj/3P1YnsVSA8ycGBREzdy99k+qiUQiOMns4SSz11/pVZ8qjRaFdTTna45arv9dioIiFSqrtDiamgMA2JR4/u7fKHA7WP4RLhJJ9d+G2w226b9HhM4BXnj/P4fQwV+OtCsFeG5QEJxk9sgtKIe7i4PN9W8YFETNXFP1T2qSiO30qwU35MR53W/rA3s8gH1HMvDyU50R+IAHqjRaVFbp/lRpbv2p0qJKI6Dy1teV+udub6/U3NqnSoMqjaDfXnPf6mOq1FWoqrp1vBrPV++nrtTgz/O6Ozr+96ez+O9PZ/V1O0olcHdxgLuLFO7O0ttf1/OcveTeg8Wcp8QYFERkFicv5GLRt0fw1gu60c5jHf0MTvmYu7aF3xzBoEfbYvehyxgdroS3pyMKS9QoLKlAYWkFCovVKCytQO7NMly4qrsoQFPXtcvQXb5cMzzcnB3g4aqbVOnh4gA3FyncazxX15pi5jwlxqAgIrO4X6fE7rd/9nS6t/fRP+7VqWW93ycIAkpVVSgqqcDNkgrDULn1dVGJGtn5ZTifUYDCEnW9weIsk+jDQzcq0YVM366t8MHXf2Bo3wex8/fLTRaqDAoiMgtznBJrjLsNMJFIBBdHe7g42qOVt4vR1xEEAaXllfpQKSqtwM0StT5oikrUuFlSgez8MqRdKUBRqVp/T/r4fecxIqxdk/2sGBRERDU0VYCJRCK4ODnAxckBD/gY31+rFfDHmSx8+r/jiOjzIHakpKNLoFeThAXvGUlEZAVOX8rDZ/F/4u0XHsWYJ9pj1rgeWPjNEZy8kGvy12ZQEBFZgYZOiZkaTz0REVkBc/Z0OKIgIqIGmTQotm/fjiFDhmDw4MFYt25dre1nz55FdHQ0wsPDMXv2bFRV1V6Tn4iIzMtkQZGdnY1ly5bh+++/x9atW/G///0PFy5cMNgnJiYGc+bMwa5duyAIAuLj401VDhER3SWTBUVKSgp69eoFDw8PODk5ITw8HDt37tRvv3btGlQqFR5++GEAQHR0tMF2IiKyDCZrZufk5MDb+3aTxcfHBydPnqx3u7e3N7Kzsxt1bI1Gt9RxVlbWfaqWiKj5q/7MrP4MbSyTBYVWqzVY8lcQBIPHxrY3JDdXd93w888/f5+qJSKyHbm5uVAoFI3e32RB4efnhyNHjugf5+bmwsfHx2B79Qc+AOTl5Rlsb0inTp2wbt06eHt7Qyy2reV+iYjulkajQW5uLjp16nRH32eyoOjduzc+++wz5Ofnw9HREbt378b8+fP121u3bg2pVIqjR4+ie/fu2LZtG/r169eoY8tkMvToYbs3ESEiult3MpKoJhKEuu6We39s374dX331FSorKzF8+HBMmjQJkyZNwvTp09G5c2ekpqYiNjYWJSUl6NixIz766CM4ODiYqhwiIroLJg0KIiKyfpyZTUREDWJQEBFRgxgURETUIAYFERE1iEFBREQNsrmgKCkpQWRkJK5evWruUgysWLECERERiIiIwKJFi8xdjt6nn36KIUOGICIiAmvWrDF3OQYWLlyIt956y9xlGBg7diwiIiIQFRWFqKgonDhxwtwlAQASExMRHR2NJ598Eh988IG5ywEAbNy4Uf9zioqKQvfu3TFv3jxzlwUA2LZtm/7f48KFC81djt6qVasQHh6OoUOHYuXKlU33woIN+fPPP4XIyEihY8eOQkZGhrnL0UtOThZGjBghVFRUCGq1Whg3bpywe/duc5clHDp0SBg5cqRQWVkplJeXCwMGDBAuXrxo7rIEQRCElJQUoWfPnsKsWbPMXYqeVqsV+vbtK1RWVpq7FANXrlwR+vbtK2RmZgpqtVoYNWqUsH//fnOXZeDcuXNCWFiYcOPGDXOXIpSVlQmPPvqocOPGDaGyslIYPny4kJycbO6yhOTkZCEyMlIoLi4WqqqqhMmTJwu7du1qkte2qRFFfHw85s6d2+ilQpqKt7c33nrrLTg4OMDe3h4BAQG4fv26ucvCY489hm+++QYSiQQ3btyARqOBk5OTucvCzZs3sWzZMkyZMsXcpRi4dOkSAGDChAkYNmwYvvvuOzNXpLNnzx4MGTIEfn5+sLe3x7Jly9C1a1dzl2Xgvffew4wZMyCXy81dCjQaDbRaLcrLy1FVVYWqqipIpVJzl4UzZ86gb9++cHFxgVgsxuOPP469e/c2yWvbVFAsWLDAIpf+CAoK0i+3np6ejh07diA0NNTMVenY29tj+fLliIiIQEhICHx9fc1dEubMmYMZM2bAzc3N3KUYKCoqQkhICD7//HOsXbsWGzZsQHJysrnLwuXLl6HRaDBlyhRERUXh+++/h7u7u7nL0ktJSYFKpcKTTz5p7lIAAC4uLvi///s/PPnkkwgNDUXr1q3xyCOPmLssdOzYEUlJSbh58yYqKiqQmJiIvLy8JnltmwoKS3f+/HlMmDABb775Jvz9/c1djt706dNx8OBBZGZmmv3mUhs3bkTLli0REhJi1jrq0q1bNyxatAiurq6Qy+UYPnw4Dhw4YO6yoNFocPDgQXz44Yf43//+h5MnTyIhIcHcZelt2LABL774ornL0EtNTcXmzZvxyy+/4LfffoOdnR1Wr15t7rIQEhKC6OhojB07FhMnTkT37t1hb2/fJK/NoLAQR48exfjx4/H666/j6aefNnc5AICLFy/i7NmzAABHR0cMHjwYaWlpZq3p559/RnJyMqKiorB8+XIkJibiww8/NGtN1Y4cOYKDBw/qHwuCAInEZOtuNpqXlxdCQkIgl8shk8kwaNAgg3vDmJNarcbhw4cxcOBAc5eil5SUhJCQELRo0QIODg6Ijo7GH3/8Ye6yUFJSgsGDB2P79u349ttv4eDggDZt2jTJazMoLEBmZiamTZuGxYsXIyIiwtzl6F29ehWxsbFQq9VQq9XYt28funfvbtaa1qxZgx9//BHbtm3D9OnTMXDgQLzzzjtmralacXExFi1ahIqKCpSUlCAhIQFhYWHmLgsDBgxAUlISioqKoNFo8Ntvv6Fjx47mLgsAkJaWBn9/f4vofVVTKpVISUlBWVkZBEFAYmIiOnfubO6ycPXqVbzyyiuoqqpCcXExNm3a1GSn68z/6w5h9erVqKiowMcff6x/buTIkRg1apQZqwJCQ0Nx8uRJPPXUUxCLxRg8eLBFBZmlGTBgAE6cOIGnnnoKWq0Wo0ePRrdu3cxdFrp27YqJEydi9OjRqKysRJ8+ffDMM8+YuywAQEZGBvz8/MxdhoG+ffvizJkziI6Ohr29PTp37oyXX37Z3GVBqVRi8ODBGDZsGDQaDcaPH99kv7hx9VgiImoQTz0REVGDGBRERNQgBgURETWIQUFERA1iUBARUYMYFET3yaFDhxAZGWnuMojuOwYFERE1iEFBZAJHjhxB//79cezYMXOXQnTPODOb6D77/fff8e677+LLL7+EUqk0dzlE94wjCqL7KCsrC1OmTMGgQYMYEtRsMCiI7iOxWIyvv/4aCQkJFnMbVKJ7xaAguo+8vb3xyCOPYNasWXjzzTdRXl5u7pKI7hmDgsgEnn76aTz44IMGKwITWSuuHktERA3iiIKIiBrEoCAiogYxKIiIqEEMCiIiahCDgoiIGsSgICKiBjEoiIioQQwKIiJq0P8HWDW8RqD0dl4AAAAASUVORK5CYII="/>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5" name="AutoShape 4" descr="data:image/png;base64,iVBORw0KGgoAAAANSUhEUgAAAYoAAAEXCAYAAACzhgONAAAABHNCSVQICAgIfAhkiAAAAAlwSFlzAAALEgAACxIB0t1+/AAAADl0RVh0U29mdHdhcmUAbWF0cGxvdGxpYiB2ZXJzaW9uIDIuMS4yLCBodHRwOi8vbWF0cGxvdGxpYi5vcmcvNQv5yAAAIABJREFUeJzt3XlYVGX/P/D3MAMz7DCyqelQgIx7pqWoifqIlKAUWS6pmWlqlt+fFllJWpqV5vJkliWP6VOZPrigWbmTFmDmlksKbqGorILsw8DM+f0xMjKxDC7DzDDv13V5ycw5nPkM5by5z+fc9xEJgiCAiIioHnbmLoCIiCwbg4KIiBrEoCAiogYxKIiIqEEMCiIiahCDgoiIGsSgsCF//vknxo4di6FDhyIyMhITJ07E+fPnjX7fZ599hnnz5t3168bGxuL06dMAgNmzZyMlJeWuj3U/66q2fv16rFq1CgCwceNGrFu37o6On5GRgddeew0AcPXqVXTr1u2e6rl69Srat2+PqKioWn/UajW2bNmCyZMnAwDGjh2LnTt33tPrGbNlyxYEBwdj+fLlBs8LgoB//etfiIyMNHqM/fv349NPP9Ufr7r+u3Xq1CkMHDjwno5BjScxdwHUNNRqNSZPnoyvv/4aHTt2BABs27YNkyZNwr59+yAWi0322ikpKRgxYgQAYMGCBSZ7nbs1atQo/ddHjx5FUFDQHX3/9evX8ffff9/XmmQyGbZt23Zfj3kvWrVqhR9++AHTp0/XP3fkyBGoVCo4Ojoa/f5Tp06hsLDQlCWSCTEobER5eTmKi4tRVlamf27YsGFwcXGBRqOBWCxGYmIiVq5cicrKSshkMsyaNavWb8fZ2dmYN28eMjMzUVlZiYiICEyZMgUA8Msvv+Df//43tFotnJyc8P7772PHjh3IycnBG2+8gUWLFmHx4sV4/vnn0alTJ4wfPx6hoaE4ceIEioqKEBMTg7CwMJSXl2Pu3Lk4ceIEXF1dERgYCAD4+OOP631/a9euxZYtW7B69Wp4e3vrn3/llVcwYMAAPPvsszh+/DhGjhyJvXv3ok2bNvjiiy9QWloKmUyGgoIChISEIDExEcnJyZDJZACAS5cuYezYscjNzYWXlxeWLl0KHx8f/fE1Gg1iY2ORnZ2Nl156Ce+//z40Gg3mzJmDU6dOobi4GDExMQgPDwcArFy5Ert374ZWq0Xr1q0xd+5c+Pr63tN/2z179mDVqlVQqVQYOnQopk6dCgDYu3cvVqxYAa1WC2dnZ7z99tto06YNBg4ciOTkZDg5OWHOnDm4dOkSvvvuOwDA4MGDsXLlSgQEBBi8Rrt27ZCZmYljx47hkUceAQAkJCRg2LBh+O233/T71fX+srKysGHDBmg0Gri6ukKhUCA3Nxcvv/wyMjMzIRaLsWTJEgQEBCArKwvvvfcerl27BkEQ8NRTT2HixIkAgO+//x7//e9/4eLignbt2t3Tz4zuDE892Qh3d3fExMRg4sSJ+Ne//oWYmBhs3rwZvXv3hoODA9LT07Fs2TKsWrUKW7duxfz58/Haa68ZBAsAxMTE4JlnnsGWLVuwadMmpKSk4Oeff0ZeXh5iYmLw0UcfYfv27XjppZewePFizJgxAz4+Pli8eDG6du1qcKyMjAz07dsXmzZtwuuvv44PP/wQAPDFF19Ao9Fgx44dWLt2Lc6cOdPge4uLi8POnTvx3XffGYQEoPvgq/4g++233+Dt7a0/9ZWYmKj/AAeAsLAwDBw4EOPHj8fzzz+vr/HTTz/Fzp074ebmho0bNxocXywW44MPPkDbtm2xevVqAEBFRQX69OmDhIQEzJo1C5988gkAYOvWrTh37hw2btyIbdu2ITQ0FLGxsXW+J5VKVeu00/vvv1/nvqWlpYiPj0d8fDx++OEHHDhwABcvXsTcuXPx2Wef6UcCr7zyCuzt7dG5c2ccOnQIAHDo0CH8/fffKC0txYULFyCRSGqFRLWnnnpKP8opLy/H0aNH8fjjj+u31/f+unbtipEjR2LIkCGYMWOG/uc6e/ZsbN++HT169ND/7N544w307NkT27dvx/r16/HDDz/gp59+wtmzZ7FixQp899132Lx5M+zt7euskUyDIwob8uKLL+LZZ5/F4cOHcfjwYcTFxSEuLg6bNm1CcnIycnJyMH78eP3+IpEIV65c0T8uKyvD4cOHUVhYqD/fXFZWhtTUVEgkEgQFBaFDhw4AdB/QgwcPbrAee3t7hIaGAgA6dOiAmzdvAgAOHDiAt99+G3Z2dnBxccHTTz+NtLS0Oo+xe/du5Obm4ssvv4Sbm1ut7QMGDMBHH32EqqoqJCUlYerUqUhOTkb//v2Rn5+Pzp0748CBA/XW2KdPH8jlcgCAUqlEfn5+g++p+n1VB5BSqcSNGzcA6EZcp06dwjPPPAMA0Gq1KC8vr/MYd3Lqafjw4ZBIJHBxcUF4eDhSUlLQtm1b9OrVC23atAEAhISEQC6X4/Tp0wgLC8Ovv/6Ktm3bwtfXF+3atcPhw4eRlpbW4H+zoUOHIioqCrNnz8aePXswcOBAg1OWd/L+unTpAoVCAQBo37499uzZg7KyMhw7dgxff/01AMDV1RXR0dH49ddfkZ2djT59+uh/ERgxYgSSkpIa9fOhe8egsBFHjx7F8ePHMXHiRAwYMAADBgzAzJkzERkZieTkZGi1WoSEhODf//63/nsyMzPh4+ODPXv2AND9wxcEARs2bNCfl87Pz4dUKsXvv/8OkUik/15BEJCWlgalUllvTfb29rCz0w1qa36vRCJBzSXIqvepi0KhwLvvvov3338f3bt3rxUW7u7uaN++PX755ReUlJQgKioKX3zxBfbu3YtBgwYZvG5dJJLb/0REIhEaszRazd92ax5fq9Vi4sSJGD16NABd3+h+nLev+WEtCAIkEgm0Wm2t9yYIAqqqqhAWFobnn38e/v7+6NOnD9zc3JCUlIRTp07VO2oBAG9vb3To0AG//vortm7dirfeegsFBQV39f7q+rlW//9Vk1arRVVVlb7+ut4zmR5PPdkIuVyOlStX4siRI/rncnNzUVJSgnbt2iEkJATJycm4ePEiAN1v9cOGDYNKpdLv7+Ligocffhhr1qwBABQVFWHUqFHYt28funbtiosXL+qvotq3bx9iYmIA6P5RV/9jb4zQ0FBs3rxZ/xvpjz/+WO8HenBwMMLDwxESElLvh1xYWBiWLl2KkJAQuLi4wN/fH3FxcXX+9nyntVZ/T2VlpdH9qk+zlZSUAAA+/fRTvPnmm3f0WnXZunUrBEFAYWEhduzYgccffxwhISFISkpCRkYGAODgwYPIzMxE165d4efnB09PT2zYsAF9+vRB3759sXv3bty8ebPBYAd0p5/WrFmD4uLiWn2Cht5fY36uLi4u6Nq1q/6qs+LiYmzduhW9e/dGnz59kJycjKysLAC6/gg1HY4obMSDDz6Izz//HMuWLUNWVhakUilcXV3x4Ycf4qGHHgIAzJs3DzNnztT/Vrpy5Uo4OzsbHGfx4sWYP38+hg4dCrVajcjISAwbNky/bdasWdBoNHBxccGyZcsA6D6oY2Ji8N577zWq1smTJ2PevHkYOnQoXF1d0aJFC31zuT7vvPMOIiMj8fPPP2PIkCEG2wYNGoT58+fjjTfeAKD7QFu3bp2+KVtTv379Gmya1yUwMBBSqRTDhw/Xv+e6PPvss8jOzsZzzz0HkUiEli1b1vta1T2Kf6pr/+pTNCqVCmPGjEGvXr0AAHPnzsWrr74KjUYDmUyGL7/8Eq6urgB0/02+/vprdOjQAXZ2dpDJZBg0aJDR9zpo0CDMnTtX32to7Pvr1asX3njjDcyfP19/1V1dFi9ejHnz5mHLli1Qq9UYOnQooqOjIRKJEBMTgxdeeAHOzs7o0qWL0Vrp/hFxmXGyND/99BNcXFwQGhoKrVaL1157DX369NGf0iCipsWgIItz7tw5zJkzB+Xl5aisrETPnj3xzjvv8EoXIjNhUBARUYPYzCYiogYxKIiIqEFWedWTSqXC6dOn4e3tzeupiYgaSaPRIDc3F506dTJ6JWFNVhkUp0+f1i+xQEREd2bdunXo0aNHo/e3yqConsa/bt06+Pn5mbkaIiLrkJWVheeff77WmmjGWGVQVJ9u8vPzwwMPPGDmaoiIrMudnrJnM5uIiBrEoCAiogYxKIiIqEEMCiIiapDNBMXmxPM4eSHX4LmTF3KxOfG8mSoiIrIONhMUQW09sPCbI/qwOHkhFwu/OYKgth5mroyIyLJZ5eWxd6NLoDdmjeuBBWv+gL3EDoIAzBrXA10C7+x6YiIiW2MzIwpAFxaPBPugsESNRzv4MiSIiBrBpoLi5IVcnDivO/WUfOJ6rZ4FERHVZjNBUd2TeOuFR+HXwgkBD7gb9CyIiKhuNhMU56/c1PcklAo5MvPK8ObYHjh/5aa5SyMismg208x+ZmCQ/mulwhP7j11FSy9ndA1in4KIqCE2M6KoKdhfDgBISy8wcyVERJbPJoPiwZZukDqIkXo539ylEBFZPJsMCrHYDkFtPBgURESNYJNBAQBKhRyXrhWiolJj7lKIiCyaDQeFJ6o0Ai5k8KonIqKG2GxQBCtuNbR5+omIqEE2GxQerlK0bOGM1Mu88omIqCE2GxQAEOzvidT0fAiCYO5SiIgslk0HhVIhR0FxBXIKys1dChGRxbLxoPAEAKSms09BRFQfkwbFihUrEBERgYiICCxatKjW9rNnzyI6Ohrh4eGYPXs2qqqqTFlOLf4t3SDjxDsiogaZLChSUlKQlJSEhIQEbN26FX/99Rf27NljsE9MTAzmzJmDXbt2QRAExMfHm6qcOukm3nmyoU1E1ACTBYW3tzfeeustODg4wN7eHgEBAbh+/bp++7Vr16BSqfDwww8DAKKjo7Fz505TlVMvpb8n/ubEOyKiepksKIKCgvQhkJ6ejh07diA0NFS/PScnB97et1du9fb2RnZ2tqnKqZdSIYdGy4l3RET1MXkz+/z585gwYQLefPNN+Pv765/XarUQiUT6x4IgGDxuKsFsaBMRNcikQXH06FGMHz8er7/+Op5++mmDbX5+fsjNvX13uby8PPj4+JiynDq5u0jR0suZDW0ionqYLCgyMzMxbdo0LF68GBEREbW2t27dGlKpFEePHgUAbNu2Df369TNVOQ1SKnQNbU68IyKqzWR3uFu9ejUqKirw8ccf658bOXIkEhMTMX36dHTu3BmLFy9GbGwsSkpK0LFjR4wbN85U5TRI6S/HL0evIju/DH4tnM1SAxGRpTJZUMTGxiI2NrbW86NGjdJ/rVQqsWnTJlOV0GjKWwsEpl4uYFAQEf2DTc/Mrqbwc4XMQYw0NrSJiGphUEA38a5dW082tImI6sCguCVY4Ym/rxdBpW7aZUSIiCwdg+IWpT8n3hER1YVBcUtw21sT77juExGRAQbFLe4uUrTycuYMbSKif2BQ1KD0lyONE++IiAwwKGpQKjxxs6QC2fll5i6FiMhiMChqUPrfmnjH009ERHoMihra+rnBUSpmQ5uIqAYGRQ1iO9GtO95xREFEVI1B8Q9Kf7lu4l0FJ94REQEMilqUCk9otQLOX+XEOyIigEFRS7CCDW0iopoYFP/g5uyA1t7OSGNDm4gIAIOiTsEKOVIv53PiHRERGBR1UvrLUViiRtYNTrwjImJQ1EGpqF4gkH0KIiIGRR10E+8kbGgTEYFBUSexnQjt2npwhjYRERgU9VIq5EjP5MQ7IiIGRT2U/nLdxDve8Y6IbByDoh7BbGgTEQFgUNTL1ckBrb1dkJrOPgUR2TaJsR2OHz+OpUuXorCw0GAC2vbt201amCVQ+nvi8JlsCIIAkUhk7nKIiMzCaFDMmTMH0dHR6NChg819WLb3l2Pf4Qxk3ihFKy8Xc5dDRGQWRoNCIpHgxRdfbIpaLI5Sv0BgAYOCiGyW0R5FUFAQ0tLSmqIWi9PG1xVOMgkb2kRk04yOKDIyMvDMM8+gVatWkEql+udtoUdhZydCu7aeSGNDm4hsmNGgmDFjRlPUYbGUCjni96ahvKIKjlKjPy4iombH6Kmnxx57DFKpFH/88QeSk5P1z9kKpb8ntAJwPoOjCiKyTUaDYuvWrZg+fToKCwtRWlqK119/HfHx8U1Rm0UIbntr4h1PPxGRjTJ6LmXt2rXYuHEjfHx8AACTJk3CSy+9hOeee87kxVkCFycHtPF1YUObiGyW0RGFVqvVhwQA+Pr6ws7OtiZ0KxVypF0u4B3viMgmGf3E9/DwwN69e/WP9+7dC3d3d5MWZWmCFXIUlaqRmVdq7lKIiJqc0VNP7777Ll555RXMnz8fAGBvb48VK1aYvDBLovTX9SnOpuejlTcn3hGRbTEaFEFBQdi5cyfS09Oh0Wjw0EMPQSKxrctE2/i4wlkmQerlAvzr0bbmLoeIqEnV+4kfFxeHSZMmYf78+XWu8RQbG2vSwixJ9cQ73hqViGxRvT0KV1dXAICnpyc8PDxq/WmskpISREZG4urVq7W2rVixAgMGDEBUVBSioqKwbt26u3gLTUPpL8eVrCKUqSrNXQoRUZOqd0QxcuRIAMCrr76qfy47OxsZGRno0aNHow5+4sQJxMbGIj09vc7tp0+fxtKlS9GtW7c7KNk8lAq5buLdlZvo2s7b3OUQETUZo1c9rV+/Hq+//jry8/MRHR2N2bNnY8mSJY06eHx8PObOnWtweW1Np0+fxldffYWhQ4di3rx5qKiouLPqm1A73vGOiGyU0aDYuHEj3n77bezcuRMDBw7ETz/9pF/Kw5gFCxbUO/ooLS1F+/btERMTg4SEBBQVFeGLL764s+qbkIujPdr4uiL1MmdoE5FtMRoUIpEIXl5eOHjwIEJCQiCRSKDVau/5hZ2dnREXF4eAgABIJBJMmDABBw4cuOfjmpJS4Ym0y/mceEdENsVoUDg4OCAuLg5//PEH+vTpg++//x6Ojo73/MLXr1/Hpk2b9I8FQbD4y26V/nIUl1XiWm6JuUshImoyRoNiwYIFSE9Px8KFC+Hu7o6jR49iwYIF9/zCMpkMn3zyCTIyMiAIAtatW4ewsLB7Pq4pKRVcIJCIbI/RoPjyyy+xYMEC9O/fHwCwZMkSPPTQQ3f9gpMmTcKpU6cgl8sxb948TJ06FU888QQEQbD4W64+4OMKZ0d7NrSJyKYYPddz9uxZCIJQ56S7xkpMTNR/HRcXp/86PDwc4eHhd33cpmZnJ0JwW0+ksaFNRDbEaFD4+PggIiICXbt2hbOzs/55W5qZXZNS4Yn1e9JQpqqEk8ze3OUQEZmc0aDo1q2bVUyIayrB/nIIAnDuSgEeblf3/BAioubEaFC8+uqrUKlUuHz5MoKCglBRUXFfrnqyVsFtPSESAamXGRREZBuMNrNPnDiBQYMGYfLkycjJyUH//v1x7NixpqjNIjlXT7zjAoFEZCOMBsXChQuxdu1aeHh4wM/PD4sWLbovl8das+o73mm1nHhHRM2f0aBQqVQIDAzUPw4NDYVGozFpUZZOqfBESTkn3hGRbTAaFBKJBIWFhfrLYy9dumTyoiyd0l8OAEjjfAoisgFGg2Lq1KkYM2YMMjMzMXPmTIwaNQpTp05titosVmtvl1sT7zifgoiaP6NXPQ0YMAAPPfQQkpOTodVqMW3aNAQEBDRFbRbLzk6EYAXveEdEtsHoiAIA1Go11Go1tFotxGKxqWuyCkqFHFeyi1FazjveEVHz1qgbF40bNw5nz57FyZMnMXr0aPz8889NUZtFUyo89RPviIiaM6OnntauXYutW7fC19cXgG558JdffhlDhgwxeXGWLFhxe+Jdt2BOvCOi5svoiMLFxUUfEgDQqlUrODg4mLQoa+Aks0dbX1euJEtEzZ7RoOjTpw/mzp2Lc+fO4eLFi1i6dCn8/f3x119/4a+//mqKGi2W0p8T74io+TN66unHH38EAPz2228Gz7/22msQiUTYt2+faSqzAkqFJ3b9fhnXckvQxtfV3OUQEZmE0aCoeS8JMhSs0E28S03PZ1AQUbNl9NTTxYsXsXHjRgiCgBkzZmDQoEH4/fffm6I2i9fa2wUunHhHRM2c0aCYO3cupFIp9u/fj6ysLCxYsADLli1ritosnn7iHRvaRNSMGQ2KiooKDBs2DElJSXjyySfRs2dPVFZyklk1pb8cGZx4R0TNmNGgUKvVyMvLw/79+9G7d2/k5eWhoqKiKWqzCtUT79I48Y6ImimjQTFixAgMGDAA3bt3R2BgIIYPH44XXnihKWqzCu1u3fEujes+EVEzZfSqp9GjR2PkyJGws9NlSkJCAjw9PU1emLVwktlD4efGhjYRNVv1BkVcXBwmTZqEDz74oM7tsbGxJivK2gQrPJH05zVotQLs7ETmLoeI6L6qNyhcXXXzAjw8PJqsGGulVMix6/fLuJpTjLZ+buYuh4jovqo3KEaOHAkAePXVV1FQUACZTAZHR8cmK8yaKP11p+JSLxcwKIio2Wmwmb127Vr07dsXvXv3xiOPPIKwsDBs2LChqWqzGq29XeDqZM8bGRFRs1TviOL777/Hjh078Nlnn0GpVEIkEuHkyZNYsmQJgNsjDgJEIhGCFXI2tImoWap3RLF582Z89dVX6NatGxwdHSGTyfDYY49h+fLl2LRpU1PWaBWUCk9kZBejhBPviKiZqTcoqqqq6mxk+/r6QqvVmrQoa6S8tUDgOY4qiKiZqTcoqudN1EUQeP+Ffwpq6wE7EbjuExE1O/X2KDQaDQoLC+sMBY1GY9KirJGTzB5t/dzY0CaiZqfeoDh37hx69epVZ1CIRJxUVhelvxy/Hb/KiXdE1KzUGxSpqalNWUezoFR4YufBdGTkFEPB+RRE1EwYXRSQGk/pX33HOza0iaj5YFDcR628nOHq5IA0NrSJqBlhUNxHuol3vOMdETUvjQoKlUqFtLQ0CIKA8vJyU9dk1ZT+nsjILkFJmdrcpRAR3RdGg+LPP//EoEGDMHnyZGRnZ6N///44duxYU9Rmlaon3vGOd0TUXBgNikWLFmHt2rXw8PCAn58fFi1ahAULFjTq4CUlJYiMjMTVq1drbTt79iyio6MRHh6O2bNno6qq6s6rt0Dt2nrCTgSc5XwKImomjAaFSqVCYGCg/nFoaGijJtydOHECo0aNQnp6ep3bY2JiMGfOHOzatQuCICA+Pr7xVVswR6kEipZuSOOVT0TUTBgNColEgsLCQv0ku0uXLjXqwPHx8Zg7dy58fHxqbbt27RpUKhUefvhhAEB0dDR27tx5J3VbNKVCjrQrBdBoudQJEVk/o0ExZcoUjBkzBllZWZg5cyZGjRqFqVOnGj3wggUL0KNHjzq35eTkwNvbW//Y29sb2dnZd1C2ZVP6e6K8ogoZ2cXmLoWI6J7VOzO72sCBAxEQEIDk5GRotVpMmzYNAQEB9/SiWq3WYBkQQRCa1bIg1Q3t1PR8+LfkDG0ism5GRxSHDx9GTk4OgoKCEBwcjIKCApw+fRolJSV3/aJ+fn7Izc3VP87Ly6vzFJW1aunlDDdnB86nIKJmweiI4qOPPkJqaiqCgoJgZ2eHc+fOwdvbG+Xl5ViwYAEGDRp0xy/aunVrSKVSHD16FN27d8e2bdvQr1+/u3oDlkg/8Y4NbSJqBoyOKFq1aoU1a9Zg27ZtSEhIwPr16/HII49g27Zt+Pzzz+/oxSZNmoRTp04BABYvXoyPPvoITzzxBMrKyjBu3Li7ewcWSqmQ41puCYo58Y6IrJzREUVGRgZ69uypf9ylSxekp6fDz8+vUS+QmJio/zouLk7/tVKpbNa3VFX6ewIA0i4XoEd7XzNXQ0R09xp1eWxSUpL+cVJSEuzt7ZGfn99sJsmZQlAb3cQ73siIiKyd0RHF3LlzMX36dIhEImi1WkilUixfvhz/+c9/MHLkyKao0So5SiXwb+nOhjYRWT2jQdGlSxfs27cP586dg1gsRkBAAMRiMZRKZVPUZ9WC/T2x/2gGNFoBYt7xjoislNGgyM/Pxw8//IDS0lIIggCtVovLly9jyZIlTVGfVVMq5NiRko4rWUV4sJW7ucshIrorRoPi//2//weZTIYLFy6gd+/eSElJQffu3ZuiNqtX3dBOvVzAoCAiq2W0mX39+nWsWrUK/fr1w5gxY7B+/fpGr/dk61q2uDXxjg1tIrJiRoPCy8sLAODv749z587B19eXVzs1kkgk0i0QyIY2EVkxo0HRokUL/Oc//0GnTp2wefNmJCYmQqVSNUVtzYLS3xPXcktRVMqJd0RknYwGxbx58+Dg4IAePXqgU6dOWL58Od54442mqK1ZUPrfuuMdRxVEZKWMBsXChQv1y2vExMRg69atCAsLM3lhzUXQAx6wsxMh9TLXfSIi62Q0KM6ePQtB4A147pZMKsGDrdzY0CYiq2X08lgfHx9ERESga9eucHZ21j8fGxtr0sKaE6VCjsQjVzjxjoisktGg6NatG7p169YUtTRbSoUnfkr+mxPviMgqGQ2KV199FSqVCpcvX0ZQUBAqKirg6OjYFLU1G9UN7dT0fAYFEVkdoz2KEydOYNCgQZg8eTJycnLQv39/HDt2rClqazZ85U7wcJGyoU1EVqlRVz2tXbsWHh4e8PPzw6JFi7BgwYKmqK3ZuH3HOza0icj6GA0KlUqFwMBA/ePQ0FBoNBqTFtUcKf3luJ5XisKSCnOXQkR0Rxp146LCwkKIRLqrdbjO091RKm7d8e4KTz8RkXUxGhRTpkzBmDFjkJWVhZkzZ2LUqFGYOnVqU9TWrAS28YDYTsTTT0RkdYxe9TRw4EAEBAQgOTkZWq0W06ZNQ0BAQFPU1qzIHHQT79LY0CYiK2M0KGbOnInnnnsOo0ePbop6mjWlQo69h69Ao9FCLDY6mCMisghGP60effRRLF26FGFhYfjqq6+Qm5vbFHU1S8H+cqjUGlzOKjZ3KUREjWY0KEaNGoX4+Hh8+eWXKCwsxMiRIzFt2rSmqK3ZqW5op3IlWSKyIo0+/6FSqaBWqyEIAuzseNrkbvjKneDhKmVDm4isitEexZo1a7Blyxao1WoMHz4c8fHx+rve0Z3R3fHOkzO0iciqGB0anD4ARNxcAAAVhklEQVR9GrGxsdi1axcmTJiAQ4cO4dlnn22K2polpUKOTE68IyIrYnREsWTJEhQWFmLVqlVYt24dSktLMXbs2KaorVm6fce7AjzW0c/M1RARGddgUFy6dAnffPMNtm3bhtatW0OlUuGXX36Bq6trU9XX7Ogn3l3OZ1AQkVWo99TTyy+/jDFjxkAikeCbb77Bjz/+CGdnZ4bEPZLai/Fga3ekprNPQUTWod6gOHPmDDp27IigoCAoFAoA0K/3RPdGqfDEuYwCaDRac5dCRGRUvUGxf/9+PP300/jxxx/Rt29fTJ8+HRUVbMDeD0qFHBVqDdIzi8xdChGRUfUGhUQiwZAhQ/Dtt99iy5Yt8PHxQUVFBQYPHoz169c3ZY3Njv6Od7xMloisQKNmzgUGBiI2Nha//vorXnrpJcTHx5u6rmbNx9MRnq5SztAmIqtwR1OsHR0dMWLECCQkJJiqHpsgEomg9JcjjQ1tIrICXIvDTJQKT2TeKMXNYvZ9iMiyMSjMJFhRPfGOp5+IyLIxKMzk9sQ7nn4iIsvGoDATqb0YD7V2Z0ObiCyeSYNi+/btGDJkCAYPHox169bV2r5ixQoMGDAAUVFRiIqKqnOf5kzpL8f5jJuceEdEFs3oooB3Kzs7G8uWLcOWLVvg4OCAkSNHomfPnggMDNTvc/r0aSxduhTdunUzVRkWTanwxPbfLuHvzCIEPuBh7nKIiOpkshFFSkoKevXqBQ8PDzg5OSE8PBw7d+402Of06dP46quvMHToUMybN8/mZn4rqxvavJEREVkwkwVFTk4OvL299Y99fHyQnZ2tf1xaWor27dsjJiYGCQkJKCoqwhdffGGqciySt6cj5G5SnOV8CiKyYCYLCq1Wa7CIoCAIBo+dnZ0RFxeHgIAASCQSTJgwAQcOHDBVORZJJBIhWCFnQ5uILJrJgsLPzw+5ubn6x7m5ufDx8dE/vn79OjZt2qR/LAgCJBKTtUwsllIhR3Z+GQqKVeYuhYioTiYLit69e+PgwYPIz89HeXk5du/ejX79+um3y2QyfPLJJ8jIyIAgCFi3bh3CwsJMVY7FUvp7AgDvT0FEFstkQeHr64sZM2Zg3LhxeOqppxAZGYkuXbpg0qRJOHXqFORyOebNm4epU6fiiSeegCAIePHFF01VjsUKfMADErGIM7SJyGKZ9FzP0KFDMXToUIPn4uLi9F+Hh4cjPDzclCVYPAf9xDuOKIjIMnFmtgVQKnQT76o48Y6ILBCDwgIoFXKoKzX4+3qhuUshIqqFQWEBgtnQJiILxqAws82J55GZVwq5m0w/n+LkhVxsTjxv5sqIiHQYFGYW1NYDi749gpZeTkhNz8eRM1lY+M0RBLXl2k9EZBlsb4abhekS6I1Z43pg/upDUKk1eH/1Ibg62eP7XWlIPJKBll7OaNnCWf+3i5ODuUsmIhvDoLAAXQK9Edn3IWxKPI/OAS3gK3dG5o1SHE/Lxb7DGQb7ujrZw69GcLT0coZfC2e08nKGh6vUYJkUIqL7gUFhAU5eyMXuQ5cxIqwddqSkY+TgYHQJ1C2oqFJXIftGGa7nlSLrRiky80qReaMUaZcLkPTnNWiF28eROYgNQsTPyxmtbv3t5eEIsR1DhIjuHIPCzE5eyMXCb45g1rge6BLojS6BXgaPZQ4SKFq6QdHSrdb3VlZpkVtQhswaAZKZV4qrOcU4fCbbYF6GRCyCr9wJLb1cbo1CnNDKywV+LZzgK3eCvURscOzNiecR1NZDH1jVtZ6/chPPDAwy3Q+EiCwOg8LMzl+5qQ8F4HbP4vyVmwYf0nWxl9ihlbcLWnm71Nqm1Qq4UahC5o0SZOaVITOvBFk3ypCZV4q/Lt1AeUWVfl87EeDl4WhwGktdqcGHaw/jjdGPoEcHP4NAIyLbwqAws7p+O9eNLBoOCWPs7ETw9nSEt6cjugQabhMEAYUlamTdKMX1PN0opPq01sFTmSgqVev3fX/1IcgcxKis0qJLoBfO/J2P/KIKtLoVKq5O9uyLEDVzDAobJBKJ4OEqhYerFEp/ea3tpeWV+tNYOw+m4+SFPHh7OiIjuxjHz+Ua7OvsaI+WLXSntPxaON2+QsvLGZ6uMtixL0Jk9RgUVIuzoz0CH/BAmaoS6ZlF+ib7rHE9EKyQI1vfE7l9SutCxk0kn7wObY3uuoO9uFZ4+LXQNdp9PB0hFnMaD5E1YFBQnYw12dv61W6uazRa5N4sN7xC61aT/fi5XKgrNfp9xXYi+Hg66RvrLb1cbo1MnOHbwhlSe3Gt4wNsshOZA4OC6nQ3TXax2A5+LXSjhn8SBAH5RSp9P0QXJrorttKuFKC0vNJg/xbuslpzRVp6OaONr6tBYLHJTmR6DAqq0/1usotEIrRwd0QLd0d0CvCqtb24TG0wAqkOlCNns1FQXGGwr6NUgjlfHURrHxdk3yjDkD7+AIDs/DJ4uct4SovoPmNQkEVwdXKAa1sHtGvrWWtbeUUVsm7UnHBYhuNpObiSVQwASNh/EQn7LwLQndLy8nC8NT/EGb5y3TwR31vzRTxcOHud6E4xKMjiOUoleLCVOx5s5Q5A15NIOXld32SfFNUJnm4yZOeXIetGKbLzy5CdX4Y/zmTh5j9GI1IH8e3wkOvCpHrSoa/cCU4ye3O8RSKLxqAgq9JQk31wT0Wt/VUVVcgu0AVH9o0ygzA5fdFw4iGgG9lUjz785E7wbeGs/9rb0wn2krpPa7HJTs0Zg4Ksyp022WVSCRR+blDUcZWWIAgoLqtEdr6usV49Esm+UYq/rxXi0OlMVGluX+4rEgEt3B31ow8//SktXZiwyU7NFYOCrMr9bLKLRCK4OTvAzdkBQW1q90Y0WgH5hSpk598+nVU9GjlxPhe/FKkg1FiUUWwnwrtfpsDH0wk3ilTo3bkl0jOLUFSqhqerDJ5uUni6yuAo5T87si78P5aoHuIay6B0Cqi9XV2pQU5BzZGIri9yNacEjlIxkk5cx4Hj12p9n6NUDA9XGeRuMni4SiF3k8HTVWoQJp5uUrg5S7niL1kEBgXRXXKwF+MBH1c84OMKQNeT2Hv4ir7J/s74nniwlRsKiiuQX6TCzWIV8osqUFCsQsGtv9OvF+J4Wg7KVFW1jm9nJ4KHi4M+VDxdpfD8x9/VYSNzqP+fMvsndK8YFET3gbGZ7P51LBNfk6qiCjdLdIFSUFyBgn/8nV+kwqVrN3GzuMLgHiTVnGSSGgFye2Qid5MCIuCjtYcxfcTD6NmxJU5fymP/hO4Ig4LoPriX5eIBXdPdTyqpc1Z7TRqtgKLSCv2IpGaQVAfLhas3UVCkgkqtMfjeD9cehggAREBLL2dsPXARvx6/Znj6qzpoXKVwqGcZFbI9DAqi+8BUy8X/k9hOdOuDXAbAvcF9yyuqDIJkz6HLOH4uF/4t3SB3kyHvZjnOZ9xEYUmFQVO+mrOjPeTVPZN/9E/krjJ4uOkCxsXx7paa5ykx68GgIGqmHKUSON66sdXJC7m4eK3QYJJi9Qe0RqNFYan6Vh+lenSiqjFqqUDaFd19SGou7FhNIra7FSLVQSKD3FUKj1t/V49SPFylBvNQgtp6WOQlxQyw2hgURM2csf6JWGwHuZuuYd4QQRBQXlHVYB8lO78MZ9PzDW5+VZOrk8PtUYqbFF0DvTB/9SF0fKgF/vr7BiL7PITCYjUOnsqEvcQOErEIErEdJBI7SMR2sBfb3Xr+9nMSsUj/3P1YnsVSA8ycGBREzdy99k+qiUQiOMns4SSz11/pVZ8qjRaFdTTna45arv9dioIiFSqrtDiamgMA2JR4/u7fKHA7WP4RLhJJ9d+G2w226b9HhM4BXnj/P4fQwV+OtCsFeG5QEJxk9sgtKIe7i4PN9W8YFETNXFP1T2qSiO30qwU35MR53W/rA3s8gH1HMvDyU50R+IAHqjRaVFbp/lRpbv2p0qJKI6Dy1teV+udub6/U3NqnSoMqjaDfXnPf6mOq1FWoqrp1vBrPV++nrtTgz/O6Ozr+96ez+O9PZ/V1O0olcHdxgLuLFO7O0ttf1/OcveTeg8Wcp8QYFERkFicv5GLRt0fw1gu60c5jHf0MTvmYu7aF3xzBoEfbYvehyxgdroS3pyMKS9QoLKlAYWkFCovVKCytQO7NMly4qrsoQFPXtcvQXb5cMzzcnB3g4aqbVOnh4gA3FyncazxX15pi5jwlxqAgIrO4X6fE7rd/9nS6t/fRP+7VqWW93ycIAkpVVSgqqcDNkgrDULn1dVGJGtn5ZTifUYDCEnW9weIsk+jDQzcq0YVM366t8MHXf2Bo3wex8/fLTRaqDAoiMgtznBJrjLsNMJFIBBdHe7g42qOVt4vR1xEEAaXllfpQKSqtwM0StT5oikrUuFlSgez8MqRdKUBRqVp/T/r4fecxIqxdk/2sGBRERDU0VYCJRCK4ODnAxckBD/gY31+rFfDHmSx8+r/jiOjzIHakpKNLoFeThAXvGUlEZAVOX8rDZ/F/4u0XHsWYJ9pj1rgeWPjNEZy8kGvy12ZQEBFZgYZOiZkaTz0REVkBc/Z0OKIgIqIGmTQotm/fjiFDhmDw4MFYt25dre1nz55FdHQ0wsPDMXv2bFRV1V6Tn4iIzMtkQZGdnY1ly5bh+++/x9atW/G///0PFy5cMNgnJiYGc+bMwa5duyAIAuLj401VDhER3SWTBUVKSgp69eoFDw8PODk5ITw8HDt37tRvv3btGlQqFR5++GEAQHR0tMF2IiKyDCZrZufk5MDb+3aTxcfHBydPnqx3u7e3N7Kzsxt1bI1Gt9RxVlbWfaqWiKj5q/7MrP4MbSyTBYVWqzVY8lcQBIPHxrY3JDdXd93w888/f5+qJSKyHbm5uVAoFI3e32RB4efnhyNHjugf5+bmwsfHx2B79Qc+AOTl5Rlsb0inTp2wbt06eHt7Qyy2reV+iYjulkajQW5uLjp16nRH32eyoOjduzc+++wz5Ofnw9HREbt378b8+fP121u3bg2pVIqjR4+ie/fu2LZtG/r169eoY8tkMvToYbs3ESEiult3MpKoJhKEuu6We39s374dX331FSorKzF8+HBMmjQJkyZNwvTp09G5c2ekpqYiNjYWJSUl6NixIz766CM4ODiYqhwiIroLJg0KIiKyfpyZTUREDWJQEBFRgxgURETUIAYFERE1iEFBREQNsrmgKCkpQWRkJK5evWruUgysWLECERERiIiIwKJFi8xdjt6nn36KIUOGICIiAmvWrDF3OQYWLlyIt956y9xlGBg7diwiIiIQFRWFqKgonDhxwtwlAQASExMRHR2NJ598Eh988IG5ywEAbNy4Uf9zioqKQvfu3TFv3jxzlwUA2LZtm/7f48KFC81djt6qVasQHh6OoUOHYuXKlU33woIN+fPPP4XIyEihY8eOQkZGhrnL0UtOThZGjBghVFRUCGq1Whg3bpywe/duc5clHDp0SBg5cqRQWVkplJeXCwMGDBAuXrxo7rIEQRCElJQUoWfPnsKsWbPMXYqeVqsV+vbtK1RWVpq7FANXrlwR+vbtK2RmZgpqtVoYNWqUsH//fnOXZeDcuXNCWFiYcOPGDXOXIpSVlQmPPvqocOPGDaGyslIYPny4kJycbO6yhOTkZCEyMlIoLi4WqqqqhMmTJwu7du1qkte2qRFFfHw85s6d2+ilQpqKt7c33nrrLTg4OMDe3h4BAQG4fv26ucvCY489hm+++QYSiQQ3btyARqOBk5OTucvCzZs3sWzZMkyZMsXcpRi4dOkSAGDChAkYNmwYvvvuOzNXpLNnzx4MGTIEfn5+sLe3x7Jly9C1a1dzl2Xgvffew4wZMyCXy81dCjQaDbRaLcrLy1FVVYWqqipIpVJzl4UzZ86gb9++cHFxgVgsxuOPP469e/c2yWvbVFAsWLDAIpf+CAoK0i+3np6ejh07diA0NNTMVenY29tj+fLliIiIQEhICHx9fc1dEubMmYMZM2bAzc3N3KUYKCoqQkhICD7//HOsXbsWGzZsQHJysrnLwuXLl6HRaDBlyhRERUXh+++/h7u7u7nL0ktJSYFKpcKTTz5p7lIAAC4uLvi///s/PPnkkwgNDUXr1q3xyCOPmLssdOzYEUlJSbh58yYqKiqQmJiIvLy8JnltmwoKS3f+/HlMmDABb775Jvz9/c1djt706dNx8OBBZGZmmv3mUhs3bkTLli0REhJi1jrq0q1bNyxatAiurq6Qy+UYPnw4Dhw4YO6yoNFocPDgQXz44Yf43//+h5MnTyIhIcHcZelt2LABL774ornL0EtNTcXmzZvxyy+/4LfffoOdnR1Wr15t7rIQEhKC6OhojB07FhMnTkT37t1hb2/fJK/NoLAQR48exfjx4/H666/j6aefNnc5AICLFy/i7NmzAABHR0cMHjwYaWlpZq3p559/RnJyMqKiorB8+XIkJibiww8/NGtN1Y4cOYKDBw/qHwuCAInEZOtuNpqXlxdCQkIgl8shk8kwaNAgg3vDmJNarcbhw4cxcOBAc5eil5SUhJCQELRo0QIODg6Ijo7GH3/8Ye6yUFJSgsGDB2P79u349ttv4eDggDZt2jTJazMoLEBmZiamTZuGxYsXIyIiwtzl6F29ehWxsbFQq9VQq9XYt28funfvbtaa1qxZgx9//BHbtm3D9OnTMXDgQLzzzjtmralacXExFi1ahIqKCpSUlCAhIQFhYWHmLgsDBgxAUlISioqKoNFo8Ntvv6Fjx47mLgsAkJaWBn9/f4vofVVTKpVISUlBWVkZBEFAYmIiOnfubO6ycPXqVbzyyiuoqqpCcXExNm3a1GSn68z/6w5h9erVqKiowMcff6x/buTIkRg1apQZqwJCQ0Nx8uRJPPXUUxCLxRg8eLBFBZmlGTBgAE6cOIGnnnoKWq0Wo0ePRrdu3cxdFrp27YqJEydi9OjRqKysRJ8+ffDMM8+YuywAQEZGBvz8/MxdhoG+ffvizJkziI6Ohr29PTp37oyXX37Z3GVBqVRi8ODBGDZsGDQaDcaPH99kv7hx9VgiImoQTz0REVGDGBRERNQgBgURETWIQUFERA1iUBARUYMYFET3yaFDhxAZGWnuMojuOwYFERE1iEFBZAJHjhxB//79cezYMXOXQnTPODOb6D77/fff8e677+LLL7+EUqk0dzlE94wjCqL7KCsrC1OmTMGgQYMYEtRsMCiI7iOxWIyvv/4aCQkJFnMbVKJ7xaAguo+8vb3xyCOPYNasWXjzzTdRXl5u7pKI7hmDgsgEnn76aTz44IMGKwITWSuuHktERA3iiIKIiBrEoCAiogYxKIiIqEEMCiIiahCDgoiIGsSgICKiBjEoiIioQQwKIiJq0P8HWDW8RqD0dl4AAAAASUVORK5CYII="/>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6" name="AutoShape 6" descr="data:image/png;base64,iVBORw0KGgoAAAANSUhEUgAAAYoAAAEXCAYAAACzhgONAAAABHNCSVQICAgIfAhkiAAAAAlwSFlzAAALEgAACxIB0t1+/AAAADl0RVh0U29mdHdhcmUAbWF0cGxvdGxpYiB2ZXJzaW9uIDIuMS4yLCBodHRwOi8vbWF0cGxvdGxpYi5vcmcvNQv5yAAAIABJREFUeJzt3XlYVGX/P/D3MAMz7DCyqelQgIx7pqWoifqIlKAUWS6pmWlqlt+fFllJWpqV5vJkliWP6VOZPrigWbmTFmDmlksKbqGorILsw8DM+f0xMjKxDC7DzDDv13V5ycw5nPkM5by5z+fc9xEJgiCAiIioHnbmLoCIiCwbg4KIiBrEoCAiogYxKIiIqEEMCiIiahCDgoiIGsSgsCF//vknxo4di6FDhyIyMhITJ07E+fPnjX7fZ599hnnz5t3168bGxuL06dMAgNmzZyMlJeWuj3U/66q2fv16rFq1CgCwceNGrFu37o6On5GRgddeew0AcPXqVXTr1u2e6rl69Srat2+PqKioWn/UajW2bNmCyZMnAwDGjh2LnTt33tPrGbNlyxYEBwdj+fLlBs8LgoB//etfiIyMNHqM/fv349NPP9Ufr7r+u3Xq1CkMHDjwno5BjScxdwHUNNRqNSZPnoyvv/4aHTt2BABs27YNkyZNwr59+yAWi0322ikpKRgxYgQAYMGCBSZ7nbs1atQo/ddHjx5FUFDQHX3/9evX8ffff9/XmmQyGbZt23Zfj3kvWrVqhR9++AHTp0/XP3fkyBGoVCo4Ojoa/f5Tp06hsLDQlCWSCTEobER5eTmKi4tRVlamf27YsGFwcXGBRqOBWCxGYmIiVq5cicrKSshkMsyaNavWb8fZ2dmYN28eMjMzUVlZiYiICEyZMgUA8Msvv+Df//43tFotnJyc8P7772PHjh3IycnBG2+8gUWLFmHx4sV4/vnn0alTJ4wfPx6hoaE4ceIEioqKEBMTg7CwMJSXl2Pu3Lk4ceIEXF1dERgYCAD4+OOP631/a9euxZYtW7B69Wp4e3vrn3/llVcwYMAAPPvsszh+/DhGjhyJvXv3ok2bNvjiiy9QWloKmUyGgoIChISEIDExEcnJyZDJZACAS5cuYezYscjNzYWXlxeWLl0KHx8f/fE1Gg1iY2ORnZ2Nl156Ce+//z40Gg3mzJmDU6dOobi4GDExMQgPDwcArFy5Ert374ZWq0Xr1q0xd+5c+Pr63tN/2z179mDVqlVQqVQYOnQopk6dCgDYu3cvVqxYAa1WC2dnZ7z99tto06YNBg4ciOTkZDg5OWHOnDm4dOkSvvvuOwDA4MGDsXLlSgQEBBi8Rrt27ZCZmYljx47hkUceAQAkJCRg2LBh+O233/T71fX+srKysGHDBmg0Gri6ukKhUCA3Nxcvv/wyMjMzIRaLsWTJEgQEBCArKwvvvfcerl27BkEQ8NRTT2HixIkAgO+//x7//e9/4eLignbt2t3Tz4zuDE892Qh3d3fExMRg4sSJ+Ne//oWYmBhs3rwZvXv3hoODA9LT07Fs2TKsWrUKW7duxfz58/Haa68ZBAsAxMTE4JlnnsGWLVuwadMmpKSk4Oeff0ZeXh5iYmLw0UcfYfv27XjppZewePFizJgxAz4+Pli8eDG6du1qcKyMjAz07dsXmzZtwuuvv44PP/wQAPDFF19Ao9Fgx44dWLt2Lc6cOdPge4uLi8POnTvx3XffGYQEoPvgq/4g++233+Dt7a0/9ZWYmKj/AAeAsLAwDBw4EOPHj8fzzz+vr/HTTz/Fzp074ebmho0bNxocXywW44MPPkDbtm2xevVqAEBFRQX69OmDhIQEzJo1C5988gkAYOvWrTh37hw2btyIbdu2ITQ0FLGxsXW+J5VKVeu00/vvv1/nvqWlpYiPj0d8fDx++OEHHDhwABcvXsTcuXPx2Wef6UcCr7zyCuzt7dG5c2ccOnQIAHDo0CH8/fffKC0txYULFyCRSGqFRLWnnnpKP8opLy/H0aNH8fjjj+u31/f+unbtipEjR2LIkCGYMWOG/uc6e/ZsbN++HT169ND/7N544w307NkT27dvx/r16/HDDz/gp59+wtmzZ7FixQp899132Lx5M+zt7euskUyDIwob8uKLL+LZZ5/F4cOHcfjwYcTFxSEuLg6bNm1CcnIycnJyMH78eP3+IpEIV65c0T8uKyvD4cOHUVhYqD/fXFZWhtTUVEgkEgQFBaFDhw4AdB/QgwcPbrAee3t7hIaGAgA6dOiAmzdvAgAOHDiAt99+G3Z2dnBxccHTTz+NtLS0Oo+xe/du5Obm4ssvv4Sbm1ut7QMGDMBHH32EqqoqJCUlYerUqUhOTkb//v2Rn5+Pzp0748CBA/XW2KdPH8jlcgCAUqlEfn5+g++p+n1VB5BSqcSNGzcA6EZcp06dwjPPPAMA0Gq1KC8vr/MYd3Lqafjw4ZBIJHBxcUF4eDhSUlLQtm1b9OrVC23atAEAhISEQC6X4/Tp0wgLC8Ovv/6Ktm3bwtfXF+3atcPhw4eRlpbW4H+zoUOHIioqCrNnz8aePXswcOBAg1OWd/L+unTpAoVCAQBo37499uzZg7KyMhw7dgxff/01AMDV1RXR0dH49ddfkZ2djT59+uh/ERgxYgSSkpIa9fOhe8egsBFHjx7F8ePHMXHiRAwYMAADBgzAzJkzERkZieTkZGi1WoSEhODf//63/nsyMzPh4+ODPXv2AND9wxcEARs2bNCfl87Pz4dUKsXvv/8OkUik/15BEJCWlgalUllvTfb29rCz0w1qa36vRCJBzSXIqvepi0KhwLvvvov3338f3bt3rxUW7u7uaN++PX755ReUlJQgKioKX3zxBfbu3YtBgwYZvG5dJJLb/0REIhEaszRazd92ax5fq9Vi4sSJGD16NABd3+h+nLev+WEtCAIkEgm0Wm2t9yYIAqqqqhAWFobnn38e/v7+6NOnD9zc3JCUlIRTp07VO2oBAG9vb3To0AG//vortm7dirfeegsFBQV39f7q+rlW//9Vk1arRVVVlb7+ut4zmR5PPdkIuVyOlStX4siRI/rncnNzUVJSgnbt2iEkJATJycm4ePEiAN1v9cOGDYNKpdLv7+Ligocffhhr1qwBABQVFWHUqFHYt28funbtiosXL+qvotq3bx9iYmIA6P5RV/9jb4zQ0FBs3rxZ/xvpjz/+WO8HenBwMMLDwxESElLvh1xYWBiWLl2KkJAQuLi4wN/fH3FxcXX+9nyntVZ/T2VlpdH9qk+zlZSUAAA+/fRTvPnmm3f0WnXZunUrBEFAYWEhduzYgccffxwhISFISkpCRkYGAODgwYPIzMxE165d4efnB09PT2zYsAF9+vRB3759sXv3bty8ebPBYAd0p5/WrFmD4uLiWn2Cht5fY36uLi4u6Nq1q/6qs+LiYmzduhW9e/dGnz59kJycjKysLAC6/gg1HY4obMSDDz6Izz//HMuWLUNWVhakUilcXV3x4Ycf4qGHHgIAzJs3DzNnztT/Vrpy5Uo4OzsbHGfx4sWYP38+hg4dCrVajcjISAwbNky/bdasWdBoNHBxccGyZcsA6D6oY2Ji8N577zWq1smTJ2PevHkYOnQoXF1d0aJFC31zuT7vvPMOIiMj8fPPP2PIkCEG2wYNGoT58+fjjTfeAKD7QFu3bp2+KVtTv379Gmya1yUwMBBSqRTDhw/Xv+e6PPvss8jOzsZzzz0HkUiEli1b1vta1T2Kf6pr/+pTNCqVCmPGjEGvXr0AAHPnzsWrr74KjUYDmUyGL7/8Eq6urgB0/02+/vprdOjQAXZ2dpDJZBg0aJDR9zpo0CDMnTtX32to7Pvr1asX3njjDcyfP19/1V1dFi9ejHnz5mHLli1Qq9UYOnQooqOjIRKJEBMTgxdeeAHOzs7o0qWL0Vrp/hFxmXGyND/99BNcXFwQGhoKrVaL1157DX369NGf0iCipsWgIItz7tw5zJkzB+Xl5aisrETPnj3xzjvv8EoXIjNhUBARUYPYzCYiogYxKIiIqEFWedWTSqXC6dOn4e3tzeupiYgaSaPRIDc3F506dTJ6JWFNVhkUp0+f1i+xQEREd2bdunXo0aNHo/e3yqConsa/bt06+Pn5mbkaIiLrkJWVheeff77WmmjGWGVQVJ9u8vPzwwMPPGDmaoiIrMudnrJnM5uIiBrEoCAiogYxKIiIqEEMCiIiapDNBMXmxPM4eSHX4LmTF3KxOfG8mSoiIrIONhMUQW09sPCbI/qwOHkhFwu/OYKgth5mroyIyLJZ5eWxd6NLoDdmjeuBBWv+gL3EDoIAzBrXA10C7+x6YiIiW2MzIwpAFxaPBPugsESNRzv4MiSIiBrBpoLi5IVcnDivO/WUfOJ6rZ4FERHVZjNBUd2TeOuFR+HXwgkBD7gb9CyIiKhuNhMU56/c1PcklAo5MvPK8ObYHjh/5aa5SyMismg208x+ZmCQ/mulwhP7j11FSy9ndA1in4KIqCE2M6KoKdhfDgBISy8wcyVERJbPJoPiwZZukDqIkXo539ylEBFZPJsMCrHYDkFtPBgURESNYJNBAQBKhRyXrhWiolJj7lKIiCyaDQeFJ6o0Ai5k8KonIqKG2GxQBCtuNbR5+omIqEE2GxQerlK0bOGM1Mu88omIqCE2GxQAEOzvidT0fAiCYO5SiIgslk0HhVIhR0FxBXIKys1dChGRxbLxoPAEAKSms09BRFQfkwbFihUrEBERgYiICCxatKjW9rNnzyI6Ohrh4eGYPXs2qqqqTFlOLf4t3SDjxDsiogaZLChSUlKQlJSEhIQEbN26FX/99Rf27NljsE9MTAzmzJmDXbt2QRAExMfHm6qcOukm3nmyoU1E1ACTBYW3tzfeeustODg4wN7eHgEBAbh+/bp++7Vr16BSqfDwww8DAKKjo7Fz505TlVMvpb8n/ubEOyKiepksKIKCgvQhkJ6ejh07diA0NFS/PScnB97et1du9fb2RnZ2tqnKqZdSIYdGy4l3RET1MXkz+/z585gwYQLefPNN+Pv765/XarUQiUT6x4IgGDxuKsFsaBMRNcikQXH06FGMHz8er7/+Op5++mmDbX5+fsjNvX13uby8PPj4+JiynDq5u0jR0suZDW0ionqYLCgyMzMxbdo0LF68GBEREbW2t27dGlKpFEePHgUAbNu2Df369TNVOQ1SKnQNbU68IyKqzWR3uFu9ejUqKirw8ccf658bOXIkEhMTMX36dHTu3BmLFy9GbGwsSkpK0LFjR4wbN85U5TRI6S/HL0evIju/DH4tnM1SAxGRpTJZUMTGxiI2NrbW86NGjdJ/rVQqsWnTJlOV0GjKWwsEpl4uYFAQEf2DTc/Mrqbwc4XMQYw0NrSJiGphUEA38a5dW082tImI6sCguCVY4Ym/rxdBpW7aZUSIiCwdg+IWpT8n3hER1YVBcUtw21sT77juExGRAQbFLe4uUrTycuYMbSKif2BQ1KD0lyONE++IiAwwKGpQKjxxs6QC2fll5i6FiMhiMChqUPrfmnjH009ERHoMihra+rnBUSpmQ5uIqAYGRQ1iO9GtO95xREFEVI1B8Q9Kf7lu4l0FJ94REQEMilqUCk9otQLOX+XEOyIigEFRS7CCDW0iopoYFP/g5uyA1t7OSGNDm4gIAIOiTsEKOVIv53PiHRERGBR1UvrLUViiRtYNTrwjImJQ1EGpqF4gkH0KIiIGRR10E+8kbGgTEYFBUSexnQjt2npwhjYRERgU9VIq5EjP5MQ7IiIGRT2U/nLdxDve8Y6IbByDoh7BbGgTEQFgUNTL1ckBrb1dkJrOPgUR2TaJsR2OHz+OpUuXorCw0GAC2vbt201amCVQ+nvi8JlsCIIAkUhk7nKIiMzCaFDMmTMH0dHR6NChg819WLb3l2Pf4Qxk3ihFKy8Xc5dDRGQWRoNCIpHgxRdfbIpaLI5Sv0BgAYOCiGyW0R5FUFAQ0tLSmqIWi9PG1xVOMgkb2kRk04yOKDIyMvDMM8+gVatWkEql+udtoUdhZydCu7aeSGNDm4hsmNGgmDFjRlPUYbGUCjni96ahvKIKjlKjPy4iombH6Kmnxx57DFKpFH/88QeSk5P1z9kKpb8ntAJwPoOjCiKyTUaDYuvWrZg+fToKCwtRWlqK119/HfHx8U1Rm0UIbntr4h1PPxGRjTJ6LmXt2rXYuHEjfHx8AACTJk3CSy+9hOeee87kxVkCFycHtPF1YUObiGyW0RGFVqvVhwQA+Pr6ws7OtiZ0KxVypF0u4B3viMgmGf3E9/DwwN69e/WP9+7dC3d3d5MWZWmCFXIUlaqRmVdq7lKIiJqc0VNP7777Ll555RXMnz8fAGBvb48VK1aYvDBLovTX9SnOpuejlTcn3hGRbTEaFEFBQdi5cyfS09Oh0Wjw0EMPQSKxrctE2/i4wlkmQerlAvzr0bbmLoeIqEnV+4kfFxeHSZMmYf78+XWu8RQbG2vSwixJ9cQ73hqViGxRvT0KV1dXAICnpyc8PDxq/WmskpISREZG4urVq7W2rVixAgMGDEBUVBSioqKwbt26u3gLTUPpL8eVrCKUqSrNXQoRUZOqd0QxcuRIAMCrr76qfy47OxsZGRno0aNHow5+4sQJxMbGIj09vc7tp0+fxtKlS9GtW7c7KNk8lAq5buLdlZvo2s7b3OUQETUZo1c9rV+/Hq+//jry8/MRHR2N2bNnY8mSJY06eHx8PObOnWtweW1Np0+fxldffYWhQ4di3rx5qKiouLPqm1A73vGOiGyU0aDYuHEj3n77bezcuRMDBw7ETz/9pF/Kw5gFCxbUO/ooLS1F+/btERMTg4SEBBQVFeGLL764s+qbkIujPdr4uiL1MmdoE5FtMRoUIpEIXl5eOHjwIEJCQiCRSKDVau/5hZ2dnREXF4eAgABIJBJMmDABBw4cuOfjmpJS4Ym0y/mceEdENsVoUDg4OCAuLg5//PEH+vTpg++//x6Ojo73/MLXr1/Hpk2b9I8FQbD4y26V/nIUl1XiWm6JuUshImoyRoNiwYIFSE9Px8KFC+Hu7o6jR49iwYIF9/zCMpkMn3zyCTIyMiAIAtatW4ewsLB7Pq4pKRVcIJCIbI/RoPjyyy+xYMEC9O/fHwCwZMkSPPTQQ3f9gpMmTcKpU6cgl8sxb948TJ06FU888QQEQbD4W64+4OMKZ0d7NrSJyKYYPddz9uxZCIJQ56S7xkpMTNR/HRcXp/86PDwc4eHhd33cpmZnJ0JwW0+ksaFNRDbEaFD4+PggIiICXbt2hbOzs/55W5qZXZNS4Yn1e9JQpqqEk8ze3OUQEZmc0aDo1q2bVUyIayrB/nIIAnDuSgEeblf3/BAioubEaFC8+uqrUKlUuHz5MoKCglBRUXFfrnqyVsFtPSESAamXGRREZBuMNrNPnDiBQYMGYfLkycjJyUH//v1x7NixpqjNIjlXT7zjAoFEZCOMBsXChQuxdu1aeHh4wM/PD4sWLbovl8das+o73mm1nHhHRM2f0aBQqVQIDAzUPw4NDYVGozFpUZZOqfBESTkn3hGRbTAaFBKJBIWFhfrLYy9dumTyoiyd0l8OAEjjfAoisgFGg2Lq1KkYM2YMMjMzMXPmTIwaNQpTp05titosVmtvl1sT7zifgoiaP6NXPQ0YMAAPPfQQkpOTodVqMW3aNAQEBDRFbRbLzk6EYAXveEdEtsHoiAIA1Go11Go1tFotxGKxqWuyCkqFHFeyi1FazjveEVHz1qgbF40bNw5nz57FyZMnMXr0aPz8889NUZtFUyo89RPviIiaM6OnntauXYutW7fC19cXgG558JdffhlDhgwxeXGWLFhxe+Jdt2BOvCOi5svoiMLFxUUfEgDQqlUrODg4mLQoa+Aks0dbX1euJEtEzZ7RoOjTpw/mzp2Lc+fO4eLFi1i6dCn8/f3x119/4a+//mqKGi2W0p8T74io+TN66unHH38EAPz2228Gz7/22msQiUTYt2+faSqzAkqFJ3b9fhnXckvQxtfV3OUQEZmE0aCoeS8JMhSs0E28S03PZ1AQUbNl9NTTxYsXsXHjRgiCgBkzZmDQoEH4/fffm6I2i9fa2wUunHhHRM2c0aCYO3cupFIp9u/fj6ysLCxYsADLli1ritosnn7iHRvaRNSMGQ2KiooKDBs2DElJSXjyySfRs2dPVFZyklk1pb8cGZx4R0TNmNGgUKvVyMvLw/79+9G7d2/k5eWhoqKiKWqzCtUT79I48Y6ImimjQTFixAgMGDAA3bt3R2BgIIYPH44XXnihKWqzCu1u3fEujes+EVEzZfSqp9GjR2PkyJGws9NlSkJCAjw9PU1emLVwktlD4efGhjYRNVv1BkVcXBwmTZqEDz74oM7tsbGxJivK2gQrPJH05zVotQLs7ETmLoeI6L6qNyhcXXXzAjw8PJqsGGulVMix6/fLuJpTjLZ+buYuh4jovqo3KEaOHAkAePXVV1FQUACZTAZHR8cmK8yaKP11p+JSLxcwKIio2Wmwmb127Vr07dsXvXv3xiOPPIKwsDBs2LChqWqzGq29XeDqZM8bGRFRs1TviOL777/Hjh078Nlnn0GpVEIkEuHkyZNYsmQJgNsjDgJEIhGCFXI2tImoWap3RLF582Z89dVX6NatGxwdHSGTyfDYY49h+fLl2LRpU1PWaBWUCk9kZBejhBPviKiZqTcoqqqq6mxk+/r6QqvVmrQoa6S8tUDgOY4qiKiZqTcoqudN1EUQeP+Ffwpq6wE7EbjuExE1O/X2KDQaDQoLC+sMBY1GY9KirJGTzB5t/dzY0CaiZqfeoDh37hx69epVZ1CIRJxUVhelvxy/Hb/KiXdE1KzUGxSpqalNWUezoFR4YufBdGTkFEPB+RRE1EwYXRSQGk/pX33HOza0iaj5YFDcR628nOHq5IA0NrSJqBlhUNxHuol3vOMdETUvjQoKlUqFtLQ0CIKA8vJyU9dk1ZT+nsjILkFJmdrcpRAR3RdGg+LPP//EoEGDMHnyZGRnZ6N///44duxYU9Rmlaon3vGOd0TUXBgNikWLFmHt2rXw8PCAn58fFi1ahAULFjTq4CUlJYiMjMTVq1drbTt79iyio6MRHh6O2bNno6qq6s6rt0Dt2nrCTgSc5XwKImomjAaFSqVCYGCg/nFoaGijJtydOHECo0aNQnp6ep3bY2JiMGfOHOzatQuCICA+Pr7xVVswR6kEipZuSOOVT0TUTBgNColEgsLCQv0ku0uXLjXqwPHx8Zg7dy58fHxqbbt27RpUKhUefvhhAEB0dDR27tx5J3VbNKVCjrQrBdBoudQJEVk/o0ExZcoUjBkzBllZWZg5cyZGjRqFqVOnGj3wggUL0KNHjzq35eTkwNvbW//Y29sb2dnZd1C2ZVP6e6K8ogoZ2cXmLoWI6J7VOzO72sCBAxEQEIDk5GRotVpMmzYNAQEB9/SiWq3WYBkQQRCa1bIg1Q3t1PR8+LfkDG0ism5GRxSHDx9GTk4OgoKCEBwcjIKCApw+fRolJSV3/aJ+fn7Izc3VP87Ly6vzFJW1aunlDDdnB86nIKJmweiI4qOPPkJqaiqCgoJgZ2eHc+fOwdvbG+Xl5ViwYAEGDRp0xy/aunVrSKVSHD16FN27d8e2bdvQr1+/u3oDlkg/8Y4NbSJqBoyOKFq1aoU1a9Zg27ZtSEhIwPr16/HII49g27Zt+Pzzz+/oxSZNmoRTp04BABYvXoyPPvoITzzxBMrKyjBu3Li7ewcWSqmQ41puCYo58Y6IrJzREUVGRgZ69uypf9ylSxekp6fDz8+vUS+QmJio/zouLk7/tVKpbNa3VFX6ewIA0i4XoEd7XzNXQ0R09xp1eWxSUpL+cVJSEuzt7ZGfn99sJsmZQlAb3cQ73siIiKyd0RHF3LlzMX36dIhEImi1WkilUixfvhz/+c9/MHLkyKao0So5SiXwb+nOhjYRWT2jQdGlSxfs27cP586dg1gsRkBAAMRiMZRKZVPUZ9WC/T2x/2gGNFoBYt7xjoislNGgyM/Pxw8//IDS0lIIggCtVovLly9jyZIlTVGfVVMq5NiRko4rWUV4sJW7ucshIrorRoPi//2//weZTIYLFy6gd+/eSElJQffu3ZuiNqtX3dBOvVzAoCAiq2W0mX39+nWsWrUK/fr1w5gxY7B+/fpGr/dk61q2uDXxjg1tIrJiRoPCy8sLAODv749z587B19eXVzs1kkgk0i0QyIY2EVkxo0HRokUL/Oc//0GnTp2wefNmJCYmQqVSNUVtzYLS3xPXcktRVMqJd0RknYwGxbx58+Dg4IAePXqgU6dOWL58Od54442mqK1ZUPrfuuMdRxVEZKWMBsXChQv1y2vExMRg69atCAsLM3lhzUXQAx6wsxMh9TLXfSIi62Q0KM6ePQtB4A147pZMKsGDrdzY0CYiq2X08lgfHx9ERESga9eucHZ21j8fGxtr0sKaE6VCjsQjVzjxjoisktGg6NatG7p169YUtTRbSoUnfkr+mxPviMgqGQ2KV199FSqVCpcvX0ZQUBAqKirg6OjYFLU1G9UN7dT0fAYFEVkdoz2KEydOYNCgQZg8eTJycnLQv39/HDt2rClqazZ85U7wcJGyoU1EVqlRVz2tXbsWHh4e8PPzw6JFi7BgwYKmqK3ZuH3HOza0icj6GA0KlUqFwMBA/ePQ0FBoNBqTFtUcKf3luJ5XisKSCnOXQkR0Rxp146LCwkKIRLqrdbjO091RKm7d8e4KTz8RkXUxGhRTpkzBmDFjkJWVhZkzZ2LUqFGYOnVqU9TWrAS28YDYTsTTT0RkdYxe9TRw4EAEBAQgOTkZWq0W06ZNQ0BAQFPU1qzIHHQT79LY0CYiK2M0KGbOnInnnnsOo0ePbop6mjWlQo69h69Ao9FCLDY6mCMisghGP60effRRLF26FGFhYfjqq6+Qm5vbFHU1S8H+cqjUGlzOKjZ3KUREjWY0KEaNGoX4+Hh8+eWXKCwsxMiRIzFt2rSmqK3ZqW5op3IlWSKyIo0+/6FSqaBWqyEIAuzseNrkbvjKneDhKmVDm4isitEexZo1a7Blyxao1WoMHz4c8fHx+rve0Z3R3fHOkzO0iciqGB0anD4ARNxcAAAVhklEQVR9GrGxsdi1axcmTJiAQ4cO4dlnn22K2polpUKOTE68IyIrYnREsWTJEhQWFmLVqlVYt24dSktLMXbs2KaorVm6fce7AjzW0c/M1RARGddgUFy6dAnffPMNtm3bhtatW0OlUuGXX36Bq6trU9XX7Ogn3l3OZ1AQkVWo99TTyy+/jDFjxkAikeCbb77Bjz/+CGdnZ4bEPZLai/Fga3ekprNPQUTWod6gOHPmDDp27IigoCAoFAoA0K/3RPdGqfDEuYwCaDRac5dCRGRUvUGxf/9+PP300/jxxx/Rt29fTJ8+HRUVbMDeD0qFHBVqDdIzi8xdChGRUfUGhUQiwZAhQ/Dtt99iy5Yt8PHxQUVFBQYPHoz169c3ZY3Njv6Od7xMloisQKNmzgUGBiI2Nha//vorXnrpJcTHx5u6rmbNx9MRnq5SztAmIqtwR1OsHR0dMWLECCQkJJiqHpsgEomg9JcjjQ1tIrICXIvDTJQKT2TeKMXNYvZ9iMiyMSjMJFhRPfGOp5+IyLIxKMzk9sQ7nn4iIsvGoDATqb0YD7V2Z0ObiCyeSYNi+/btGDJkCAYPHox169bV2r5ixQoMGDAAUVFRiIqKqnOf5kzpL8f5jJuceEdEFs3oooB3Kzs7G8uWLcOWLVvg4OCAkSNHomfPnggMDNTvc/r0aSxduhTdunUzVRkWTanwxPbfLuHvzCIEPuBh7nKIiOpkshFFSkoKevXqBQ8PDzg5OSE8PBw7d+402Of06dP46quvMHToUMybN8/mZn4rqxvavJEREVkwkwVFTk4OvL299Y99fHyQnZ2tf1xaWor27dsjJiYGCQkJKCoqwhdffGGqciySt6cj5G5SnOV8CiKyYCYLCq1Wa7CIoCAIBo+dnZ0RFxeHgIAASCQSTJgwAQcOHDBVORZJJBIhWCFnQ5uILJrJgsLPzw+5ubn6x7m5ufDx8dE/vn79OjZt2qR/LAgCJBKTtUwsllIhR3Z+GQqKVeYuhYioTiYLit69e+PgwYPIz89HeXk5du/ejX79+um3y2QyfPLJJ8jIyIAgCFi3bh3CwsJMVY7FUvp7AgDvT0FEFstkQeHr64sZM2Zg3LhxeOqppxAZGYkuXbpg0qRJOHXqFORyOebNm4epU6fiiSeegCAIePHFF01VjsUKfMADErGIM7SJyGKZ9FzP0KFDMXToUIPn4uLi9F+Hh4cjPDzclCVYPAf9xDuOKIjIMnFmtgVQKnQT76o48Y6ILBCDwgIoFXKoKzX4+3qhuUshIqqFQWEBgtnQJiILxqAws82J55GZVwq5m0w/n+LkhVxsTjxv5sqIiHQYFGYW1NYDi749gpZeTkhNz8eRM1lY+M0RBLXl2k9EZBlsb4abhekS6I1Z43pg/upDUKk1eH/1Ibg62eP7XWlIPJKBll7OaNnCWf+3i5ODuUsmIhvDoLAAXQK9Edn3IWxKPI/OAS3gK3dG5o1SHE/Lxb7DGQb7ujrZw69GcLT0coZfC2e08nKGh6vUYJkUIqL7gUFhAU5eyMXuQ5cxIqwddqSkY+TgYHQJ1C2oqFJXIftGGa7nlSLrRiky80qReaMUaZcLkPTnNWiF28eROYgNQsTPyxmtbv3t5eEIsR1DhIjuHIPCzE5eyMXCb45g1rge6BLojS6BXgaPZQ4SKFq6QdHSrdb3VlZpkVtQhswaAZKZV4qrOcU4fCbbYF6GRCyCr9wJLb1cbo1CnNDKywV+LZzgK3eCvURscOzNiecR1NZDH1jVtZ6/chPPDAwy3Q+EiCwOg8LMzl+5qQ8F4HbP4vyVmwYf0nWxl9ihlbcLWnm71Nqm1Qq4UahC5o0SZOaVITOvBFk3ypCZV4q/Lt1AeUWVfl87EeDl4WhwGktdqcGHaw/jjdGPoEcHP4NAIyLbwqAws7p+O9eNLBoOCWPs7ETw9nSEt6cjugQabhMEAYUlamTdKMX1PN0opPq01sFTmSgqVev3fX/1IcgcxKis0qJLoBfO/J2P/KIKtLoVKq5O9uyLEDVzDAobJBKJ4OEqhYerFEp/ea3tpeWV+tNYOw+m4+SFPHh7OiIjuxjHz+Ua7OvsaI+WLXSntPxaON2+QsvLGZ6uMtixL0Jk9RgUVIuzoz0CH/BAmaoS6ZlF+ib7rHE9EKyQI1vfE7l9SutCxk0kn7wObY3uuoO9uFZ4+LXQNdp9PB0hFnMaD5E1YFBQnYw12dv61W6uazRa5N4sN7xC61aT/fi5XKgrNfp9xXYi+Hg66RvrLb1cbo1MnOHbwhlSe3Gt4wNsshOZA4OC6nQ3TXax2A5+LXSjhn8SBAH5RSp9P0QXJrorttKuFKC0vNJg/xbuslpzRVp6OaONr6tBYLHJTmR6DAqq0/1usotEIrRwd0QLd0d0CvCqtb24TG0wAqkOlCNns1FQXGGwr6NUgjlfHURrHxdk3yjDkD7+AIDs/DJ4uct4SovoPmNQkEVwdXKAa1sHtGvrWWtbeUUVsm7UnHBYhuNpObiSVQwASNh/EQn7LwLQndLy8nC8NT/EGb5y3TwR31vzRTxcOHud6E4xKMjiOUoleLCVOx5s5Q5A15NIOXld32SfFNUJnm4yZOeXIetGKbLzy5CdX4Y/zmTh5j9GI1IH8e3wkOvCpHrSoa/cCU4ye3O8RSKLxqAgq9JQk31wT0Wt/VUVVcgu0AVH9o0ygzA5fdFw4iGgG9lUjz785E7wbeGs/9rb0wn2krpPa7HJTs0Zg4Ksyp022WVSCRR+blDUcZWWIAgoLqtEdr6usV49Esm+UYq/rxXi0OlMVGluX+4rEgEt3B31ow8//SktXZiwyU7NFYOCrMr9bLKLRCK4OTvAzdkBQW1q90Y0WgH5hSpk598+nVU9GjlxPhe/FKkg1FiUUWwnwrtfpsDH0wk3ilTo3bkl0jOLUFSqhqerDJ5uUni6yuAo5T87si78P5aoHuIay6B0Cqi9XV2pQU5BzZGIri9yNacEjlIxkk5cx4Hj12p9n6NUDA9XGeRuMni4SiF3k8HTVWoQJp5uUrg5S7niL1kEBgXRXXKwF+MBH1c84OMKQNeT2Hv4ir7J/s74nniwlRsKiiuQX6TCzWIV8osqUFCsQsGtv9OvF+J4Wg7KVFW1jm9nJ4KHi4M+VDxdpfD8x9/VYSNzqP+fMvsndK8YFET3gbGZ7P51LBNfk6qiCjdLdIFSUFyBgn/8nV+kwqVrN3GzuMLgHiTVnGSSGgFye2Qid5MCIuCjtYcxfcTD6NmxJU5fymP/hO4Ig4LoPriX5eIBXdPdTyqpc1Z7TRqtgKLSCv2IpGaQVAfLhas3UVCkgkqtMfjeD9cehggAREBLL2dsPXARvx6/Znj6qzpoXKVwqGcZFbI9DAqi+8BUy8X/k9hOdOuDXAbAvcF9yyuqDIJkz6HLOH4uF/4t3SB3kyHvZjnOZ9xEYUmFQVO+mrOjPeTVPZN/9E/krjJ4uOkCxsXx7paa5ykx68GgIGqmHKUSON66sdXJC7m4eK3QYJJi9Qe0RqNFYan6Vh+lenSiqjFqqUDaFd19SGou7FhNIra7FSLVQSKD3FUKj1t/V49SPFylBvNQgtp6WOQlxQyw2hgURM2csf6JWGwHuZuuYd4QQRBQXlHVYB8lO78MZ9PzDW5+VZOrk8PtUYqbFF0DvTB/9SF0fKgF/vr7BiL7PITCYjUOnsqEvcQOErEIErEdJBI7SMR2sBfb3Xr+9nMSsUj/3P1YnsVSA8ycGBREzdy99k+qiUQiOMns4SSz11/pVZ8qjRaFdTTna45arv9dioIiFSqrtDiamgMA2JR4/u7fKHA7WP4RLhJJ9d+G2w226b9HhM4BXnj/P4fQwV+OtCsFeG5QEJxk9sgtKIe7i4PN9W8YFETNXFP1T2qSiO30qwU35MR53W/rA3s8gH1HMvDyU50R+IAHqjRaVFbp/lRpbv2p0qJKI6Dy1teV+udub6/U3NqnSoMqjaDfXnPf6mOq1FWoqrp1vBrPV++nrtTgz/O6Ozr+96ez+O9PZ/V1O0olcHdxgLuLFO7O0ttf1/OcveTeg8Wcp8QYFERkFicv5GLRt0fw1gu60c5jHf0MTvmYu7aF3xzBoEfbYvehyxgdroS3pyMKS9QoLKlAYWkFCovVKCytQO7NMly4qrsoQFPXtcvQXb5cMzzcnB3g4aqbVOnh4gA3FyncazxX15pi5jwlxqAgIrO4X6fE7rd/9nS6t/fRP+7VqWW93ycIAkpVVSgqqcDNkgrDULn1dVGJGtn5ZTifUYDCEnW9weIsk+jDQzcq0YVM366t8MHXf2Bo3wex8/fLTRaqDAoiMgtznBJrjLsNMJFIBBdHe7g42qOVt4vR1xEEAaXllfpQKSqtwM0StT5oikrUuFlSgez8MqRdKUBRqVp/T/r4fecxIqxdk/2sGBRERDU0VYCJRCK4ODnAxckBD/gY31+rFfDHmSx8+r/jiOjzIHakpKNLoFeThAXvGUlEZAVOX8rDZ/F/4u0XHsWYJ9pj1rgeWPjNEZy8kGvy12ZQEBFZgYZOiZkaTz0REVkBc/Z0OKIgIqIGmTQotm/fjiFDhmDw4MFYt25dre1nz55FdHQ0wsPDMXv2bFRV1V6Tn4iIzMtkQZGdnY1ly5bh+++/x9atW/G///0PFy5cMNgnJiYGc+bMwa5duyAIAuLj401VDhER3SWTBUVKSgp69eoFDw8PODk5ITw8HDt37tRvv3btGlQqFR5++GEAQHR0tMF2IiKyDCZrZufk5MDb+3aTxcfHBydPnqx3u7e3N7Kzsxt1bI1Gt9RxVlbWfaqWiKj5q/7MrP4MbSyTBYVWqzVY8lcQBIPHxrY3JDdXd93w888/f5+qJSKyHbm5uVAoFI3e32RB4efnhyNHjugf5+bmwsfHx2B79Qc+AOTl5Rlsb0inTp2wbt06eHt7Qyy2reV+iYjulkajQW5uLjp16nRH32eyoOjduzc+++wz5Ofnw9HREbt378b8+fP121u3bg2pVIqjR4+ie/fu2LZtG/r169eoY8tkMvToYbs3ESEiult3MpKoJhKEuu6We39s374dX331FSorKzF8+HBMmjQJkyZNwvTp09G5c2ekpqYiNjYWJSUl6NixIz766CM4ODiYqhwiIroLJg0KIiKyfpyZTUREDWJQEBFRgxgURETUIAYFERE1iEFBREQNsrmgKCkpQWRkJK5evWruUgysWLECERERiIiIwKJFi8xdjt6nn36KIUOGICIiAmvWrDF3OQYWLlyIt956y9xlGBg7diwiIiIQFRWFqKgonDhxwtwlAQASExMRHR2NJ598Eh988IG5ywEAbNy4Uf9zioqKQvfu3TFv3jxzlwUA2LZtm/7f48KFC81djt6qVasQHh6OoUOHYuXKlU33woIN+fPPP4XIyEihY8eOQkZGhrnL0UtOThZGjBghVFRUCGq1Whg3bpywe/duc5clHDp0SBg5cqRQWVkplJeXCwMGDBAuXrxo7rIEQRCElJQUoWfPnsKsWbPMXYqeVqsV+vbtK1RWVpq7FANXrlwR+vbtK2RmZgpqtVoYNWqUsH//fnOXZeDcuXNCWFiYcOPGDXOXIpSVlQmPPvqocOPGDaGyslIYPny4kJycbO6yhOTkZCEyMlIoLi4WqqqqhMmTJwu7du1qkte2qRFFfHw85s6d2+ilQpqKt7c33nrrLTg4OMDe3h4BAQG4fv26ucvCY489hm+++QYSiQQ3btyARqOBk5OTucvCzZs3sWzZMkyZMsXcpRi4dOkSAGDChAkYNmwYvvvuOzNXpLNnzx4MGTIEfn5+sLe3x7Jly9C1a1dzl2Xgvffew4wZMyCXy81dCjQaDbRaLcrLy1FVVYWqqipIpVJzl4UzZ86gb9++cHFxgVgsxuOPP469e/c2yWvbVFAsWLDAIpf+CAoK0i+3np6ejh07diA0NNTMVenY29tj+fLliIiIQEhICHx9fc1dEubMmYMZM2bAzc3N3KUYKCoqQkhICD7//HOsXbsWGzZsQHJysrnLwuXLl6HRaDBlyhRERUXh+++/h7u7u7nL0ktJSYFKpcKTTz5p7lIAAC4uLvi///s/PPnkkwgNDUXr1q3xyCOPmLssdOzYEUlJSbh58yYqKiqQmJiIvLy8JnltmwoKS3f+/HlMmDABb775Jvz9/c1djt706dNx8OBBZGZmmv3mUhs3bkTLli0REhJi1jrq0q1bNyxatAiurq6Qy+UYPnw4Dhw4YO6yoNFocPDgQXz44Yf43//+h5MnTyIhIcHcZelt2LABL774ornL0EtNTcXmzZvxyy+/4LfffoOdnR1Wr15t7rIQEhKC6OhojB07FhMnTkT37t1hb2/fJK/NoLAQR48exfjx4/H666/j6aefNnc5AICLFy/i7NmzAABHR0cMHjwYaWlpZq3p559/RnJyMqKiorB8+XIkJibiww8/NGtN1Y4cOYKDBw/qHwuCAInEZOtuNpqXlxdCQkIgl8shk8kwaNAgg3vDmJNarcbhw4cxcOBAc5eil5SUhJCQELRo0QIODg6Ijo7GH3/8Ye6yUFJSgsGDB2P79u349ttv4eDggDZt2jTJazMoLEBmZiamTZuGxYsXIyIiwtzl6F29ehWxsbFQq9VQq9XYt28funfvbtaa1qxZgx9//BHbtm3D9OnTMXDgQLzzzjtmralacXExFi1ahIqKCpSUlCAhIQFhYWHmLgsDBgxAUlISioqKoNFo8Ntvv6Fjx47mLgsAkJaWBn9/f4vofVVTKpVISUlBWVkZBEFAYmIiOnfubO6ycPXqVbzyyiuoqqpCcXExNm3a1GSn68z/6w5h9erVqKiowMcff6x/buTIkRg1apQZqwJCQ0Nx8uRJPPXUUxCLxRg8eLBFBZmlGTBgAE6cOIGnnnoKWq0Wo0ePRrdu3cxdFrp27YqJEydi9OjRqKysRJ8+ffDMM8+YuywAQEZGBvz8/MxdhoG+ffvizJkziI6Ohr29PTp37oyXX37Z3GVBqVRi8ODBGDZsGDQaDcaPH99kv7hx9VgiImoQTz0REVGDGBRERNQgBgURETWIQUFERA1iUBARUYMYFET3yaFDhxAZGWnuMojuOwYFERE1iEFBZAJHjhxB//79cezYMXOXQnTPODOb6D77/fff8e677+LLL7+EUqk0dzlE94wjCqL7KCsrC1OmTMGgQYMYEtRsMCiI7iOxWIyvv/4aCQkJFnMbVKJ7xaAguo+8vb3xyCOPYNasWXjzzTdRXl5u7pKI7hmDgsgEnn76aTz44IMGKwITWSuuHktERA3iiIKIiBrEoCAiogYxKIiIqEEMCiIiahCDgoiIGsSgICKiBjEoiIioQQwKIiJq0P8HWDW8RqD0dl4AAAAASUVORK5CYII="/>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9" name="AutoShape 2" descr="data:image/png;base64,iVBORw0KGgoAAAANSUhEUgAAAXIAAAEBCAYAAABlki5mAAAABHNCSVQICAgIfAhkiAAAAAlwSFlzAAALEgAACxIB0t1+/AAAADl0RVh0U29mdHdhcmUAbWF0cGxvdGxpYiB2ZXJzaW9uIDIuMS4yLCBodHRwOi8vbWF0cGxvdGxpYi5vcmcvNQv5yAAAEjVJREFUeJzt3XtQVVXDx/EfIkg3IQ3FJyzU1JmyyOQxUZMxEUsqCrFQw2nSHEsxrdHx9Zo+5G2mKEubUodGJUob8NKohZlMFJU2jZdMx0xQQhElFbyBh/3+4QvpPG+ejXL2OUu+n788zIH1m5r5nXXW3msvP8uyLAEAjNXE2wEAANeHIgcAw1HkAGA4ihwADEeRA4DhKHIAMBxFDgCGo8gBwHAUOQAYjiIHAMNR5ABguKae+sPnz5/X7t27FRoaKn9/f08NAwA3FJfLpbKyMnXp0kVBQUG2fsdjRb57924NGzbMU38eAG5omZmZioqKsvVejxV5aGhoXZiwsDBPDQMAN5SjR49q2LBhdR1qh8eKvHY5JSwsTOHh4Z4aBgBuSPVZkuZiJwAYjiIHAMNR5ABgOIocAAxHkQOA4ShyADCcx24/bAibCgqV90uxt2MA/6+YruF6LDrC2zEA356R5/1SrIN/nvJ2DOC/HPzzFJMM+AyfnpFLUrs7gzX3ld7ejgFc4X8W53s7AlDHp2fkAAD3KHIAMJytIt+yZYsSExP1+OOPKy0tzdOZAAD14LbIDx8+rJkzZ2rx4sVat26d9uzZo7y8PCeyAQBscHuxMzc3VwMHDqx7FG16erqaNWvm8WAAAHvczsiLiorkcrk0evRoJSQk6JNPPlFwcLAT2QAANrgtcpfLpYKCAs2ZM0efffaZdu7cqZycHCeyAQBscFvkd9xxh6Kjo9WiRQsFBQUpNjZWO3fudCIbAMAGt0Xet29f5efn6/Tp03K5XPr222913333OZENAGCD24udkZGRGjlypIYOHarq6mr16tVLgwYNciIbAMAGW1v0k5KSlJSU5OksAIBrwM5OADAcRQ4AhqPIAcBwFDkAGI4iBwDDUeQAYDiKHAAMR5EDgOEocgAwHEUOAIajyAHAcBQ5ABiOIgcAw1HkAGA4ihwADEeRA4DhKHIAMBxFDgCGo8gBwHAUOQAYjiIHAMNR5ABgOIocAAxHkQOA4ZraeVNKSorKy8vVtOmlt8+ePVuRkZEeDQYAsMdtkVuWpcLCQn3zzTd1RQ4A8B1ul1b++OMPSdKLL76op556SitXrvR4KACAfW6n2KdPn1Z0dLSmT5+u6upqDR8+XO3atVOvXr2cyAcAcMNtkXft2lVdu3ate52UlKS8vDyKHAB8hNulle3bt6ugoKDutWVZrJUDgA9xW+QVFRVasGCBLly4oMrKSuXk5Kh///5OZAMA2OB2at23b1/t2LFDTz/9tGpqajR06NArlloAAN5la41k/PjxGj9+vKezAACuATs7AcBwFDkAGI4iBwDDUeQAYDiKHAAMR5EDgOEocgAwHEUOAIajyAHAcBQ5ABiOIgcAw1HkAGA4ihwADEeRA4DhKHIAMBxFDgCGo8gBwHAUOQAYjiIHAMNR5ABgOIocAAzX1NsBYK7NB75VftE2b8fwisK//iVJemPL215O4h297/63Yjs84u0Y+D8UOa5ZftE2FZ4sVkRIuLejOK5zdIm3I3hN4cliSaLIfQhFjusSERKuNx59zdsx4KDG+i3El9leI58/f74mT57sySwAgGtgq8gLCgqUk5Pj6SwAgGvgtshPnjyp9PR0jR492ok8AIB6clvkM2bM0IQJE9S8eXMn8gAA6umqRb569Wq1adNG0dHRTuUBANTTVe9a2bBhg8rKypSQkKBTp07p7NmzmjNnjqZMmeJUPgCAG1ct8oyMjLp/Z2dn66effqLEAcDHsEUfAAxne0NQYmKiEhMTPZkFAHANmJEDgOEocgAwHEUOAIajyAHAcBQ5ABiOIgcAw1HkAGA4ihwADMcJQYDBvHFuau1Rb06fFMQ5of+MGTlgsNpzU50UERLu+DmthSeLG+1B33YwIwcM1xjOTeWc0KtjRg4AhqPIAcBwFDkAGI4iBwDDUeQAYDiKHAAMR5EDgOEocgAwHEUOAIajyAHAcBQ5ABiOIgcAw1HkAGA4ihwADGeryN99910NHDhQ8fHxysjI8HQmAEA9uH0e+U8//aQffvhB69at08WLFzVw4EDFxMSoffv2TuQDALjhdkbevXt3LV++XE2bNtWJEyfkcrl08803O5ENAGCDraWVgIAALVy4UPHx8YqOjlbr1q09nQsAYJPti53jxo1TQUGBjhw5olWrVnkyEwCgHtwW+YEDB/Tbb79Jkm666SbFxcVp3759Hg8GALDHbZEXFxdr2rRpqqqqUlVVlb7++mt169bNiWwAABvc3rUSExOjnTt36umnn5a/v7/i4uIUHx/vRDYAgA1ui1ySUlNTlZqa6uksAIBrwM5OADAcRQ4AhqPIAcBwFDkAGI4iBwDDUeQAYDiKHAAMR5EDgOEocgAwHEUOAIajyAHAcBQ5ABiOIgcAw1HkAGA4ihwADEeRA4DhKHIAMBxFDgCGo8gBwHAUOQAYjiIHAMNR5ABgOIocAAxHkQOA4ZraedP777+vjRs3SpJiYmI0adIkj4YCANjntsi///575efnKycnR35+fho5cqRyc3PVv39/J/I1CpsPfKv8om3ejlFvhSeLJUlvbHnby0nqr/fd/1Zsh0e8HQNoEG6XVkJDQzV58mQFBgYqICBAHTp0UElJiRPZGo38om11pWiSiJBwRYSEeztGvRWeLDbygxP4J25n5B07dqz7d2FhoTZu3KisrCyPhmqMIkLC9cajr3k7RqNg4jcI4GpsX+zcv3+/XnzxRU2aNEkREREejAQAqA9bRf7zzz/rhRde0Ouvv65nnnnG05kAAPXgdmnlyJEjGjNmjNLT0xUdHe1EJgBAPbgt8mXLlunChQuaN29e3c+Sk5M1ZMgQjwYDANjjtsinTZumadOmOZEFAHANbG0IAnzJ9d5331D3v3MvOnwFW/RhnOu9774h7n/nXnT4EmbkMJK377vnXnT4EmbkAGA4ihwADEeRA4DhKHIAMBxFDgCGo8gBwHAUOQAYjiIHAMNR5ABgOIocAAxHkQOA4ShyADAcRQ4AhqPIAcBwFDkAGI4iBwDDUeQAYDiKHAAMx1FvAK7L9R6GbUdDHZjtjqkHajMjB3BdrvcwbDsa4sBsd0w+UJsZOYDr5u3DsBuCyQdq256RV1ZW6oknnlBxsWc/eQEA9WOryHfs2KEhQ4aosLDQw3EAAPVlq8hXrVqlmTNnqlWrVp7OAwCoJ1tr5G+++aancwAArhF3rQCA4ShyADAcRQ4AhuM+cjfYtQbA19WryLds2eKpHD6rdteaJ3eVeXrHmvT3hwVFDtx4mJHbwK41AL6MNXIAMBxFDgCGo8gBwHAUOQAYjiIHAMNR5ABgOIocAAxHkQOA4dgQZIjrfVRAQz0GgG3+gO9hRm6I6z3gtiEOrzX5cFrgRsaM3CDeflQA2/wB38SMHAAMx4wcwA2hMV9HYkYO4IbQmK8jMSMHcMNorNeRmJEDgOEocgAwHEUOAIajyAHAcBQ5ABiOIgcAw1HkAGA4ihwADEeRA4DhbBX5+vXrNXDgQMXFxSkzM9PTmQAA9eB2i35paanS09OVnZ2twMBAJScn6+GHH9Y999zjRD4AgBtui/z7779Xjx49FBISIkkaMGCANm3apLFjx17191wulyTp6NGj1xzuzOnjkqTi4mt/EM71qjxR4fUMvpLDFzL4Sg5fyOArOXwhg6/kaIgMtZ1Z26F2+FmWZV3tDR9++KHOnj2rCRMmSJJWr16tnTt36j//+c9V//D27ds1bNgw20EAAH/LzMxUVFSUrfe6nZHX1NTIz8+v7rVlWVe8/iddunRRZmamQkND5e/vbysMADR2LpdLZWVl6tKli+3fcVvkYWFh2r59e93rsrIytWrVyu0fDgoKsv1pAgD42913312v97u9a6Vnz54qKChQeXm5zp07p6+++kp9+vS55oAAgIbldkbeunVrTZgwQcOHD1d1dbWSkpL0wAMPOJENAGCD24udAADfxs5OADAcRQ4AhqPIAcBwFDkAGM7tXSvekpubq4ULF6pJkyYKDg5WWlqa7rrrLsfGX7NmjTIyMupeV1RUqLS0VHl5ebrjjjscyyFJW7du1VtvvaWqqip17txZc+bM0a233upohrVr12rZsmXy8/PTTTfdpKlTp+r+++93NIMkrVy5UllZWfLz81Pbtm2Vlpamli1bOpphxYoVWrlypYKCgtShQwfNmDGj7hEWTpo3b542bdqk4OBgSVK7du30zjvvOJph3759SktLU0VFhZo0aaLZs2fXayNLQ7EsS5MnT1anTp00YsQIx8e/3ObNmzVx4kT98ssvzg1q+aBz585ZkZGRVmFhoWVZlpWRkWG99NJLXstTVVVlPfvss1ZWVpbjY584ccLq0aOHdfDgQcuyLGvBggXWzJkzHc1w4MABq1evXlZpaallWZa1detWKyYmxtEMlmVZu3btsvr27WudPn3asizLmjdvnjV9+nRHMxQUFFiPPPKIdeTIEcuyLCsnJ8dKTU11NEOtZ5991vr555+9MrZlWdbZs2etXr16WVu3brUsy7Jyc3OtAQMGOJ7j999/t1JSUqzIyEhr6dKljo9/uYMHD1qxsbHWgw8+6Oi4Prm04nK5ZFmWKiouPYDmzJkzatasmdfyLFmyRC1atFBycrLjY+fn5+v+++9XRESEJGnIkCFav369LAfvGg0MDFRaWlrdjt4uXbro+PHjqqqqcixD7bhffvmlbrvtNl24cEGlpaWOz4R//fVX9ezZU2FhYZKkuLg4bdmyxfH/FlVVVdqzZ4+WLl2qJ598UqmpqSopKXE0w3fffae2bdsqJiZGktSvXz/HvxFIl55JMnjwYD322GOOj325c+fOaeLEiZo8ebLjY/vk0sott9yiWbNmKTk5WSEhIaqpqVFWVpZXspSXlysjI0PZ2dleGf/o0aN1pSFdemRCZWWlzpw549jySnh4uMLDwyVd+go7d+5cPfroowoMDHRk/MsFBARo8+bNmjp1qgIDAzVu3DhHx4+MjNSKFSv0559/6s4771R2draqq6t18uRJW4+uaCilpaXq0aOHxo8fr44dO2rZsmV65ZVXlJOTY+tZSA3h4MGDCg0N1ZQpU7R37141b95cEydOdGTsy82YMUPSpQ8Wb5oxY4aee+45de7c2fGxfXJGvm/fPi1atEgbNmxQfn6+Ro8erdTUVEdnobVWrVqlfv36qW3bto6PLf33Q8tqNWni/P+6s2fP6tVXX9WhQ4eUlpbm+Pi1YmNj9eOPPyo1NVUjRoxQTU2NY2NHRUVpzJgxGjt2rBITE+Xn56eQkBAFBAQ4lkGS2rZtqyVLlqhTp07y8/PTiBEjdOjQIUcf4Xrx4kXl5eXpueeeU3Z2tp5//nmNGjXK8W8nviAzM1NNmzZVUlKSV8b3ySLPz8/XQw89VHdxc9iwYdq/f7/++usvx7Ns2LBBiYmJjo9bq02bNjp27Fjd69LSUgUHB+vmm292NEdJSYmSk5Pl7++v5cuXq3nz5o6OL0lFRUVXPMBt0KBBKikp0alTpxzLUFlZqe7duysnJ0fZ2dmKjY2VJMeXePbu3as1a9Zc8TPLshz9QGnVqpU6dOigyMhISZc+YF0ulw4fPuxYBl+Rk5OjXbt2KSEhQaNGjdL58+eVkJCg0tJSR8b3ySK/9957tW3bNh0/fulgic2bNys8PFwtWrRwNMepU6d06NAhde3a1dFxL9e7d2/t2LFDhYWFkqRPP/1U/fr1czRDZWWlUlJSFBcXp/T0dAUFBTk6fq2ysjK99tprKi8vl3TpCMKOHTvq9ttvdyzDsWPHlJKSosrKSknSBx98oPj4eMeWM2o1adJEb775Zl1pfvLJJ+rcufMVy3Ce1qdPHxUXF2v37t2SpG3btsnPz69uGa4x+fzzz/XFF19o7dq1+uijjxQUFKS1a9eqdevWjozvk2vk0dHRGjFihFJSUhQQEKDg4GAtXrzY8RxFRUUKDQ11/Gvz5Vq2bKm5c+dq3Lhxqq6u1l133aX58+c7miEzM1MlJSXKzc1Vbm5u3c8//vhjR0s0KipKo0eP1vDhw+Xv769WrVpp0aJFjo0vSe3bt9eoUaM0ePBg1dTUqFu3bnVrtE7q1KmTpk2bppdfflkul0thYWF6++23Hc0QGhqqRYsWadasWTp37pwCAwP13nvvefXGhMaKh2YBgOF8cmkFAGAfRQ4AhqPIAcBwFDkAGI4iBwDDUeQAYDiKHAAMR5EDgOH+F2GHWRrqzxxYAAAAAElFTkSuQmCC"/>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3" name="文本框 22"/>
          <p:cNvSpPr txBox="1">
            <a:spLocks noChangeArrowheads="1"/>
          </p:cNvSpPr>
          <p:nvPr/>
        </p:nvSpPr>
        <p:spPr bwMode="auto">
          <a:xfrm>
            <a:off x="583883" y="257450"/>
            <a:ext cx="7098347" cy="6618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defPPr>
              <a:defRPr lang="zh-CN"/>
            </a:defPPr>
            <a:lvl1pPr eaLnBrk="1" hangingPunct="1">
              <a:defRPr sz="3600" b="1">
                <a:latin typeface="+mj-lt"/>
                <a:ea typeface="+mj-ea"/>
                <a:cs typeface="+mj-cs"/>
              </a:defRPr>
            </a:lvl1pPr>
            <a:lvl2pPr algn="ctr">
              <a:defRPr sz="3600" b="1">
                <a:solidFill>
                  <a:schemeClr val="tx2"/>
                </a:solidFill>
              </a:defRPr>
            </a:lvl2pPr>
            <a:lvl3pPr algn="ctr">
              <a:defRPr sz="3600" b="1">
                <a:solidFill>
                  <a:schemeClr val="tx2"/>
                </a:solidFill>
              </a:defRPr>
            </a:lvl3pPr>
            <a:lvl4pPr algn="ctr">
              <a:defRPr sz="3600" b="1">
                <a:solidFill>
                  <a:schemeClr val="tx2"/>
                </a:solidFill>
              </a:defRPr>
            </a:lvl4pPr>
            <a:lvl5pPr algn="ctr">
              <a:defRPr sz="3600" b="1">
                <a:solidFill>
                  <a:schemeClr val="tx2"/>
                </a:solidFill>
              </a:defRPr>
            </a:lvl5pPr>
            <a:lvl6pPr marL="457200" algn="ctr" fontAlgn="base">
              <a:spcBef>
                <a:spcPct val="0"/>
              </a:spcBef>
              <a:spcAft>
                <a:spcPct val="0"/>
              </a:spcAft>
              <a:defRPr sz="3600" b="1">
                <a:solidFill>
                  <a:schemeClr val="tx2"/>
                </a:solidFill>
              </a:defRPr>
            </a:lvl6pPr>
            <a:lvl7pPr marL="914400" algn="ctr" fontAlgn="base">
              <a:spcBef>
                <a:spcPct val="0"/>
              </a:spcBef>
              <a:spcAft>
                <a:spcPct val="0"/>
              </a:spcAft>
              <a:defRPr sz="3600" b="1">
                <a:solidFill>
                  <a:schemeClr val="tx2"/>
                </a:solidFill>
              </a:defRPr>
            </a:lvl7pPr>
            <a:lvl8pPr marL="1371600" algn="ctr" fontAlgn="base">
              <a:spcBef>
                <a:spcPct val="0"/>
              </a:spcBef>
              <a:spcAft>
                <a:spcPct val="0"/>
              </a:spcAft>
              <a:defRPr sz="3600" b="1">
                <a:solidFill>
                  <a:schemeClr val="tx2"/>
                </a:solidFill>
              </a:defRPr>
            </a:lvl8pPr>
            <a:lvl9pPr marL="1828800" algn="ctr" fontAlgn="base">
              <a:spcBef>
                <a:spcPct val="0"/>
              </a:spcBef>
              <a:spcAft>
                <a:spcPct val="0"/>
              </a:spcAft>
              <a:defRPr sz="3600" b="1">
                <a:solidFill>
                  <a:schemeClr val="tx2"/>
                </a:solidFill>
              </a:defRPr>
            </a:lvl9pPr>
          </a:lstStyle>
          <a:p>
            <a:r>
              <a:rPr lang="en-US" altLang="zh-CN" dirty="0">
                <a:solidFill>
                  <a:schemeClr val="tx1"/>
                </a:solidFill>
              </a:rPr>
              <a:t>1.</a:t>
            </a:r>
            <a:r>
              <a:rPr lang="zh-CN" altLang="en-US" sz="3600" dirty="0">
                <a:solidFill>
                  <a:schemeClr val="tx1"/>
                </a:solidFill>
                <a:latin typeface="Impact" panose="020B0806030902050204" pitchFamily="34" charset="0"/>
                <a:ea typeface="微软雅黑" panose="020B0503020204020204" pitchFamily="34" charset="-122"/>
              </a:rPr>
              <a:t>卷积模型概述</a:t>
            </a:r>
            <a:endParaRPr lang="zh-CN" altLang="en-US" sz="3600" dirty="0">
              <a:solidFill>
                <a:schemeClr val="tx1"/>
              </a:solidFill>
              <a:latin typeface="Impact" panose="020B0806030902050204" pitchFamily="34" charset="0"/>
              <a:ea typeface="微软雅黑" panose="020B0503020204020204" pitchFamily="34" charset="-122"/>
            </a:endParaRPr>
          </a:p>
        </p:txBody>
      </p:sp>
      <p:sp>
        <p:nvSpPr>
          <p:cNvPr id="3" name="文本框 2"/>
          <p:cNvSpPr txBox="1"/>
          <p:nvPr/>
        </p:nvSpPr>
        <p:spPr>
          <a:xfrm>
            <a:off x="612775" y="1988395"/>
            <a:ext cx="10894281" cy="4198201"/>
          </a:xfrm>
          <a:prstGeom prst="rect">
            <a:avLst/>
          </a:prstGeom>
          <a:noFill/>
        </p:spPr>
        <p:txBody>
          <a:bodyPr wrap="square">
            <a:spAutoFit/>
          </a:bodyPr>
          <a:lstStyle/>
          <a:p>
            <a:pPr algn="l">
              <a:lnSpc>
                <a:spcPct val="150000"/>
              </a:lnSpc>
              <a:spcAft>
                <a:spcPts val="0"/>
              </a:spcAft>
            </a:pPr>
            <a:r>
              <a:rPr lang="zh-CN" altLang="en-US" sz="2000" b="0" i="0" dirty="0">
                <a:effectLst/>
                <a:latin typeface="-apple-system"/>
              </a:rPr>
              <a:t>         一维卷积、二维卷积和三维卷积主要区别在于卷积核和输入数据的维度不同。</a:t>
            </a:r>
            <a:endParaRPr lang="zh-CN" altLang="en-US" sz="2000" b="0" i="0" dirty="0">
              <a:effectLst/>
              <a:latin typeface="-apple-system"/>
            </a:endParaRPr>
          </a:p>
          <a:p>
            <a:pPr marL="800100" lvl="1" indent="-342900">
              <a:lnSpc>
                <a:spcPct val="150000"/>
              </a:lnSpc>
              <a:spcAft>
                <a:spcPts val="0"/>
              </a:spcAft>
              <a:buFont typeface="Arial" panose="020B0604020202020204" pitchFamily="34" charset="0"/>
              <a:buChar char="•"/>
            </a:pPr>
            <a:r>
              <a:rPr lang="zh-CN" altLang="en-US" sz="2000" b="0" i="0" dirty="0">
                <a:effectLst/>
                <a:latin typeface="-apple-system"/>
              </a:rPr>
              <a:t>一维卷积：卷积核和输入数据都是一维的，一维卷积通常用于时间序列数据的处理，比如信号滤波、语音识别等。 </a:t>
            </a:r>
            <a:endParaRPr lang="zh-CN" altLang="en-US" sz="2000" b="0" i="0" dirty="0">
              <a:effectLst/>
              <a:latin typeface="-apple-system"/>
            </a:endParaRPr>
          </a:p>
          <a:p>
            <a:pPr marL="800100" lvl="1" indent="-342900">
              <a:lnSpc>
                <a:spcPct val="150000"/>
              </a:lnSpc>
              <a:spcAft>
                <a:spcPts val="0"/>
              </a:spcAft>
              <a:buFont typeface="Arial" panose="020B0604020202020204" pitchFamily="34" charset="0"/>
              <a:buChar char="•"/>
            </a:pPr>
            <a:r>
              <a:rPr lang="zh-CN" altLang="en-US" sz="2000" b="0" i="0" dirty="0">
                <a:effectLst/>
                <a:latin typeface="-apple-system"/>
              </a:rPr>
              <a:t>二维卷积：卷积核和输入数据都是二维的，二维卷积常用于图像处理中，如图像滤波、边缘检测等。</a:t>
            </a:r>
            <a:endParaRPr lang="zh-CN" altLang="en-US" sz="2000" b="0" i="0" dirty="0">
              <a:effectLst/>
              <a:latin typeface="-apple-system"/>
            </a:endParaRPr>
          </a:p>
          <a:p>
            <a:pPr marL="800100" lvl="1" indent="-342900">
              <a:lnSpc>
                <a:spcPct val="150000"/>
              </a:lnSpc>
              <a:spcAft>
                <a:spcPts val="0"/>
              </a:spcAft>
              <a:buFont typeface="Arial" panose="020B0604020202020204" pitchFamily="34" charset="0"/>
              <a:buChar char="•"/>
            </a:pPr>
            <a:r>
              <a:rPr lang="zh-CN" altLang="en-US" sz="2000" b="0" i="0" dirty="0">
                <a:effectLst/>
                <a:latin typeface="-apple-system"/>
              </a:rPr>
              <a:t>三维卷积：卷积核和输入数据都是三维的，三维卷积通常用于视频处理、医学图像分析等领域。</a:t>
            </a:r>
            <a:endParaRPr lang="zh-CN" altLang="en-US" sz="2000" b="0" i="0" dirty="0">
              <a:effectLst/>
              <a:latin typeface="-apple-system"/>
            </a:endParaRPr>
          </a:p>
          <a:p>
            <a:pPr>
              <a:lnSpc>
                <a:spcPct val="150000"/>
              </a:lnSpc>
              <a:spcAft>
                <a:spcPts val="0"/>
              </a:spcAft>
            </a:pPr>
            <a:r>
              <a:rPr lang="zh-CN" altLang="en-US" sz="2000" b="0" i="0" dirty="0">
                <a:effectLst/>
                <a:latin typeface="-apple-system"/>
              </a:rPr>
              <a:t>         除了</a:t>
            </a:r>
            <a:r>
              <a:rPr lang="zh-CN" altLang="en-US" sz="2000" dirty="0">
                <a:latin typeface="-apple-system"/>
              </a:rPr>
              <a:t>卷积核</a:t>
            </a:r>
            <a:r>
              <a:rPr lang="zh-CN" altLang="en-US" sz="2000" b="0" i="0" dirty="0">
                <a:effectLst/>
                <a:latin typeface="-apple-system"/>
              </a:rPr>
              <a:t>和</a:t>
            </a:r>
            <a:r>
              <a:rPr lang="zh-CN" altLang="en-US" sz="2000" dirty="0">
                <a:latin typeface="-apple-system"/>
              </a:rPr>
              <a:t>输入数据</a:t>
            </a:r>
            <a:r>
              <a:rPr lang="zh-CN" altLang="en-US" sz="2000" b="0" i="0" dirty="0">
                <a:effectLst/>
                <a:latin typeface="-apple-system"/>
              </a:rPr>
              <a:t>的维度不同外，三者的计算方式基本相同，都是通过滑动卷积核在输入数据上进行卷积运算，得到输出结果。</a:t>
            </a:r>
            <a:endParaRPr lang="zh-CN" altLang="en-US" sz="2000" b="0" i="0" dirty="0">
              <a:effectLst/>
              <a:latin typeface="-apple-system"/>
            </a:endParaRPr>
          </a:p>
        </p:txBody>
      </p:sp>
      <p:sp>
        <p:nvSpPr>
          <p:cNvPr id="7" name="文本框 6"/>
          <p:cNvSpPr txBox="1"/>
          <p:nvPr/>
        </p:nvSpPr>
        <p:spPr>
          <a:xfrm>
            <a:off x="612775" y="1450547"/>
            <a:ext cx="6096000" cy="461665"/>
          </a:xfrm>
          <a:prstGeom prst="rect">
            <a:avLst/>
          </a:prstGeom>
          <a:noFill/>
        </p:spPr>
        <p:txBody>
          <a:bodyPr wrap="square">
            <a:spAutoFit/>
          </a:bodyPr>
          <a:lstStyle/>
          <a:p>
            <a:r>
              <a:rPr lang="zh-CN" altLang="en-US" b="1" dirty="0"/>
              <a:t>一维卷积、二维卷积和三维卷积</a:t>
            </a:r>
            <a:endParaRPr lang="zh-CN" altLang="en-US" b="1"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AutoShape 5" descr="data:image/png;base64,iVBORw0KGgoAAAANSUhEUgAAAtEAAAHwCAYAAABg0TMJAAAABHNCSVQICAgIfAhkiAAAAAlwSFlz%0AAAALEgAACxIB0t1+/AAAIABJREFUeJzs3Xd4lFX6xvHvIUYIRSKIaEIVMYCgBKKC2FtcXTGi4qJi%0AFysKSiju7s+y7goEKdIULIAiiyJmdUURARXsYNBoIIAKSII0iYBECcn5/XEmGNh0MvNOuT/XxeXk%0AzZRnJkjuOfO8zzHWWkREREREpPJqeV2AiIiIiEioUYgWEREREakihWgRERERkSpSiBYRERERqSKF%0AaBERERGRKlKIFhERERGpIoVoEQlKxphWxhhrjDnM9/XbxpgbA/C4jxhjXvL34/geK8EYs8IYs8sY%0Ac58x5mljzN8D8djBxhizzhhzQTVve6YxJruma6rE40bsz0tEFKJF5BD4gk++MWa3MWazMWaaMaa+%0APx7LWvsna+30StZUrTBWifs+xxhT5Hu+u4wx2caYmw/hLgcDi621Day1T1lr77TW/qPEY22smcor%0Az/cmosD3HPOMMR8bY7oHuo7y+N5cHV/8tbV2ibU2wU+PdasxZpXv573ZGDPPGNPA97j7f14iEnkU%0AokXkUF1mra0PdAGSgL8dfAXjhMu/N7m+53sEMASYaozpcPCVilfQK9AS+LaG66sJs33PsQmwFJhr%0AjDEe1xRwxpizgX8Bfay1DYD2wGxvqxKRYBEuv9RExGPW2hzgbaAjgDHmfWPMP40xHwF7gOOMMQ2N%0AMc8ZYzYZY3KMMY8bY6J8148yxowyxmwzxnwPXFry/n33d1uJr283xqz0rRBmGWO6GGNeBFoAb/pW%0AUgf7rtvNt6KaZ4z5yhhzTon7aW2M+cB3PwuAoyr5fK21Nh3YAXQo0X5yqzFmA7DId/89jTHf+h77%0AfWNMe9/xRcC5wARfrSf4VvIfN8bU872Wcb7v7TbGxB30epxmjPmp+PXzHbvCGPO17/Kpxphlxpid%0AvhXU0ZV5Xgc9xwJgOnAM0NgYU8sY8zdjzHpjzBZjzAxjTEPf4xU//37GmFzfz3hQidqmGWMeL/F1%0AmSvtvto/8b1mm4wxE4wxh/u+96Hval/5XpdrDr4vY0x732ud53vtex5Ux0RjzFu+n/lnxpg2ZbwE%0ApwCfWGszfK/Hz9ba6dbaXQc/J2NM8d+54j9FxpibfN9rZ4xZYIz52bhPL3pX6QchIkFJIVpEaoQx%0ApjlwCZBR4nBfoB/QAFgPTAP2AccDicBFQHEwvh34s+94EnBVOY91NfAIcANuRbgnsN1a2xfYgG91%0A3Fo70hgTD7wFPA40AgYBrxljmvju7mVgOS48/wOoVN+1L1BeAcQCmSW+dTZuxTLZGHMCMAsYgFvV%0AnYcL+Idba88DlgD3+mpdXXwH1tpfgT/hW/X2/ckt+fjW2s+AX4HzShy+1vd8AMYB46y1RwBtgFcq%0A87wOeo61gZuAH62123yXb8KF/+OA+sCEg252LtAW97MdYqrXWlMIDMT9TLoD5wN3A1hrz/Jd52Tf%0A63LAyrAxJhp4E3gXOBroD8w0xpRs9/gL8ChwJLAW+GcZdXyG+zk+aozp4Xs9SmWtLf47Vx+4GvgJ%0AWOh7Q7QA93M52vfYk0wpn16ISGhRiBaRQ5VujMnDfez/Ae7j72LTrLXfWmv34QLsJcAAa+2v1tot%0AwBhcqADoDYy11v5orf0ZeKKcx7wNGGmt/cK3IrzWWru+jOteD8yz1s6z1hZZaxcAy4BLjDEtcKuN%0Af7fW/m6t/RAXwMoT53u+24CHgb7W2pIntT3ie375wDXAW9baBb5V3VFADHB6BY9RWbOAPgDG9ele%0A4jsGUAAcb4w5ylq721r7aRXut7fvOf4IdAWu8B2/Dhhtrf3eWrsbGAb8xRzYuvKo7/lnAi8U11cV%0A1trl1tpPrbX7rLXrgGdwb04qoxsu3A+31u611i4C/ntQHa9baz/3/b2cCXQuo44lQC9cq9JbwHZj%0AzOiSq/8H871xmg70ttb+iHtjuM5a+4Lv+WQAr+GCtoiEsMr07ImIlCfFWvteGd/7scTllkA0sMn8%0A0V5bq8R14g66flmhGKA58F0l62sJXG2MuazEsWhgse8xd/hWfks+bvNy7i/XWtusnO+XfA5xlHge%0A1toiY8yPQHwla6/Iy8DHxpi7cGHvyxJvJm4FHgNWGWN+wIXb/1byfl+x1l5fyvEDno/v8mFA0xLH%0ADv4ZdqrkY+7nC6KjcZ9I1PU9xvJK3jwOt3JedFAdJV/zn0pc3oML3aWy1r4NvG1cT/+5wKtANi7Y%0AH1x3Q+A/wN+stUt9h1sCp/nelBQ7DHixks9HRIKUQrSI+JMtcflH4HfgKN8K4ME2cWB4bVHO/f6I%0Aa1Go6DGLr/uitfb2g69ojGkJHGmMqVciSLco5T6qouRtcykRIo1799AcyKni/ZR+BWuzjDHrca0f%0AJVs5sNauAfr4wl8vYI4xpvFBbxiqKhcXCou1wLXnbAaK31g0B1aV+H5xG8qvuEBc7JhyHmcyri2o%0Aj7V2lzFmAOW095RSY3NjTK0SQboFsLqc21TId18Lfb3sHQ/+vu91fhk3bWVKiW/9CHxgrb3wUB5f%0ARIKP2jlEJCCstZtwfapPGmOO8PUUtzFuAgK4nt37jDHNjDFHAkPLubtngUHGmK7GOd4XiMEFuuNK%0AXPcl4DJjTLJxJy/W8Z2I1sy3arsMeNQYc7gx5gzgMmrOK8Clxpjzfb26D+LeSHxcidtuxp3M17CC%0A670M3A+chVslBcAYc70xpokv/BWvghaVcvuqmAUMNO5kzPq41p3ZB70p+rsxpq4x5kTgZv6YZrEC%0A10LTyBhzDK5PvCwNgJ3AbmNMO+Cug75/8M+4pM9wq8uDjTHRxp1Eehnw70o/Sx9jzOXGmL8YY470%0A/T07FddWUlprzD+BerifRUn/BU4wxvT11RNtjDnF+E4wFZHQpRAtIoF0A3A4kIWbajEHONb3vanA%0AfOAr4Etgbll3Yq19FRdaXgZ2Aem4nmtwvdR/801mGOTrS70ceAjYilsZTOWPf/+uBU4Dfsb1OM+o%0AiSfqqzMb15M9HtdDfRnupMe9lbjtKlxo/d73XOLKuOosXLBb5Dv5r9jFwLfGmN24kwz/4uvTxjc9%0A4sxqPKXncW0IHwI/AL/hTtwr6QPcyXoLgVHW2nd9x1/E/WzX4d5MlTcqbhDu57IL9/fi4Os+Akz3%0AvS4HTLrwvbaX4VbntwGTgBt8r2dV7cCd8LoGF+pfAtKstTNLuW4fXD/2jhITOq7zTfK4CNf7n4tr%0AJRkBlHmSooiEBmPtoXxqKSIi4kbc4YJ1dBntOiIiYUUr0SIiIiIiVaQQLSIiIiJSRWrnEBERERGp%0AIq1Ei4iIiIhUkUK0iIiIiEgVhcRmK0cddZRt1aqV12WIiIiISJhbvnz5Nmttk4quFxIhulWrVixb%0AtszrMkREREQkzPl2gq2Q2jlERERERKpIIVpEREREpIoUokVEREREqigkeqJLU1BQwMaNG/ntt9+8%0ALkWAOnXq0KxZM6Kjo70uRURERMTv/BaijTHNgRlAU8ACU6y144wxjwC3A1t9V33IWjuvqve/ceNG%0AGjRoQKtWrTDG1FTZUg3WWrZv387GjRtp3bq11+WIiIiI+J0/V6L3AQ9aa780xjQAlhtjFvi+N8Za%0AO+pQ7vy3335TgA4SxhgaN27M1q1bK76yiIiISBjwW4i21m4CNvku7zLGrATia/IxFKCDh34WIiIi%0AEkkCcmKhMaYVkAh85jvU3xjztTHmeWPMkWXcpp8xZpkxZlmwrnBGRUXRuXNnOnbsyNVXX82ePXuq%0AfV/vv/8+f/7znwF44403GD58eJnXzcvLY9KkSfu/zs3N5aqrrqr2Y4uIiIhI1fg9RBtj6gOvAQOs%0AtTuBycBxQGfcSvWTpd3OWjvFWptkrU1q0qTCTWM8ERMTw4oVK/jmm284/PDDefrppw/4vrWWoqKi%0AKt9vz549GTp0aJnfPzhEx8XFMWfOnCo/joiIiIhUj19DtDEmGhegZ1pr5wJYazdbawuttUXAVOBU%0Af9YQKGeeeSZr165l3bp1JCQkcMMNN9CxY0d+/PFH3n33Xbp3706XLl24+uqr2b17NwDvvPMO7dq1%0Ao0uXLsydO3f/fU2bNo17770XgM2bN3PFFVdw8sknc/LJJ/Pxxx8zdOhQvvvuOzp37kxqairr1q2j%0AY8eOgOsVv/nmm+nUqROJiYksXrx4/3326tWLiy++mLZt2zJ48OAAv0IiIiIi4cOf0zkM8Byw0lo7%0AusTxY3390gBXAN8c8oMNGAArVhzy3Rygc2cYO7ZSV923bx9vv/02F198MQBr1qxh+vTpdOvWjW3b%0AtvH444/z3nvvUa9ePUaMGMHo0aMZPHgwt99+O4sWLeL444/nmmuuKfW+77vvPs4++2xef/11CgsL%0A2b17N8OHD+ebb75hhe85r1u3bv/1J06ciDGGzMxMVq1axUUXXcTq1asBWLFiBRkZGdSuXZuEhAT6%0A9+9P8+bND+FFEhEREYlM/pzO0QPoC2QaY4oT7kNAH2NMZ9zYu3XAHX6swa/y8/Pp3Lkz4Faib731%0AVnJzc2nZsiXdunUD4NNPPyUrK4sePXoAsHfvXrp3786qVato3bo1bdu2BeD6669nypQp//MYixYt%0AYsaMGYDrwW7YsCE7duwos6alS5fSv39/ANq1a0fLli33h+jzzz+fhg0bAtChQwfWr1+vEC0iIiJS%0ADf6czrEUKG1kQ5VnQleokivGNa24J/pg9erV23/ZWsuFF17IrFmzDrhOabfzt9q1a++/HBUVxb59%0A+wJeg4iIiEg40LbfftatWzc++ugj1q5dC8Cvv/7K6tWradeuHevWreO7774D+J+QXez8889n8uTJ%0AABQWFvLLL7/QoEEDdu3aVer1zzzzTGbOnAnA6tWr2bBhAwkJCTX9tEREREQimkK0nzVp0oRp06bR%0Ap08fTjrppP2tHHXq1GHKlClceumldOnShaOPPrrU248bN47FixfTqVMnunbtSlZWFo0bN6ZHjx50%0A7NiR1NTUA65/9913U1RURKdOnbjmmmuYNm3aASvQIiIiInLojLXW6xoqlJSUZJctW3bAsZUrV9K+%0AfXuPKpLS6GciIiIioc4Ys9xam1TR9bQSLSIiIiJSRf6cziEiIiIiUq70jBzS5meTm5dPXGwMqckJ%0ApCTGe11WhRSiRURERMQT6Rk5DJubSX5BIQA5efkMm5sJEPRBWu0cIiIiIuKJtPnZ+wN0sfyCQtLm%0AZ3tUUeUpRIuIiIiIJ3Lz8qt0PJgoRIuIiIiIJ+JiY6p0PJgoRFfT9u3b6dy5M507d+aYY44hPj5+%0A/9d79+49pPt+/fXXSUtLq5E6r7/+elq3bs3JJ5/MCSecwI033khubm6Ftxs9ejS//fZbjdQgIiIi%0AUprU5ARioqMOOBYTHUVqcvBvFKcTC6upcePG+7fufuSRR6hfvz6DBg064DrWWqy11KpVtfcqV1xx%0ARY3VCTBmzBhSUlIoKipi9OjRnHfeeWRmZhIdHV3mbUaPHs0tt9xCnTp1arQWERERkWLFJw+G4nSO%0AiFmJTs/IocfwRbQe+hY9hi8iPSPHL4+zdu1aOnTowHXXXceJJ57Ipk2b6NevH0lJSZx44ok89thj%0A+6/brFkzHnnkERITEznppJNYvXo1AM8++ywDBgwA3Ery/fffz+mnn85xxx3H66+/DrgtwO+8807a%0AtWvHRRddxMUXX0x6enq5tdWqVYtBgwbRqFEj3n33XYBSaxszZgxbtmzhzDPP5IILLijzeiIiIiKH%0AKiUxno+GnscPwy/lo6HnhUSAhggJ0cXjU3Ly8rH8MT7FX0F61apVDBw4kKysLOLj4xk+fDjLli3j%0Aq6++YsGCBWRlZe2/btOmTcnIyOC2225j9OjRpd7fli1b+Oijj0hPT2fYsGEAvPrqq+Tk5JCVlcW0%0AadP45JNPKl1fly5dWLVqFUCptQ0cOJCjjz6aJUuW8N5775V5PREREZFIFREhOtDjU9q0aUNS0h+7%0ARc6aNYsuXbrQpUsXVq5ceUAA7dWrFwBdu3Zl3bp1pd5fSkoKxhhOOukkcnJc8F+6dCm9e/emVq1a%0AxMXFcfbZZ1e6vpJbvZdXW0mVvZ6IiIhIJIiInuhAj0+pV6/e/str1qxh3LhxfP7558TGxnL99dcf%0AcMJe7dq1AYiKimLfvn2l3l/xdeDAAFxdK1as4NJLL62wtso+BxEREZFIExEr0V6OT9m5cycNGjTg%0AiCOOYNOmTcyfP79G7rdHjx7MmTMHay2bNm3iww8/rPA21lrGjBnD9u3bufDCC8utrUGDBuzatcuv%0Az0FEREQkVEXESnRqcsIBW0pC4MandOnShQ4dOtCuXTtatmxJjx49auR+e/fuzaJFi2jfvj0tW7Yk%0AMTGRhg0blnrdgQMH8vDDD5Ofn0/37t1ZtGgR0dHR5dbWr18/LrjgApo3b86CBQv88hxEREREQpWp%0AifYAf0tKSrLLli074NjKlStp3759pe8jPSMnJMenlGf37t3Ur1+frVu3ctppp/HZZ5/RpEkTz+qp%0A6s9EREREJNgYY5Zba5Mqul5ErESDG58S6qH5YH/605/YuXMnBQUFPProo54GaBEREZFIEjEhOhwt%0AWbLE6xJEREREIlJEnFgoIiIiIlKTQjpEh0I/d6TQz0JEREQiSciG6Dp16rB9+3aFtyBgrWX79u3U%0AqVPH61JEREREAiJke6KbNWvGxo0b2bp1q9elCO5NTbNmzbwuQ0RERCQgQjZER0dH07p1a6/LEBER%0AEZEIFLLtHCIiIiIiXgnZlWgRERGJbOG4kZqEDoVoERERCTnpGTkMm5tJfkEhADl5+QybmwmgIC0B%0AoXYOERERCTlp87P3B+hi+QWFpM3P9qgiiTQK0SIiIhJycvPyq3RcpKYpRIuIiEjIiYuNqdJxkZqm%0AEC0iIiIhJzU5gZjoqAOOxURHkZqc4FFFEml0YqGIiIiEnOKTBzWdQ7yiEC0iIiIhKSUxXqFZPKN2%0ADhERERGRKlKIFhERERGpIoVoEREREZEqUogWEREREakihWgRERERkSrSdA4RERGRAErPyNFovjCg%0AlWgRERGRAEnPyGHY3Exy8vKxQE5ePsPmZpKekeN1ad4pKoL0dPjXv7yupEoUokVEREQCJG1+NvkF%0AhQccyy8oJG1+tkcVeWjvXnjhBTjxRLjiCpg+HX7/3euqKk0hWkRERCRAcvPyq3Q8LO3eDWPGQJs2%0AcMstULs2zJoF337rLocI9USLiIiIBEhcbAw5pQTmuNgYD6oJsG3bYPx4mDABfv4ZzjkHpk6F5GQw%0Axuvqqkwr0SIiIiIBkpqcQEx01AHHYqKjSE1O8KiiAFi/Hu6/H1q0gMcegzPPhE8+gcWL4eKLQzJA%0Ag1aiRURERAKmeApHREzn+OYbGDnStWoAXH89DB4M7dt7W1cNUYgWERERCaCUxPjwDM3FPv4Yhg+H%0AN9+EunXh3nvhgQegeXOvK6tRCtEiIiIicmishXnzYMQIWLIEGjWChx+G/v2hcWOvq/MLhWgRERER%0AqZ59+2D2bBeeMzPdavPYsXDbbVCvntfV+ZVCtIiIiIhUzZ49bsbzqFGwbh106ODmPPfpA9HRXlcX%0AEArRIiIiIh4JuS3Ad+yASZNg3DjYuhW6d3crz5ddBrUia+ibQrSIiIiIB4q3AC/ewbB4C3Ag+IJ0%0Abq7bIOXpp91mKZdcAkOHwhlnhOyIukMVWW8ZRERERIJESGwBnp3t+ptbtYLRo6FnT1ixAt56y817%0AjtAADVqJFhEREfFEUG8BvmyZG1M3d67bivv22+HBB+G447yuLGgoRIuIiIh4IOi2ALcWFi504Xnh%0AQmjYEIYNg/vug6ZNvakpiKmdQ0RERMQDQbMFeGEhzJkDp5wCF14IWVlup8ENG+Cf/1SALoNWokVE%0AREQ84PkW4L//Di++6ALzmjXQti1MnQp9+7oWDimXQrSIiIiIRzzZAnznTpgyxZ0ouGkTdO0Kr74K%0AV1wBUVEV314AhWgRERGRyLB5Mzz1FEycCL/8Ahdc4FaizzsvoqdsVJdCtIiIiEg4++EHt7Pg88+7%0AFo4rr4QhQyApyevKQppCtIiIiEg4+vprGDECZs92bRo33ACpqXDCCV5XFhYUokVERETChbWwZIkb%0AU/f221C/PjzwAAwYAHFxXlcXVhSiRUREREJdURG8+aYLz59+Ck2auPF0d90FRx7pdXVhSSFaRERE%0AJFTt3QuzZrkxdVlZbnvuiRPh5pshxqNNWyKE3zZbMcY0N8YsNsZkGWO+Ncbc7zveyBizwBizxvdf%0AvT0SERERqYpff4Vx4+D44+Gmm1zP88yZbt7z3XcrQAeAP3cs3Ac8aK3tAHQD7jHGdACGAguttW2B%0Ahb6vRURERKQi27fDo49Cixauz7l1a5g3D776Cq69Fg5Tk0Gg+O2VttZuAjb5Lu8yxqwE4oHLgXN8%0AV5sOvA8M8VcdIiIiIiHvxx/d5ihTpsCePdCzpxtTd/rpXlcWsQLydsUY0wpIBD4DmvoCNsBPQKkb%0Ashtj+gH9AFq0aOH/IkVERESCTVaW63eeOdN93aePC88nnuhtXeLXdg4AjDH1gdeAAdbanSW/Z621%0AgC3tdtbaKdbaJGttUpMmTfxdpoiIiEjw+PRTSElxYfnVV12f89q1MGOGAnSQ8OtKtDEmGhegZ1pr%0A5/oObzbGHGut3WSMORbY4s8aREREREKCtfDOO26DlA8+cKPpHn4Y7r0XjjrK6+rkIP6czmGA54CV%0A1trRJb71BnCj7/KNwH/8VYOIiIhI0Nu3z42pS0yESy6B775z/c8bNsAjjyhAByl/rkT3APoCmcaY%0AFb5jDwHDgVeMMbcC64HefqxBREREJDjl58O0aZCWBj/8AO3awQsvuCkbhx/udXVSAX9O51gKmDK+%0Afb6/HldEREQkqOXlweTJMHYsbNkCp53mVp579oRafj9dTWqIhgmKiIiIBMKmTS44T54Mu3ZBcjIM%0AHQpnnw2mrHVHCVYK0SIiIiL+tHata9mYNs31P/fuDYMHux5oCVkK0SIiIiL+sHy5m7Tx2msQHQ23%0A3AKDBkGbNl5XJjVAIVpERESkplgLixfD8OGwYAEccYRbdb7/fjjmGK+rkxqkEC0iIiJyqIqKID3d%0AhecvvnCBecQIuOMOaNjQ6+rEDxSiRURERKrr99/dltwjR0J2tmvVeOYZuOEGqFPH6+rEjxSiRURE%0ARKpq1y6YMsWNpsvNhS5d4JVXoFcviIryujoJAIVoERERkcrauhWeegomTHDzns87z03duOACjamL%0AMArRIiIiIhVZtw5GjYLnn4fffnMrzkOGwCmneF2ZeEQhWkRERKQsmZnuBMF//9vtJnjDDZCaCgkJ%0AXlcmHlOIFhERETnY0qVu0sZbb0G9ejBgAAwcCPHxXlcmQUIhWkRERATcmLp581x4/ugjaNwYHnsM%0A7rkHGjXyujoJMgrRIiIiEtkKCly7xogR8O230LIljB/vdhisW9fr6iRIKUSLiIhIZNqzB557zp0w%0AuGEDdOwIL74I11zjtukWKYdCtIiIiESWn392I+rGj4dt26BHD5g4ES69VGPqpNIUokVERCQybNzo%0ANkeZMgV+/RX+/Gc3pu6MM7yuTEKQQrSIiIiEt1Wr3LbcL73kTh689loYPNi1b4hUk0K0iIiIhKfP%0AP3eTNtLToU4duPNOeOABaNXK68okDChEi4iISPiwFhYscOF58WI48kj429+gf39o0sTr6iSMKESL%0AiIhI6Nu3D157zY2py8hwm6KMHg233w7163tdnYQhhWgREREJXb/9BtOnQ1oafPed2477+efhuuvg%0A8MO9rk7CmEK0iIiIhJ5ffoHJk2HsWNi8GU45xQXpyy+HWrW8ri6kpGfkkDY/m9y8fOJiY0hNTiAl%0AUdubV0QhWkRERELHTz+54Dx5MuzcCRddBEOHwjnnaMZzNaRn5DBsbib5BYUA5OTlM2xuJoCCdAX0%0AVk1ERESC39q1brpGq1ZuxTk5GZYvh/nz4dxzFaCrKW1+9v4AXSy/oJC0+dkeVRQ6tBItIiIiwevL%0AL93JgnPmwGGHwU03waBB0Lat15WFhdy8/Codlz8oRIuIiEhwsRbef9+NqXv3XWjQAFJT4f774dhj%0Ava4urMTFxpBTSmCOi43xoJrQonaOEJWekUOP4YtoPfQtegxfRHpGjtcliYiIHJqiInj9dejWDc47%0AD1asgH/9CzZscIFaAbrGpSYnEBMddcCxmOgoUpMTPKoodGglOgTpJAAREQkre/fCzJmubSM7G447%0Azp04eOONEKMVUX8qzg2azlF1CtEhqLyTAPSXXkREQsauXTB1qtsUJScHOneGWbPgqqtc/7MEREpi%0AvPJDNehvaAjSSQAiIhLStm6F8eNhwgTYscONp3vuOTeuTlM2JEQoRIcgnQQgIiIhaf16ePJJePZZ%0AyM+HlBQYMsT1QIuEGJ1YGIJ0EoCIiISUb76BG26ANm1cr/M110BW1h8nEYqEIK1EhyCdBCAiIiHh%0Ao4/cyYJvvgn16sF998HAgdC8udeViRwyhegQpZMAREQkKFkL8+a58LxkCTRuDI8+Cvfc4y6LhAmF%0AaBERETl0+/bB7NkuPGdmutXmsWPhttvcKrQfpGfk6FNZ8YxCtIiIiFTfnj3wwgswahSsWwcdOsCM%0AGfCXv0B0tN8eVnsmiNd0YqGIiIhU3Y4d8Pjj0KoV3Huv203wjTfcKnTfvn4N0FD+ngkigaCVaBER%0AEam8nBwYMwaeeQZ274ZLLnFj6s48M6AznrVngnhNIVpEREQqlp0NaWmuVaOoyLVrDB4MJ53kSTna%0AM0G8pnYOERERKdsXX7htuNu3h5kzoV8/WLMGXnrJswAN2jNBvKeVaBERETmQtbBwITzxBCxaBLGx%0A8NBDbs7z0Ud7XR2gPRPEewrRIiIi4hQWwty5MHw4fPklxMW5qRv9+kGDBl5X9z+0Z4J4SSFaREQk%0A0v3+u+t1HjkS1q6FE06AZ5+F66+H2rW9rk4kKClEi4iIRKqdO+Hpp920jZ9+gqQkmDMHUlIgKqri%0A24tEMIWHObCMAAAgAElEQVRoERGRSLN5M4wbB5MmwS+/wIUXuhMFzzsvoGPqREKZQrSIiEik+P57%0A1+P8/POwdy9ceSUMHQpdu3pdmUjIUYgWEREJdytWwIgR8MorcNhhcOONMGiQ630WkWpRiBYREQlH%0A1sKHH7pJG++8A/Xrw4MPwoABbuqGiBwShWgREZFwUlQEb77pwvOnn0KTJvDPf8Jdd8GRR3pdnUjY%0AUIgWEREJB3v3wssvuzF1K1dC69buxMGbboIYbYUtUtMUokVERELZ7t1upvOTT8LGjW4r7pdfhquv%0Adv3PIuIX+r9LREQkFG3bBhMmwPjx8PPPcOaZMGUKXHyxxtSJBIBCtIiISCjZsAFGj4apU2HPHujZ%0AE4YMgdNP97oykYiiEC0iIhIKsrJcv/PMme7r666DwYOhQwdv6xKJUArRIiIiweyTT9ykjTfegLp1%0A4e673ai6Fi28rkwkoilEi4iIBBtr3Wzn4cPdrOdGjeDhh6F/f2jc2OvqRASFaBERkeCxbx+8+qoL%0Az19/Dc2awdixcNttUK+e19WJSAkK0SIiUqb0jBzS5meTm5dPXGwMqckJpCTGe11W+MnPh2nTIC0N%0AfvgB2rd3X/fpA4cf7nV1IlIKhWgRESlVekYOw+Zmkl9QCEBOXj7D5mYCKEjXlLw8tyHKuHGwZQt0%0A6wZjxsBll0GtWl5XJyLl0P+hIiJSqrT52fsDdLH8gkLS5md7VFEYyc11kzVatIC//hW6doX334eP%0AP4bLL1eAFgkBWokWEZFS5eblV+m4VMKaNa5lY/p01/98zTUuTHfu7HVlIlJFCtEiIlKquNgYckoJ%0AzHGxMR5UE+KWL4cRI2DOHNfjfOutMGgQHHec15WJSDXp8yIRESlVanICMdFRBxyLiY4iNTnBo4pC%0AjLWwcCFceCEkJcH8+W5nwfXrXR+0ArRISPNbiDbGPG+M2WKM+abEsUeMMTnGmBW+P5f46/FFROTQ%0ApCTG80SvTsTHxmCA+NgYnujVSScVVqSwEF57DU49FS64AL75xq1Cb9gATzwBTZt6XaGI1AB/tnNM%0AAyYAMw46PsZaO8qPjysiIjUkJTFeobmyfv8dXnzRbc29Zg0cfzxMmQJ9+0KdOl5XJyI1zG8h2lr7%0AoTGmlb/uX0REJCjs3AnPPONG023aBF26wOzZcOWVEBVV8e1FJCR5cWJhf2PMDcAy4EFr7Q4PahAR%0AETk0W7a4+c4TJ8Ivv8D558OMGe6/xnhdnYj4WaBPLJwMHAd0BjYBT5Z1RWNMP2PMMmPMsq1btwaq%0APhERkfL98APccw+0bOl6nC+4AD7/HN57z11WgBaJCAEN0dbazdbaQmttETAVOLWc606x1iZZa5Oa%0ANGkSuCJFRERK8/XXcN110LYtTJ3qLq9c6cbWnXKK19WJSIAFtJ3DGHOstXaT78srgG/Ku76ISCRK%0Az8ghbX42uXn5xMXGkJqcoJP7vGItLF0Kw4fDvHlQvz4MGAADB0K8fiYikcxvIdoYMws4BzjKGLMR%0AeBg4xxjTGbDAOuAOfz2+iEgoSs/IYdjczP3bbefk5TNsbiaAgnQgFRXBW2+58Pzxx3DUUfD443D3%0A3XDkkV5XJyJBwJ/TOfqUcvg5fz2eiEg4SJufvT9AF8svKCRtfrZCdCAUFMCsWW6uc1aW63ueMAFu%0Avhnq1vW6OhEJItr2W0QkiOSWss12ecelhvz6Kzz3HDz5pNsUpWNHeOkl6N0boqO9rk5EgpBCtIhI%0AEImLjSGnlMAcFxvjQTURYPt2N6Luqafc5R493Jbcl1yiKRsiUq5Aj7gTEZFypCYnEBN94AYdMdFR%0ApCYneFRRmPrxR3jgAdeu8fDD0L07LFniTiK89FIFaBGpkFaiRUSCSHHfs6Zz+MnKlW5b7pdecpM3%0Arr0WBg927RsiIlWgEC0iEmRSEuMVmmvaZ5+5SRvp6RATA3fd5VaiW7XyujIRCVEK0SIiEp6shfnz%0AXXj+4AM3mu7vf4f+/UGbeInIIVKIFhGR8LJvn9tFcPhw+OortynK6NFw++1usxQRkRqgEC0iIuEh%0APx+mT4e0NPj+e2jXDl54wfU9H36419WJSJhRiBYRkdCWlweTJ8PYsbBlC5x6KowaBZdfDrU0hEpE%0A/EMhWkREQtOmTS44T54Mu3ZBcjIMHQpnn60RdSLidwrRIiISWtaudS0b06a5/uerr4YhQyAx0evK%0ARCSCKESLiEho+PJLGDHCnTQYHQ233AKDBkGbNl5XJiIRSCFaxCc9I0cbXIgEG2vh/ffdpI1334Uj%0AjnCbo9x/PxxzjNfViUgEU4gWwQXoYXMzyS8oBCAnL59hczMBFKRFvFBU5DZGGTECPv8cmjZ1QfrO%0AO6FhQ6+rExFRiBYBt8VycYAull9QSNr8bIVoOWT6lKMK9u51W3KPHAnZ2XDccfD003DjjVCnjtfV%0AiYjspxAtAuTm5VfpuEhl6VOOStq1C6ZOdZui5ORA587w73/DlVfCYfpVJSLBRwM0RYC42JgqHRep%0ArPI+5RBg61a3FXeLFvDgg9C2LbzzjjuJ8JprFKBFJGgpRIsAqckJxERHHXAsJjqK1OQEjyqScKFP%0AOcqwbh307w8tW8I//wnnnguffgqLF7t5z5rzLCJBTm/xRfjjY3X1rUpNi4uNIaeUwByxn3JkZrp+%0A51mz3G6C118PqanQvr3XlYmIVIlCtIhPSmK8QrPUuNTkhAN6oiFCP+VYutRN13jrLahXz42oGzgQ%0AmjXzujIRkWpRiBYR8aOI/pSjqAjmzXPh+aOPoHFjeOwxuOceaNTI6+pERA6JQrSIiJ9F3KccBQUw%0Ae7ab8fzNN+6kwXHj4NZb3Sq0iEgYUIgWEZGasWcPPP88jBoF69fDiSfCjBnwl7+4bbpFRMKIQrSI%0AiByan3+GiRPhqadg2zY4/XSYMAEuucSdPCgiEoYUokVEpHo2boQxY+CZZ+DXX11oHjYMzjjD68pE%0ARPxOIVpERKpm1SpIS4MXX3QnD/bpA4MHQ6dOXlcmIhIwCtEiIlI5n3/uThZ8/XWoXRvuuMPtMtiq%0AldeViYgEnEK0iIiUzVp47z03pm7RIoiNhb/+1e02ePTRXlcnIuIZhWgREflfhYXw2msuPGdkQFyc%0Am7rRrx80aOB1dSIinlOIFhGRP/z2mxtLl5YGa9fCCSfAs8+67blr1/a6OhGRoKEQLSIisHMnPP20%0Am7bx00+QlARz5kBKCkRFeV2diEjQUYgWEYlkmze73QQnTYJffoELL4SZM+Hcc8EYr6sTEQlaCtEi%0AIpHo++9dj/Pzz7ttuq+8EoYMga5dva5MRCQkKESLiESSFSvcmLpXXoHDDoObboJBg6BtW68rExEJ%0AKQrRIgGWnpFD2vxscvPyiYuNITU5gZTEeK/LknBmLXz4oZu08c47brrGoEEwYAAce6zX1YmIhCSF%0AaJEASs/IYdjcTPILCgHIyctn2NxMAAVpqXlFRfDGG27l+dNP3Vznf/0L7rrLzXsOInpzKSKhRiFa%0A5CD+/GWeNj97f4Aull9QSNr8bAUGqTl798LLL7vwvGoVtG4NEyfCzTdDTIzX1f0PvbkUkVBUy+sC%0ARIJJ8S/znLx8LH/8Mk/PyKmR+8/Ny6/ScZEq2b0bxo6FNm1cYD78cBemV6+Gu+8OygAN5b+5FBEJ%0AVlqJlmoJ9Y9ey6rf3yvFcbEx5JQSmONigzPcSIjYtg0mTIDx4+Hnn+Hss2HKFLj44pAYU6c3lyIS%0AihSipcpC/aPX8ur39y/z1OSEAx4bICY6itTkhBq5f4kwGzbA6NEwdSrs2QOXX+7G1HXv7nVlVaI3%0AlyISitTOIVUW6h+9lld/Wb+0a+qXeUpiPE/06kR8bAwGiI+N4YlenULizYcEkawsN5quTRvX69y7%0AN3z7LaSnh1yABvfmMib6wF0R9eZSRIKdVqKlykL9o9fy6h9zTWe/rxSnJMYrNEv1fPKJG1P3xhtQ%0Aty7cey888AA0b+51ZYek+P+HUG4RE5HIoxAtVRbqH72WV79+mUvQsRbeftuF5yVLoHFjeOQRF6Ab%0AN/a6uhqjN5ciEmoUoqXKQr2vt6L69ctcgsK+fW5XweHDITPTrTaPGwe33gr16nldnYhIxFOIlioL%0A9dXaUK9fwtyePfDCCzBqFKxbBx06wPTp0KcPREd7XZ2IiPgYa63XNVQoKSnJLlu2zOsyRET8Z8cO%0AmDTJrTZv3QrdusHQoXDZZVBL54CLiASKMWa5tTapoutV6l9mY0yPyhwTEZEqys2F1FRo0QL+9jdI%0ASoIPPoCPP3Yj6xSgRUSCUmX/dR5fyWMiIlIZ2dlw221uS+7Ro6FnT1ixAubNg7POColNUkREIlm5%0APdHGmO7A6UATY8wDJb51BBBV+q1ERKRMX3wBI0bA3LlQu7YL0g8+CMcd53VlIiJSBRWdWHg4UN93%0AvQYlju8ErvJXUSIiYcVaWLjQTdpYuBAaNoRhw+C++6BpU6+rExGRaig3RFtrPwA+MMZMs9auD1BN%0AIiLhobAQXn/dhefly+GYY2DkSLjjDjjiCK+rExGRQ1BRO8dYa+0AYIIx5n/GeFhre/qtMhGRUPX7%0A7/Diiy4wr1kDbdvC1KnQt69r4RARkZBXUTvHDN9/R/m7EBGRkLdzJ0yZ4k4U3LQJunaFV1+FK66A%0AKJ1GIiISTioK0WnA+cAl1tohAahHRCT0bNni5jtPmgR5eXDeeTBjBpx/vqZsiIiEqYpC9LHGmNOB%0AnsaYfwMH/Daw1n7pt8pERILdDz+4nQWff961cPTqBUOGwCmneF2ZiIj4WUUh+v+AvwPNgNEHfc8C%0A5/mjKBGRoPb1125M3ezZbjOUG2+EQYMgIcHrykREJEAqms4xB5hjjPm7tfYfAapJRCT4WAtLl7pJ%0AG/PmQf36MGAADBwI8fFeVyciIgFW0Uo0ANbafxhjegJn+Q69b639r//KEhEJEkVF8N//uvD8ySfQ%0ApAk8/jjcfTcceaTX1YmIiEcqFaKNMU8ApwIzfYfuN8acbq19yG+ViYh4qaAAZs1ybRtZWdCqFUyY%0AALfcAjExXlcnIiIeq1SIBi4FOltriwCMMdOBDEAhWkTCy6+/wrPPwpNPwo8/wkknwcsvw9VXw2GV%0A/SdTRETCXVV+I8QCP/suN/RDLSIi3tm+3a00jx/vLp91FjzzDFx8scbUiYjI/6hsiH4CyDDGLMaN%0AuTsLGOq3qkREAuXHH93mKFOmwJ490LOnG1N3+uleVyYiIkGswhBtjDHAUqAbUDz8dIi19id/FiYi%0A4ldZWW5b7pm+Uz2uvRYGD4YTT/S2LhERCQkVhmhrrTXGzLPWdgLeCEBNIiL+8+mnbtLGf/4Ddeu6%0AKRsPPAAtW/rtIdMzckibn01uXj5xsTGkJieQkqixeCIioaxWJa/3pTGmSltwGWOeN8ZsMcZ8U+JY%0AI2PMAmPMGt9/NR9KRPzPWnjnHTjnHOjeHT78EB5+GNavd9t1+zlAD5ubSU5ePhbIyctn2NxM0jNy%0A/PaYIiLif5UN0acBnxpjvjPGfG2MyTTGfF3BbaYBFx90bCiw0FrbFliI+qpFxJ/27XNj6hIT4U9/%0Agu++c/3PGzbAI4/AUUf5vYS0+dnkFxQecCy/oJC0+dl+f2wREfGfyp5YmFzVO7bWfmiMaXXQ4cuB%0Ac3yXpwPvA0Oqet8iIuXKz4dp0yAtDX74Adq1gxdecH3Phx8e0FJy8/KrdFxEREJDuSHaGFMHuBM4%0AHsgEnrPW7juEx2tqrd3ku/wT0PQQ7ktE5EB5eTB5MowdC1u2wKmnupXnnj2hVmU/eKtZcbEx5JQS%0AmONitWGLiEgoq+i3ynQgCReg/wQ8WVMPbK21gC3r+8aYfsaYZcaYZVu3bq2phxWRcLRpkxtL16IF%0APPSQa99YvNidRJiS4lmABkhNTiAmOuqAYzHRUaQmJ3hUkYiI1ISK2jk6+KZyYIx5Dvj8EB9vszHm%0AWGvtJmPMscCWsq5orZ0CTAFISkoqM2yLSARbswZGjXKtG/v2Qe/ebkxdYqLXle1XPIVD0zlERMJL%0ARSG6oPiCtXafOfRdu94AbgSG+/77n0O9QxGJQMuXw4gRMGeO63G++WZITYU2bbyurFQpifEKzSIi%0AYaaiEH2yMWan77IBYnxfG1xHxhFl3dAYMwt3EuFRxpiNwMO48PyKMeZWYD3Q+xDrF5FIYa1r0Rg+%0AHBYsgCOOcC0c998PxxzjdXUiIhJhyg3R1tqo8r5fwW37lPGt86t7nyISgYqKID3dhecvvnCBefhw%0AuPNOaNjQ6+pERCRCVXbEnYhIYP3+u9uSe+RIyM52rRrPPAM33AB16nhdnYiIRDiFaBEJLrt2wdSp%0AbjRdTo47SXD2bLjySoiq9odjIiIiNUohWkSCw9at8NRTMGGCm/d87rnw/PNw4YVw6Cc1i4iI1CiF%0AaBHx1rp18OST8Nxz8NtvcMUV7oTBU0/1ujIREZEyKUSLiDcyM12/86xZbjOUvn3dmLp27byuTERE%0ApEIK0QGSnpGjzRZEAJYuddM13noL6tWDAQPcn2bNvK5MRESk0hSiAyA9I4dhczPJLygEICcvn2Fz%0AMwEUpCUyFBXBvHkuPH/0ERx1FDz2GNxzDzRq5HV1IUdvykVEvFfL6wIiQdr87P0Bulh+QSFp87M9%0AqkgkQAoK4MUX4aST4LLLYONGGD8e1q+Hv/9dAboait+U5+TlY/njTXl6Ro7XpYmIRBSF6ADIzcuv%0A0nGRkLdnjwvLxx/v5jobAy+9BGvWwL33Qt26XlcYsvSmXEQkOKidIwDiYmPIKSUwx8XGeFCNiB/9%0A/DNMnOhG1W3bBmec4b6+9FKNqashelMuIhIctBIdAKnJCcREH7hJREx0FKnJCR5VJFLDNm6EBx+E%0AFi3g//4PunWDJUvcnz//WQG6BpX15ltvykVEAkshOgBSEuN5olcn4mNjMEB8bAxP9OqkE4Ek9K1a%0ABbfcAscdB+PGuRnPX38Nb77pVqGlxulNuYhIcFA7R4CkJMYrNEv4+PxzN2kjPR1q14Y77nAr0a1a%0AeV1Z2Cv+d0TTOUREvKUQLSKVYy0sWODC8+LFEBsLf/0r9O8PRx/tdXURRW/KRUS8pxAtIuUrLIQ5%0Ac2DECMjIgLg4t0337bdDgwZeVyciIuIJhWgRKd1vv8H06ZCWBt99ByecAM89B9dd51o4REREIphC%0AtIgc6Jdf4OmnYcwY2LwZTjkFRo6Eyy+HqKiKby8iIhIBFKJFxPnpJzdhY9Ik2LkTLroIhgyBc8/V%0AiDoREZGDKESLRLq1a2HUKJg2zW3TfdVVLjx36eJ1ZSIiIkFLIVokUmVkuJMFX30VDjsMbroJBg2C%0Atm29rkxERCToKUSLRBJr4YMP3Ji6+fPddI3UVLj/fjj2WK+rExERCRkK0SKRoKgI3njDhefPPoOm%0ATeGJJ+DOO9285zCQnpGjDUhERCRgFKJFwtnevfDyy65tY9Uqtz335Mlw440QE+N1dTUmPSOHYXMz%0AyS8oBCAnL59hczMBFKRFRMQvanldgIj4we7dbkRdmzZw881Qpw7MmgXZ2W71OYwCNLgtsIsDdLH8%0AgkLS5md7VJGIiIQ7rUSLhJOtW2H8eJgwAXbsgHPOgWefdePqDhpTF07tD7l5+VU6LiIicqgUokXC%0Awfr1bivuZ5+F/HxISXFj6rp1K/Xq4db+EBcbQ04pgTkuNrxW3EVEJHionUMklH3zDfTt69o2Jk+G%0Aa66BrCx4/fUyAzSEX/tDanICMdEH7qYYEx1FanKCRxWJiEi400q0SCj66CM3aeO//4V69eC++2Dg%0AQGjevFI3D7f2h+LV83BpTxERkeCnEC0SKqyFefNceF66lN9jj+TFC25kYodk6h7dlNRttUipXIYO%0Ay/aHlMR4hWYREQkYhWiRYLdvH8ye7cbUZWZC8+Z8nfooN5mT+NlEA7Cjij3NqckJB/REg9ofRERE%0AqkI90SLBas8emDjRbcN9/fVQWAjTp8N333FXozP2B+hiVelpTkmM54lenYiPjcEA8bExPNGrk1Zy%0ARUREKkkr0SLBZscOmDQJxo1zI+u6d4ennoJLL4Va7n1vTfQ0q/1BRESk+hSiJWIF3ZzknBy3Qcoz%0Az7jNUi65xI2pO/PM/5nxHI49zSIiIqFEITpIBV3ACzNBNSc5OxvS0mDGDNey8Ze/wODBcPLJZd5E%0APc0iIiLeUk90ECoOeDl5+Vj+CHjpGTlelxY2gmJO8hdfwFVXQfv2MHMm3H47rFnjLpcToEE9zSIi%0AIl7TSnQQKi/gKSTVDM/mJFsLCxe6MXULF0LDhjBsmJvz3LRple4qFHqa9YmKiIiEK4XoIBRuG2EE%0Ao4D3FBcWwty5bkzd8uVw7LGuhaNfPzjiCP88pseCqmVGRESkhqmdIwiVFeR00ljNCdg20b//DlOn%0AQrt20Ls37Nzpvv7hBxg0KGwDNARJy4yIiIifKEQHodTkBKKjDpzGEB1ldNJYDfJ7T/HOnW6luXVr%0At9rcsCG8+iqsXAm33Qa1a9fM4wQxfaIiIiLhTO0cwcpW8HUY8apv1i89xZs3u5nOEyfCL7/ABRfA%0Aiy+SfmQCae+uJvev7wRdb7C/Xn+N4RMRkXCmEB2E0uZnU1B0YGouKLJheWJhVfpmg/okte+/h1Gj%0A4IUXXAvHlVfC0KHQtWtQ9QYf/Bqe264Jry3P8UttGsMnIiLhTO0cQSiSPgavbN9s0I79++oruPZa%0AtzX3c89B376wapVr3ejaFQie3uDSXsOZn27wW20awyciIuFMK9FByJ8fgwfbam5l3zBUd+yfX56v%0AtfDhh25M3TvvQP368OCDMGAAxMVV+FwqOu4vpb2GZXUJ1VRtoTCGT0REpDq0Eh2E/DU5IhhXcys7%0AiaQ6QbTGn29REfznP3D66XDOOW5U3eOPw4YNMHJkqQG6tOdS0XF/qUowVt+yiIhI+RSig5C/PgYP%0AlraCkir7hqE6QbTGnu/evTB9OnTsCCkp7uTBSZNg/Xr461/hyCPLvXnAxulVoKzXyhz0tfqWRURE%0AKqZ2jiDlj4/Bg6WtoKTi51hRy0V1TlI75Oe7ezc8+yw8+SRs3AgnnQQvvwxXXw2HVf5/nco+R38r%0A6zW8sms8i1dtDZoWHxERkVCgEB1BgnXkWGXeMFQniFb7+W7bBhMmwPjx8PPPcNZZ8Mwz8Kc/gTl4%0A3bZygqE3OFjCvIiISDhQiI4goT5yrKpBtMrPd8MGGD3a7Si4Zw/07AlDhrge6DARDGFeREQkHChE%0AR5BIW4ms9PPNynInBs6c6b6+7joYPBg6dAhwxSIiIhIqjLXBvxVeUlKSXbZsmddlSLj59FM3pu4/%0A/4G6deH22+GBB6BFC68rExEREY8YY5Zba5Mqup5WoiNYsM2MDghr3WznESPggw+gUSN4+GG49144%0A6iivqxMREZEQoRAdoYJpK+qA2LfP7SI4YoTbZbBZMxgzBm67zW2WIiIiIlIFmhMdoYJxZrRf5OfD%0A5Mlwwglue+69e+GFF+C779wOgwrQIiIiUg1aiY5QwTgzukbl5bnwPHYsbNkCp53mVp4vuwxq6b2j%0AiIiIHBqliQgVLFtR17jcXDdZo0ULeOghSEyE99+HTz4hvUUSPUa+T+uhb9Fj+CJPtzsXERGR0KaV%0A6EoIxxPwQn1m9P9YswbS0tz23Pv2Qe/ebsZz585ABPaAi4iIiF9pJboCxeErJy8fyx/hK9RXMVMS%0A43miVyfiY2MwQHxsDE/06hR6gXL5cheYExJgxgy49VZYvRpmzdofoCGCesBFREQkILQSXYHywlfI%0ABc6DhOzuddbCokVu0saCBdCwIQwdCvffD02blnqTsO8BFxERkYBSiK5AKIevsGtDKSyE9HS3Qcqy%0AZXDMMW6nwTvugCOOKPemcbEx5JTyMwv5HnARERHxhEJ0BUI1fAWqBzggQf333+Gll1xgXr0ajj8e%0ApkyBvn2hTp1K3UWo9ICH3RufANJrJyIigaQQXYFQCV8Hq6gHuCbCht+D+q5d8MwzbjRdbi506QKz%0AZ8OVV0JUVJXuqrieYA5ZOvmx+vTaiYhIoBlrrdc1VCgpKckuW7bMs8cPxRWuVkPfKvN7MdFR//Om%0AoDonFfYYvqjUVfr42Bg+Gnpele7rAFu2wFNPwcSJbt7z+ee7nufzzwdjqn+/Qc5vr2cE0GsnIiI1%0AxRiz3FqbVNH1tBJdCaF4Ap4x7vy70tTUiZI13i/+ww/w5JPw3HOuhaNXLzem7pRTqnd/fuSPN1ah%0A3H/vNb12IiISaArRlRRKq9HpGTllBuiyVCds1Fi/+Ndfu0kbs2e73QRvuAFSU93YuiDkr9aBUO2/%0ADwZ67UREJNA8mRNtjFlnjMk0xqwwxnjXp1FJoTYrurzZx1FltENUJ2ykJicQE31gb3Kl+8WthSVL%0A4NJL4eST4Y03YMAAtxr97LNBG6DBfzOnD+n1jHB67UREJNC83GzlXGtt58r0nHgt1DbqKG9Vuc9p%0AzWssbFRrw5aiInjzTTjjDDjrLPj8c/jHP2D9etKvG0iPF7ODfltuf7UOhM0GOB7QayciIoGmdo5K%0ACLV+y7I+2j6ybjSPp3QiqWWjGmtNqXS/eEGB20VwxAjIyoKWLd3Jg7feCnXrhtR0BX+2DoRi/32w%0A0GsnIiKB5FWItsB7xphC4Blr7RSP6qiUUOu3LGss38OXnQj4P2yU7B8/ri6M2b2ck2Y/Bxs2QMeO%0AbuZz794QHb3/NqG0M2Sojj0UERGRmuNViD7DWptjjDkaWGCMWWWt/bDkFYwx/YB+AC1atPCixv1C%0ALTR5ORO5eEW59s4d9P/yLW5a/iaN8neyrfOpHDVpElxySalj6kJptT8UZk6LiIiIf3k+J9oY8wiw%0A21o7qqzreD0nGkJrOoeXUobN5s/vzaLPV/OpV/Ab77U5hae7XcWmjknlzuvVnF8REREJBkE7J9oY%0AUw+oZa3d5bt8EfBYoOuoKvVbVmDVKhg5klemv0gtW8R/OpzNM6ddyeomrQAwFawoh9pqv4iIiEQ2%0AL7VrTW0AABfASURBVNo5mvL/7d17lJ11fe/x9zfJFAYKDChVMoLAkaYuBJNDFkQRC9KaoCIRu1ot%0Ay4K6jncUXYTLwXVE6pJoLBYVpeANjigUCFO0lKAFqqYnaG4kQQkQG5DhYsRcQKZmkvzOH3tP2DPZ%0At2ff9573a61Zs+fZz977yW/vPPnkN9/n+4PbIvcr/WnAd1NKd7bhONqqZ2a277svd7Hg0BDsvTf/%0AcsLpXPnqt/D4AS8Zt1ul+vGsJRI9M36SJKkrtTxEp5R+Bby61a/bSbqpE0VRKcFdd8HChXDvvXDg%0AgfDJT8K559L3+HaeWbwWaphRrna2v+vHT5Ikdb129ometLqt7/RuO3bkVhU87jiYNw8efji3TPej%0Aj8Jll8HBB7ekX2/Xjp8kSeoZ9olug27qRAHAf/83XHcdLFoEGzbAn/4pfOMbcNZZsNdee+xezYxy%0APeUYXTd+kiSp5xii26Br+k5v3QpXXw1f/CI8/TQcf3wuSJ9xBkyp7ZcYQ6uG+fT3H2Dz86O7txWW%0AY0DluuiuGT9JktSzDNEtMHHW9ZQ/O5hbVwx3bieKp56Cf/xH+NrXYNs2mDsXLrwQTj65aI/nak2s%0AZS40MrqTS29/gD/s2FWx1rlZnTy8WFGSJFXLmugmGwuOw1tGSOSC4a0rhnn7cYNNrRuuySOPwPvf%0AD4cfnptxnjcPVq6EO++EU06pK0BD8VrmQltGRquqdW5G3XWx9+nixWsZWjVc83NKkqTe5Ux0k5W6%0ACO6eBzd1ziIiK1fm2tTdcktuKe5zzoHzz4dXvKKhL1NrzXKxx5Wqu651Nrmblh2XJEntZ4huso69%0ACC4luOeeXHi+6y7Yf3+44AL42MfgpS9t6EuNBdtya2P2901l774p42qlx1Rb61xP67uOfZ8kSVJH%0AspyjyUoFwLZdBLdrFyxeDCecAKeeCvffD5dfDo89lvvehAA9ViZRykB/H5efeQyfOv1o+vumjrsv%0AS61zPa3v2vE+Da0a5sSFd3PERf/KiQvvtnREkqQu4kx0k3XMctbbt8N3vgOf/zysXw9HHpnrvHH2%0A2bD33mUfWs8Fd+XqoAfzzzW23xNbRjigv4+9+6aw5fnRlra+a/X75IIxkiR1N0N0FeoJkVmXs264%0AZ5+Fa6+FK66A4WGYORNuvBHe/naYVvntrzfslQqwASy96A17PP+WkVH6+6byxb+ZmXmM6ml91+r3%0AyRpsSZK6myG6gkbMGFa7nHVDbdoEX/4yfOUrsHlzrj3d17+ea1eXoctGvWGvUrBtZJisdza5le+T%0ANdiSJHU3a6Ir6Lolph99FD76UXj5y+Hv/z4Xnpcty11EOG9e5jZ19Ya9BXNnlK1zbmSYbMWS443S%0AcbXykiQpE2eiK+iaGcN163KdNr73vVxQfte7YMECeOUrgdpLUupdHbBSmUSjVx9sy6x/DTqmVl6S%0AJNXEEF1Bxy8xvXQpLFwIP/gB7Ltvbhb64x+HQw/dvUs9JSmNCHvlgu1kDZNtr5WXJEl1MURXUEvI%0Aa/ry0SnBHXfkwvNPfwovehFcdhl8+MNw0EF77F5P3XGzw95kDpPdMmsuSZL2ZIiuIGvIq2bWt+aQ%0AvWMH3HRTLjyvWweHHQZf+hK85z25WegS6i1JaXbYM0xKkqRuY4iuQpaQV2nWt6bSiuefh299C77w%0ABdi4EY4+Gq6/Ht7xjtwy3RW0oySl6bPxkiRJbWR3jgarNOtbKmSfd9PqPVet27wZPvMZOPxw+MhH%0AYPp0uP12WLMmd+FgFQEaKnfIaLTCVQoTL/xHwRX5JElSr3AmusEqzfqWK6EYC5t7/+ZJ5v3wRvin%0Af4LnnoPTToOLL4aTTqrpmFxIRJIkqbEM0Q1W6ULEUiEb4MhnHud9P1vMqZ+9GyLlyjUuuACOPbbs%0Aa1ZTOuFCIpIkSY1jiG6wcrO+Q6uG+f0fduzxmGOffIgPLLuFeQ/9P7ZP6+OGmfOYftklvPHNcyq+%0AXiNWVGy0jm8LKEmSVCdDdBMUm/WdGHZJiddtXM0H77uZEx9dw9a99uWq1/w13z7udJ7Zd4DBtc/z%0AxjdXfq1OLJ2YrL2fJUnS5GGIbpGxsDtl105OW/+ffPC+W3jV0xt46o8P4jOnvIfvvXoev99rn937%0AV1v60ImlE5O597MkSZocDNEt8tvfbuWd6+7mfT+7lSM2P8mGgwa5YN5HGTr6FLZP27PLRrWlD51a%0AOmHvZ0mS1MsM0VWoq+fx1q1w9dUsvebzvPjZ33H/S4/i/fP/Nz886gR2TZnKgfv0MXV0V82lD5ZO%0ASJIktZ4huoKaL9x76im48kr46ldh2zZ2zXk95/yP07h38FUQAeTC7qdOPxqovfTB0glJkqTWi5RS%0Au4+hotmzZ6fly5e35bVPXHh30XKJwYF+ll70hj0fsGFDbmXBb30Ltm+Hv/oruPBCOO44V/GTJEnq%0AcBGxIqU0u9J+zkRXUPWFe6tXw+c+B//8zzBtGpx9NixYAEcdtXsX64QlSZJ6gyG6grIX7qUEP/4x%0ALFwId94J++0H558P550HhxzShqOVJElSKxiiKyh24d4+04Ir/ui/4LWXwLJl8Cd/Ap/9LHzwgzAw%0AUPNrNaLcw5IRSZKk5jNEV1B44d6mZ7Zx9sb/5KPLb2O/jY/AEUfAVVfBu98N/fW1lGvEyoOduHqh%0AJElSL5rS7gPoBvOPOoCle6/hoRvP5ZJbFrHf/vvAd78LDz0EH/pQ3QEayq882MrnkCRJUmXORFfj%0A2mvhE5+AP/9zuOYamDdvd5u6RmnEyoOduHqhJElSLzJEV+O974U5c+A1r2naSzRi5cFOXb1QkiSp%0A11jOUY39929qgIbcBYz9fVPHbcu68mAjnkOSJEmVOROdQTM7XzRi5UFXL5QkSWoNVyys0sTOF5Cb%0A5b38zGOYP2vQ1nKSJEk9wBULG6xS5wtby0mSJE0ehugqlet8US5gVwrRE2ewT/mzg7nnwU08sWWE%0AgX36SAm2jow6uy1JktRBDNFVKtf5oth2oOT2McUWR/nOssd237/5+dFxz+XstiRJUmewO0eVynW+%0AmFqiZ3Sp7WOKzWCX48IpkiRJncEQXaX5swa5/MxjGBzoJ4DBgf7dFxXuLHFxZqntY2pZBMWFUyRJ%0AktrPco4M5s8aLFpKMViipGOwwiIn5UpByj1GkiRJ7eVMdAPUushJsceV48IpkiRJncGZ6AaodZGT%0AYo9rVHcO+1ZLkiQ1j4ut9KBKC8NIkiSpOBdb6UHVzi7X07dakiRJlRmiu0SxntKl+kaXWxhGkiRJ%0A9fPCwi5RadnxQqU6eNjZQ5IkqTEM0V0iy+xyrd1CJEmSVB3LOVpgaNUwn/7+A7uX8R7o7+PStx6d%0AqT653LLjE9XaLaRWdgKRJEmTjSG6yYZWDbPglvsZ3flCF5QtI6MsuPl+YM965lIWzJ3BgpvvZ3TX%0AC8/TNyVKzi6XWhim0bLUakuSJPUKyzmabNGS9eMC9JjRXaloPXNZUeHnNshSqy1JktQrDNFNVq4j%0ARpZuGcXC+OjOGoJ4g9kJRJIkTUaG6CYr1xFjSgRHXPSvnLjwboZWDZd9nk4Nq3YCkSRJk5EhuskW%0AzJ1B39TidRc7UyLxQh1xuSBdS1gdWjXMiQvvrjqo18JOIJIkaTIyRDfRWNeK0Z2JKQU5ulikrlRH%0AnDWsjl3wN7xlpOqgXov5swa5/MxjGBzoJ4DBgX6XF5ckST3P7hwZVdvO7ZNDa7lh2WOMVTHvSrnQ%0Ae/mZx/Dxm1YXfe5ypRlZ29a1cunvVnUCkSRJ6hSG6Ayqbec2tGp4XIAeMxZiS/V8TsCJC+8uGY6z%0AhNVOraGWJEnqBZZzZFBtO7dFS9bvEaDHPLFlpGhpxphGlV14wZ8kSVLzGKIzqHZ2t9xs7/SB/nF1%0AxMU0os9ypRrqVlx0KEmS1KsM0RlUO7tbar+A3SF2/qxBll70hpLrpdRbdlHugr9WXXQoSZLUqwzR%0AGZQqw3h++45xAbTYfgGcNeewPWqam1l2MRbU/2vhm1l60RvGXZzoKoOSJEm1M0RnMDa7O9DfN277%0A5udHx83kFpsFPmvOYdzz4KY9yifa0Wd5sl50aAmLJElqlLaE6IiYFxHrI+KRiLioHcdQq/mzBtl3%0Arz2bmkycyS2cBV4wdwa3rhguWj7Rjj7Lk/GiQ0tYJElSI7W8xV1ETAWuAv4SeBz4eUTcnlL6RauP%0ApVZZZ3Ir9WxudZ/lBXNnjGvVB72/ymAr+2ZLkqTe146Z6OOBR1JKv0opbQduBM5ow3HULOtMbqeV%0AT0zGVQY77T2QJEndrR2LrQwCvy74+XHghDYcR82yzuSWWlylneUTk22VwU58DyRJUvfq2AsLI+J9%0AEbE8IpZv2rSp3YczTtaZ3HZcPKjxfA8kSVIjtWMmehg4tODnl+W3jZNSuga4BmD27NmlFgBsmywz%0AuYWt5Z7YMsL0gf6SS3urOXwPJElSI0VKrc2nETENeAg4lVx4/jnwtymlB0o9Zvbs2Wn58uUtOkJJ%0AkiRNVhGxIqU0u9J+LZ+JTintiIiPAEuAqcA3ywVoSZIkqdO0o5yDlNIdwB3teG1JkiSpXh17YaEk%0ASZLUqQzRkiRJUkaGaEmSJCmjttRE94KhVcO2S5MkSZqkDNE1GFo1PG7FwuEtI1y8eC2AQVqSJGkS%0AsJyjBouWrB+35DfAyOhOFi1Z36YjkiRJUisZomvwxJaRTNslSZLUWwzRNZg+0J9puyRJknqLIboG%0AC+bOoL9v6rht/X1TWTB3RpuOSJIkSa3khYU1GLt40O4ckiRJk1OklNp9DBXNnj07LV++vN2HUZSt%0A7iRJknpHRKxIKc2utJ8z0XWw1Z0kSdLkZE10HWx1J0mSNDk5E12HTm91Z6mJJElSczgTXYdObnU3%0AVmoyvGWExAulJkOrhtt9aJIkSV3PEF2HTm51Z6mJJElS81jOUYdObnXX6aUmkiRJ3cwQXaf5swY7%0AIjRPNH2gn+EigbkTSk0kSZK6neUcPaqTS00kSZK6nTPRPaqTS00kSZK6nSG6h3VqqYkkSVK3s5xD%0AkiRJysgQLUmSJGVkiJYkSZIyMkRLkiRJGRmiJUmSpIwM0ZIkSVJGhmhJkiQpI0O0JEmSlJEhWpIk%0AScrIEC1JkiRl5LLfFQytGmbRkvU8sWWE6QP9LJg7w6W0JUmSJjlDdBlDq4a5ePFaRkZ3AjC8ZYSL%0AF68FMEhLkiRNYpZzlLFoyfrdAXrMyOhOFi1Z36YjkiRJUicwRJfxxJaRTNslSZI0ORiiy5g+0J9p%0AuyRJkiYHQ3QZC+bOoL9v6rht/X1TWTB3RpuOSJIkSZ3ACwvLGLt40O4ckiRJKmSIrmD+rEFDsyRJ%0AksaxnEOSJEnKyBAtSZIkZWSIliRJkjIyREuSJEkZGaIlSZKkjAzRkiRJUkaGaEmSJCkjQ7QkSZKU%0AkSFakiRJysgQLUmSJGVkiJYkSZIyMkRLkiRJGRmiJUmSpIwM0ZIkSVJGhmhJkiQpI0O0JEmSlJEh%0AWpIkScooUkrtPoaKImIT8GgbD+HFwG/b+Pq9zvFtLse3uRzf5nFsm8vxbS7Ht7maOb4vTykdXGmn%0ArgjR7RYRy1NKs9t9HL3K8W0ux7e5HN/mcWyby/FtLse3uTphfC3nkCRJkjIyREuSJEkZGaKrc027%0AD6DHOb7N5fg2l+PbPI5tczm+zeX4Nlfbx9eaaEmSJCkjZ6IlSZKkjAzRBSJiY0SsjYjVEbG8yP0R%0AEV+KiEciYk1E/M92HGc3iogZ+XEd+9oWEedN2OfkiNhasM//adfxdoOI+GZE/CYi1hVsOygifhgR%0AD+e/H1jisfMiYn3+s3xR6466e5QY30UR8WD+7/9tETFQ4rFlzyWTXYmxvTQihgv+/r+pxGP97FZQ%0AYnxvKhjbjRGxusRj/eyWERGHRsQ9EfGLiHggIj6W3+65twHKjG9Hnnst5ygQERuB2Smlon0H8yf1%0Ac4E3AScAV6aUTmjdEfaGiJgKDAMnpJQeLdh+MnB+Sukt7Tq2bhIRrweeA65PKb0qv+3zwO9SSgvz%0AJ+gDU0oXTnjcVOAh4C+Bx4GfA+9MKf2ipX+ADldifN8I3J1S2hERnwOYOL75/TZS5lwy2ZUY20uB%0A51JKXyjzOD+7VSg2vhPu/wdga0rpsiL3bcTPbkkRcQhwSEppZUTsB6wA5gPn4Lm3bmXG92V04LnX%0AmehsziB3UkoppWXAQP4NVzanAhsKA7SySyn9GPjdhM1nANflb19H7uQz0fHAIymlX6WUtgM35h+n%0AAsXGN6V0V0ppR/7HZeRO7MqoxGe3Gn52q1BufCMigL8GvtfSg+oRKaUnU0or87efBX4JDOK5tyFK%0AjW+nnnsN0eMl4EcRsSIi3lfk/kHg1wU/P57fpmzeQekT+Gvzv675t4g4upUH1SNeklJ6Mn/7KeAl%0ARfbxc9wY7wH+rcR9lc4lKu7c/N//b5b4dbif3fqdBDydUnq4xP1+dqsUEYcDs4D78NzbcBPGt1DH%0AnHsN0eO9LqU0EzgN+HD+V2JqoIj4I+CtwM1F7l4JHJZSOhb4MjDUymPrNSlXq2W9VhNExCXADuCG%0AErt4Lsnua8CRwEzgSeAf2ns4PeudlJ+F9rNbhYj4Y+BW4LyU0rbC+zz31q/U+HbaudcQXSClNJz/%0A/hvgNnK/eik0DBxa8PPL8ttUvdOAlSmlpyfekVLallJ6Ln/7DqAvIl7c6gPsck+PlRjlv/+myD5+%0AjusQEecAbwHOSiUuKqniXKIJUkpPp5R2ppR2AddSfMz87NYhIqYBZwI3ldrHz25lEdFHLuDdkFJa%0AnN/subdBSoxvR557DdF5EbFvvoidiNgXeCOwbsJutwN/FzlzyF2Y8STKouQsSES8NF+vR0QcT+7z%0A+UwLj60X3A6cnb99NvAvRfb5OXBURByR/83AO/KPUwURMQ+4AHhrSun5EvtUcy7RBBOuL3kbxcfM%0Az259/gJ4MKX0eLE7/exWlv836hvAL1NKVxTc5bm3AUqNb8eee1NKfuX+Q3MkcH/+6wHgkvz2DwAf%0AyN8O4CpgA7CW3BWgbT/2bvkC9iUXig8o2FY4vh/Jj/395C4ceG27j7mTv8j9Z+RJYJRcbd17gRcB%0A/w48DPwIOCi/73TgjoLHvoncVeIbxj7rflU1vo+Qq2lcnf+6euL4ljqX+FVxbP9v/ry6hlywOGTi%0A2OZ/9rNbw/jmt3977HxbsK+f3Wxj+zpypRprCs4Db/Lc2/Tx7chzry3uJEmSpIws55AkSZIyMkRL%0AkiRJGRmiJUmSpIwM0ZIkSVJGhmhJkiQpI0O0JLVYROyMiNURsS4ibo6IfRr8/OdExFcq7HNyRLy2%0A4OcPRMTfNfI4JKmXGaIlqfVGUkozU0qvAraT65feaicDu0N0SunqlNL1bTgOSepKhmhJaq+fAK8A%0AiIhP5Gen10XEeflth0fEgxFxQ0T8MiJuGZu5joiNEfHi/O3ZEXHvxCePiNMj4r6IWBURP4qIl0TE%0A4eSC+8fzM+InRcSlEXF+/jEzI2JZRKyJiNsi4sD89nsj4nMR8bOIeCgiTmr+8EhSZzJES1KbRMQ0%0A4DRgbUQcB7wbOAGYA/yviJiV33UG8NWU0iuBbcCHMrzMT4E5KaVZwI3ABSmljcDVwBfzM+I/mfCY%0A64ELU0rHkltF8FMF901LKR0PnDdhuyRNKoZoSWq9/ohYDSwHHgO+QW6529tSSr9PKT0HLAbGZnp/%0AnVJamr/9nfy+1XoZsCQi1gILgKPL7RwRBwADKaX/yG+6Dnh9wS6L899XAIdnOA5J6inT2n0AkjQJ%0AjaSUZhZuiIhy+6cSP+/ghcmQvUs89svAFSml2yPiZODSTEe6pz/kv+/Ef0MkTWLOREtSZ/gJMD8i%0A9omIfYG35bcBHBYRr8nf/ltyJRoAG4Hj8rffXuJ5DwCG87fPLtj+LLDfxJ1TSluBzQX1zu8C/mPi%0AfpI02RmiJakDpJRWAt8GfgbcB3w9pbQqf/d64MMR8UvgQOBr+e2fBq6MiOXkZoaLuRS4OSJWAL8t%0A2P594G1jFxZOeMzZwKKIWAPMBC6r588mSb0oUpr4W0JJUqfId9L4Qb4dniSpQzgTLUmSJGXkTLQk%0ASZKUkTPRkiRJUkaGaEmSJCkjQ7QkSZKUkSFakiRJysgQLUmSJGVkiJYkSZIy+v9JU5gv3mOwXwAA%0AAABJRU5ErkJgg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4" name="AutoShape 2" descr="data:image/png;base64,iVBORw0KGgoAAAANSUhEUgAAAYoAAAEXCAYAAACzhgONAAAABHNCSVQICAgIfAhkiAAAAAlwSFlzAAALEgAACxIB0t1+/AAAADl0RVh0U29mdHdhcmUAbWF0cGxvdGxpYiB2ZXJzaW9uIDIuMS4yLCBodHRwOi8vbWF0cGxvdGxpYi5vcmcvNQv5yAAAIABJREFUeJzt3XlYVGX/P/D3MAMz7DCyqelQgIx7pqWoifqIlKAUWS6pmWlqlt+fFllJWpqV5vJkliWP6VOZPrigWbmTFmDmlksKbqGorILsw8DM+f0xMjKxDC7DzDDv13V5ycw5nPkM5by5z+fc9xEJgiCAiIioHnbmLoCIiCwbg4KIiBrEoCAiogYxKIiIqEEMCiIiahCDgoiIGsSgsCF//vknxo4di6FDhyIyMhITJ07E+fPnjX7fZ599hnnz5t3168bGxuL06dMAgNmzZyMlJeWuj3U/66q2fv16rFq1CgCwceNGrFu37o6On5GRgddeew0AcPXqVXTr1u2e6rl69Srat2+PqKioWn/UajW2bNmCyZMnAwDGjh2LnTt33tPrGbNlyxYEBwdj+fLlBs8LgoB//etfiIyMNHqM/fv349NPP9Ufr7r+u3Xq1CkMHDjwno5BjScxdwHUNNRqNSZPnoyvv/4aHTt2BABs27YNkyZNwr59+yAWi0322ikpKRgxYgQAYMGCBSZ7nbs1atQo/ddHjx5FUFDQHX3/9evX8ffff9/XmmQyGbZt23Zfj3kvWrVqhR9++AHTp0/XP3fkyBGoVCo4Ojoa/f5Tp06hsLDQlCWSCTEobER5eTmKi4tRVlamf27YsGFwcXGBRqOBWCxGYmIiVq5cicrKSshkMsyaNavWb8fZ2dmYN28eMjMzUVlZiYiICEyZMgUA8Msvv+Df//43tFotnJyc8P7772PHjh3IycnBG2+8gUWLFmHx4sV4/vnn0alTJ4wfPx6hoaE4ceIEioqKEBMTg7CwMJSXl2Pu3Lk4ceIEXF1dERgYCAD4+OOP631/a9euxZYtW7B69Wp4e3vrn3/llVcwYMAAPPvsszh+/DhGjhyJvXv3ok2bNvjiiy9QWloKmUyGgoIChISEIDExEcnJyZDJZACAS5cuYezYscjNzYWXlxeWLl0KHx8f/fE1Gg1iY2ORnZ2Nl156Ce+//z40Gg3mzJmDU6dOobi4GDExMQgPDwcArFy5Ert374ZWq0Xr1q0xd+5c+Pr63tN/2z179mDVqlVQqVQYOnQopk6dCgDYu3cvVqxYAa1WC2dnZ7z99tto06YNBg4ciOTkZDg5OWHOnDm4dOkSvvvuOwDA4MGDsXLlSgQEBBi8Rrt27ZCZmYljx47hkUceAQAkJCRg2LBh+O233/T71fX+srKysGHDBmg0Gri6ukKhUCA3Nxcvv/wyMjMzIRaLsWTJEgQEBCArKwvvvfcerl27BkEQ8NRTT2HixIkAgO+//x7//e9/4eLignbt2t3Tz4zuDE892Qh3d3fExMRg4sSJ+Ne//oWYmBhs3rwZvXv3hoODA9LT07Fs2TKsWrUKW7duxfz58/Haa68ZBAsAxMTE4JlnnsGWLVuwadMmpKSk4Oeff0ZeXh5iYmLw0UcfYfv27XjppZewePFizJgxAz4+Pli8eDG6du1qcKyMjAz07dsXmzZtwuuvv44PP/wQAPDFF19Ao9Fgx44dWLt2Lc6cOdPge4uLi8POnTvx3XffGYQEoPvgq/4g++233+Dt7a0/9ZWYmKj/AAeAsLAwDBw4EOPHj8fzzz+vr/HTTz/Fzp074ebmho0bNxocXywW44MPPkDbtm2xevVqAEBFRQX69OmDhIQEzJo1C5988gkAYOvWrTh37hw2btyIbdu2ITQ0FLGxsXW+J5VKVeu00/vvv1/nvqWlpYiPj0d8fDx++OEHHDhwABcvXsTcuXPx2Wef6UcCr7zyCuzt7dG5c2ccOnQIAHDo0CH8/fffKC0txYULFyCRSGqFRLWnnnpKP8opLy/H0aNH8fjjj+u31/f+unbtipEjR2LIkCGYMWOG/uc6e/ZsbN++HT169ND/7N544w307NkT27dvx/r16/HDDz/gp59+wtmzZ7FixQp899132Lx5M+zt7euskUyDIwob8uKLL+LZZ5/F4cOHcfjwYcTFxSEuLg6bNm1CcnIycnJyMH78eP3+IpEIV65c0T8uKyvD4cOHUVhYqD/fXFZWhtTUVEgkEgQFBaFDhw4AdB/QgwcPbrAee3t7hIaGAgA6dOiAmzdvAgAOHDiAt99+G3Z2dnBxccHTTz+NtLS0Oo+xe/du5Obm4ssvv4Sbm1ut7QMGDMBHH32EqqoqJCUlYerUqUhOTkb//v2Rn5+Pzp0748CBA/XW2KdPH8jlcgCAUqlEfn5+g++p+n1VB5BSqcSNGzcA6EZcp06dwjPPPAMA0Gq1KC8vr/MYd3Lqafjw4ZBIJHBxcUF4eDhSUlLQtm1b9OrVC23atAEAhISEQC6X4/Tp0wgLC8Ovv/6Ktm3bwtfXF+3atcPhw4eRlpbW4H+zoUOHIioqCrNnz8aePXswcOBAg1OWd/L+unTpAoVCAQBo37499uzZg7KyMhw7dgxff/01AMDV1RXR0dH49ddfkZ2djT59+uh/ERgxYgSSkpIa9fOhe8egsBFHjx7F8ePHMXHiRAwYMAADBgzAzJkzERkZieTkZGi1WoSEhODf//63/nsyMzPh4+ODPXv2AND9wxcEARs2bNCfl87Pz4dUKsXvv/8OkUik/15BEJCWlgalUllvTfb29rCz0w1qa36vRCJBzSXIqvepi0KhwLvvvov3338f3bt3rxUW7u7uaN++PX755ReUlJQgKioKX3zxBfbu3YtBgwYZvG5dJJLb/0REIhEaszRazd92ax5fq9Vi4sSJGD16NABd3+h+nLev+WEtCAIkEgm0Wm2t9yYIAqqqqhAWFobnn38e/v7+6NOnD9zc3JCUlIRTp07VO2oBAG9vb3To0AG//vortm7dirfeegsFBQV39f7q+rlW//9Vk1arRVVVlb7+ut4zmR5PPdkIuVyOlStX4siRI/rncnNzUVJSgnbt2iEkJATJycm4ePEiAN1v9cOGDYNKpdLv7+Ligocffhhr1qwBABQVFWHUqFHYt28funbtiosXL+qvotq3bx9iYmIA6P5RV/9jb4zQ0FBs3rxZ/xvpjz/+WO8HenBwMMLDwxESElLvh1xYWBiWLl2KkJAQuLi4wN/fH3FxcXX+9nyntVZ/T2VlpdH9qk+zlZSUAAA+/fRTvPnmm3f0WnXZunUrBEFAYWEhduzYgccffxwhISFISkpCRkYGAODgwYPIzMxE165d4efnB09PT2zYsAF9+vRB3759sXv3bty8ebPBYAd0p5/WrFmD4uLiWn2Cht5fY36uLi4u6Nq1q/6qs+LiYmzduhW9e/dGnz59kJycjKysLAC6/gg1HY4obMSDDz6Izz//HMuWLUNWVhakUilcXV3x4Ycf4qGHHgIAzJs3DzNnztT/Vrpy5Uo4OzsbHGfx4sWYP38+hg4dCrVajcjISAwbNky/bdasWdBoNHBxccGyZcsA6D6oY2Ji8N577zWq1smTJ2PevHkYOnQoXF1d0aJFC31zuT7vvPMOIiMj8fPPP2PIkCEG2wYNGoT58+fjjTfeAKD7QFu3bp2+KVtTv379Gmya1yUwMBBSqRTDhw/Xv+e6PPvss8jOzsZzzz0HkUiEli1b1vta1T2Kf6pr/+pTNCqVCmPGjEGvXr0AAHPnzsWrr74KjUYDmUyGL7/8Eq6urgB0/02+/vprdOjQAXZ2dpDJZBg0aJDR9zpo0CDMnTtX32to7Pvr1asX3njjDcyfP19/1V1dFi9ejHnz5mHLli1Qq9UYOnQooqOjIRKJEBMTgxdeeAHOzs7o0qWL0Vrp/hFxmXGyND/99BNcXFwQGhoKrVaL1157DX369NGf0iCipsWgIItz7tw5zJkzB+Xl5aisrETPnj3xzjvv8EoXIjNhUBARUYPYzCYiogYxKIiIqEFWedWTSqXC6dOn4e3tzeupiYgaSaPRIDc3F506dTJ6JWFNVhkUp0+f1i+xQEREd2bdunXo0aNHo/e3yqConsa/bt06+Pn5mbkaIiLrkJWVheeff77WmmjGWGVQVJ9u8vPzwwMPPGDmaoiIrMudnrJnM5uIiBrEoCAiogYxKIiIqEEMCiIiapDNBMXmxPM4eSHX4LmTF3KxOfG8mSoiIrIONhMUQW09sPCbI/qwOHkhFwu/OYKgth5mroyIyLJZ5eWxd6NLoDdmjeuBBWv+gL3EDoIAzBrXA10C7+x6YiIiW2MzIwpAFxaPBPugsESNRzv4MiSIiBrBpoLi5IVcnDivO/WUfOJ6rZ4FERHVZjNBUd2TeOuFR+HXwgkBD7gb9CyIiKhuNhMU56/c1PcklAo5MvPK8ObYHjh/5aa5SyMismg208x+ZmCQ/mulwhP7j11FSy9ndA1in4KIqCE2M6KoKdhfDgBISy8wcyVERJbPJoPiwZZukDqIkXo539ylEBFZPJsMCrHYDkFtPBgURESNYJNBAQBKhRyXrhWiolJj7lKIiCyaDQeFJ6o0Ai5k8KonIqKG2GxQBCtuNbR5+omIqEE2GxQerlK0bOGM1Mu88omIqCE2GxQAEOzvidT0fAiCYO5SiIgslk0HhVIhR0FxBXIKys1dChGRxbLxoPAEAKSms09BRFQfkwbFihUrEBERgYiICCxatKjW9rNnzyI6Ohrh4eGYPXs2qqqqTFlOLf4t3SDjxDsiogaZLChSUlKQlJSEhIQEbN26FX/99Rf27NljsE9MTAzmzJmDXbt2QRAExMfHm6qcOukm3nmyoU1E1ACTBYW3tzfeeustODg4wN7eHgEBAbh+/bp++7Vr16BSqfDwww8DAKKjo7Fz505TlVMvpb8n/ubEOyKiepksKIKCgvQhkJ6ejh07diA0NFS/PScnB97et1du9fb2RnZ2tqnKqZdSIYdGy4l3RET1MXkz+/z585gwYQLefPNN+Pv765/XarUQiUT6x4IgGDxuKsFsaBMRNcikQXH06FGMHz8er7/+Op5++mmDbX5+fsjNvX13uby8PPj4+JiynDq5u0jR0suZDW0ionqYLCgyMzMxbdo0LF68GBEREbW2t27dGlKpFEePHgUAbNu2Df369TNVOQ1SKnQNbU68IyKqzWR3uFu9ejUqKirw8ccf658bOXIkEhMTMX36dHTu3BmLFy9GbGwsSkpK0LFjR4wbN85U5TRI6S/HL0evIju/DH4tnM1SAxGRpTJZUMTGxiI2NrbW86NGjdJ/rVQqsWnTJlOV0GjKWwsEpl4uYFAQEf2DTc/Mrqbwc4XMQYw0NrSJiGphUEA38a5dW082tImI6sCguCVY4Ym/rxdBpW7aZUSIiCwdg+IWpT8n3hER1YVBcUtw21sT77juExGRAQbFLe4uUrTycuYMbSKif2BQ1KD0lyONE++IiAwwKGpQKjxxs6QC2fll5i6FiMhiMChqUPrfmnjH009ERHoMihra+rnBUSpmQ5uIqAYGRQ1iO9GtO95xREFEVI1B8Q9Kf7lu4l0FJ94REQEMilqUCk9otQLOX+XEOyIigEFRS7CCDW0iopoYFP/g5uyA1t7OSGNDm4gIAIOiTsEKOVIv53PiHRERGBR1UvrLUViiRtYNTrwjImJQ1EGpqF4gkH0KIiIGRR10E+8kbGgTEYFBUSexnQjt2npwhjYRERgU9VIq5EjP5MQ7IiIGRT2U/nLdxDve8Y6IbByDoh7BbGgTEQFgUNTL1ckBrb1dkJrOPgUR2TaJsR2OHz+OpUuXorCw0GAC2vbt201amCVQ+nvi8JlsCIIAkUhk7nKIiMzCaFDMmTMH0dHR6NChg819WLb3l2Pf4Qxk3ihFKy8Xc5dDRGQWRoNCIpHgxRdfbIpaLI5Sv0BgAYOCiGyW0R5FUFAQ0tLSmqIWi9PG1xVOMgkb2kRk04yOKDIyMvDMM8+gVatWkEql+udtoUdhZydCu7aeSGNDm4hsmNGgmDFjRlPUYbGUCjni96ahvKIKjlKjPy4iombH6Kmnxx57DFKpFH/88QeSk5P1z9kKpb8ntAJwPoOjCiKyTUaDYuvWrZg+fToKCwtRWlqK119/HfHx8U1Rm0UIbntr4h1PPxGRjTJ6LmXt2rXYuHEjfHx8AACTJk3CSy+9hOeee87kxVkCFycHtPF1YUObiGyW0RGFVqvVhwQA+Pr6ws7OtiZ0KxVypF0u4B3viMgmGf3E9/DwwN69e/WP9+7dC3d3d5MWZWmCFXIUlaqRmVdq7lKIiJqc0VNP7777Ll555RXMnz8fAGBvb48VK1aYvDBLovTX9SnOpuejlTcn3hGRbTEaFEFBQdi5cyfS09Oh0Wjw0EMPQSKxrctE2/i4wlkmQerlAvzr0bbmLoeIqEnV+4kfFxeHSZMmYf78+XWu8RQbG2vSwixJ9cQ73hqViGxRvT0KV1dXAICnpyc8PDxq/WmskpISREZG4urVq7W2rVixAgMGDEBUVBSioqKwbt26u3gLTUPpL8eVrCKUqSrNXQoRUZOqd0QxcuRIAMCrr76qfy47OxsZGRno0aNHow5+4sQJxMbGIj09vc7tp0+fxtKlS9GtW7c7KNk8lAq5buLdlZvo2s7b3OUQETUZo1c9rV+/Hq+//jry8/MRHR2N2bNnY8mSJY06eHx8PObOnWtweW1Np0+fxldffYWhQ4di3rx5qKiouLPqm1A73vGOiGyU0aDYuHEj3n77bezcuRMDBw7ETz/9pF/Kw5gFCxbUO/ooLS1F+/btERMTg4SEBBQVFeGLL764s+qbkIujPdr4uiL1MmdoE5FtMRoUIpEIXl5eOHjwIEJCQiCRSKDVau/5hZ2dnREXF4eAgABIJBJMmDABBw4cuOfjmpJS4Ym0y/mceEdENsVoUDg4OCAuLg5//PEH+vTpg++//x6Ojo73/MLXr1/Hpk2b9I8FQbD4y26V/nIUl1XiWm6JuUshImoyRoNiwYIFSE9Px8KFC+Hu7o6jR49iwYIF9/zCMpkMn3zyCTIyMiAIAtatW4ewsLB7Pq4pKRVcIJCIbI/RoPjyyy+xYMEC9O/fHwCwZMkSPPTQQ3f9gpMmTcKpU6cgl8sxb948TJ06FU888QQEQbD4W64+4OMKZ0d7NrSJyKYYPddz9uxZCIJQ56S7xkpMTNR/HRcXp/86PDwc4eHhd33cpmZnJ0JwW0+ksaFNRDbEaFD4+PggIiICXbt2hbOzs/55W5qZXZNS4Yn1e9JQpqqEk8ze3OUQEZmc0aDo1q2bVUyIayrB/nIIAnDuSgEeblf3/BAioubEaFC8+uqrUKlUuHz5MoKCglBRUXFfrnqyVsFtPSESAamXGRREZBuMNrNPnDiBQYMGYfLkycjJyUH//v1x7NixpqjNIjlXT7zjAoFEZCOMBsXChQuxdu1aeHh4wM/PD4sWLbovl8das+o73mm1nHhHRM2f0aBQqVQIDAzUPw4NDYVGozFpUZZOqfBESTkn3hGRbTAaFBKJBIWFhfrLYy9dumTyoiyd0l8OAEjjfAoisgFGg2Lq1KkYM2YMMjMzMXPmTIwaNQpTp05titosVmtvl1sT7zifgoiaP6NXPQ0YMAAPPfQQkpOTodVqMW3aNAQEBDRFbRbLzk6EYAXveEdEtsHoiAIA1Go11Go1tFotxGKxqWuyCkqFHFeyi1FazjveEVHz1qgbF40bNw5nz57FyZMnMXr0aPz8889NUZtFUyo89RPviIiaM6OnntauXYutW7fC19cXgG558JdffhlDhgwxeXGWLFhxe+Jdt2BOvCOi5svoiMLFxUUfEgDQqlUrODg4mLQoa+Aks0dbX1euJEtEzZ7RoOjTpw/mzp2Lc+fO4eLFi1i6dCn8/f3x119/4a+//mqKGi2W0p8T74io+TN66unHH38EAPz2228Gz7/22msQiUTYt2+faSqzAkqFJ3b9fhnXckvQxtfV3OUQEZmE0aCoeS8JMhSs0E28S03PZ1AQUbNl9NTTxYsXsXHjRgiCgBkzZmDQoEH4/fffm6I2i9fa2wUunHhHRM2c0aCYO3cupFIp9u/fj6ysLCxYsADLli1ritosnn7iHRvaRNSMGQ2KiooKDBs2DElJSXjyySfRs2dPVFZyklk1pb8cGZx4R0TNmNGgUKvVyMvLw/79+9G7d2/k5eWhoqKiKWqzCtUT79I48Y6ImimjQTFixAgMGDAA3bt3R2BgIIYPH44XXnihKWqzCu1u3fEujes+EVEzZfSqp9GjR2PkyJGws9NlSkJCAjw9PU1emLVwktlD4efGhjYRNVv1BkVcXBwmTZqEDz74oM7tsbGxJivK2gQrPJH05zVotQLs7ETmLoeI6L6qNyhcXXXzAjw8PJqsGGulVMix6/fLuJpTjLZ+buYuh4jovqo3KEaOHAkAePXVV1FQUACZTAZHR8cmK8yaKP11p+JSLxcwKIio2Wmwmb127Vr07dsXvXv3xiOPPIKwsDBs2LChqWqzGq29XeDqZM8bGRFRs1TviOL777/Hjh078Nlnn0GpVEIkEuHkyZNYsmQJgNsjDgJEIhGCFXI2tImoWap3RLF582Z89dVX6NatGxwdHSGTyfDYY49h+fLl2LRpU1PWaBWUCk9kZBejhBPviKiZqTcoqqqq6mxk+/r6QqvVmrQoa6S8tUDgOY4qiKiZqTcoqudN1EUQeP+Ffwpq6wE7EbjuExE1O/X2KDQaDQoLC+sMBY1GY9KirJGTzB5t/dzY0CaiZqfeoDh37hx69epVZ1CIRJxUVhelvxy/Hb/KiXdE1KzUGxSpqalNWUezoFR4YufBdGTkFEPB+RRE1EwYXRSQGk/pX33HOza0iaj5YFDcR628nOHq5IA0NrSJqBlhUNxHuol3vOMdETUvjQoKlUqFtLQ0CIKA8vJyU9dk1ZT+nsjILkFJmdrcpRAR3RdGg+LPP//EoEGDMHnyZGRnZ6N///44duxYU9Rmlaon3vGOd0TUXBgNikWLFmHt2rXw8PCAn58fFi1ahAULFjTq4CUlJYiMjMTVq1drbTt79iyio6MRHh6O2bNno6qq6s6rt0Dt2nrCTgSc5XwKImomjAaFSqVCYGCg/nFoaGijJtydOHECo0aNQnp6ep3bY2JiMGfOHOzatQuCICA+Pr7xVVswR6kEipZuSOOVT0TUTBgNColEgsLCQv0ku0uXLjXqwPHx8Zg7dy58fHxqbbt27RpUKhUefvhhAEB0dDR27tx5J3VbNKVCjrQrBdBoudQJEVk/o0ExZcoUjBkzBllZWZg5cyZGjRqFqVOnGj3wggUL0KNHjzq35eTkwNvbW//Y29sb2dnZd1C2ZVP6e6K8ogoZ2cXmLoWI6J7VOzO72sCBAxEQEIDk5GRotVpMmzYNAQEB9/SiWq3WYBkQQRCa1bIg1Q3t1PR8+LfkDG0ism5GRxSHDx9GTk4OgoKCEBwcjIKCApw+fRolJSV3/aJ+fn7Izc3VP87Ly6vzFJW1aunlDDdnB86nIKJmweiI4qOPPkJqaiqCgoJgZ2eHc+fOwdvbG+Xl5ViwYAEGDRp0xy/aunVrSKVSHD16FN27d8e2bdvQr1+/u3oDlkg/8Y4NbSJqBoyOKFq1aoU1a9Zg27ZtSEhIwPr16/HII49g27Zt+Pzzz+/oxSZNmoRTp04BABYvXoyPPvoITzzxBMrKyjBu3Li7ewcWSqmQ41puCYo58Y6IrJzREUVGRgZ69uypf9ylSxekp6fDz8+vUS+QmJio/zouLk7/tVKpbNa3VFX6ewIA0i4XoEd7XzNXQ0R09xp1eWxSUpL+cVJSEuzt7ZGfn99sJsmZQlAb3cQ73siIiKyd0RHF3LlzMX36dIhEImi1WkilUixfvhz/+c9/MHLkyKao0So5SiXwb+nOhjYRWT2jQdGlSxfs27cP586dg1gsRkBAAMRiMZRKZVPUZ9WC/T2x/2gGNFoBYt7xjoislNGgyM/Pxw8//IDS0lIIggCtVovLly9jyZIlTVGfVVMq5NiRko4rWUV4sJW7ucshIrorRoPi//2//weZTIYLFy6gd+/eSElJQffu3ZuiNqtX3dBOvVzAoCAiq2W0mX39+nWsWrUK/fr1w5gxY7B+/fpGr/dk61q2uDXxjg1tIrJiRoPCy8sLAODv749z587B19eXVzs1kkgk0i0QyIY2EVkxo0HRokUL/Oc//0GnTp2wefNmJCYmQqVSNUVtzYLS3xPXcktRVMqJd0RknYwGxbx58+Dg4IAePXqgU6dOWL58Od54442mqK1ZUPrfuuMdRxVEZKWMBsXChQv1y2vExMRg69atCAsLM3lhzUXQAx6wsxMh9TLXfSIi62Q0KM6ePQtB4A147pZMKsGDrdzY0CYiq2X08lgfHx9ERESga9eucHZ21j8fGxtr0sKaE6VCjsQjVzjxjoisktGg6NatG7p169YUtTRbSoUnfkr+mxPviMgqGQ2KV199FSqVCpcvX0ZQUBAqKirg6OjYFLU1G9UN7dT0fAYFEVkdoz2KEydOYNCgQZg8eTJycnLQv39/HDt2rClqazZ85U7wcJGyoU1EVqlRVz2tXbsWHh4e8PPzw6JFi7BgwYKmqK3ZuH3HOza0icj6GA0KlUqFwMBA/ePQ0FBoNBqTFtUcKf3luJ5XisKSCnOXQkR0Rxp146LCwkKIRLqrdbjO091RKm7d8e4KTz8RkXUxGhRTpkzBmDFjkJWVhZkzZ2LUqFGYOnVqU9TWrAS28YDYTsTTT0RkdYxe9TRw4EAEBAQgOTkZWq0W06ZNQ0BAQFPU1qzIHHQT79LY0CYiK2M0KGbOnInnnnsOo0ePbop6mjWlQo69h69Ao9FCLDY6mCMisghGP60effRRLF26FGFhYfjqq6+Qm5vbFHU1S8H+cqjUGlzOKjZ3KUREjWY0KEaNGoX4+Hh8+eWXKCwsxMiRIzFt2rSmqK3ZqW5op3IlWSKyIo0+/6FSqaBWqyEIAuzseNrkbvjKneDhKmVDm4isitEexZo1a7Blyxao1WoMHz4c8fHx+rve0Z3R3fHOkzO0iciqGB0anD4ARNxcAAAVhklEQVR9GrGxsdi1axcmTJiAQ4cO4dlnn22K2polpUKOTE68IyIrYnREsWTJEhQWFmLVqlVYt24dSktLMXbs2KaorVm6fce7AjzW0c/M1RARGddgUFy6dAnffPMNtm3bhtatW0OlUuGXX36Bq6trU9XX7Ogn3l3OZ1AQkVWo99TTyy+/jDFjxkAikeCbb77Bjz/+CGdnZ4bEPZLai/Fga3ekprNPQUTWod6gOHPmDDp27IigoCAoFAoA0K/3RPdGqfDEuYwCaDRac5dCRGRUvUGxf/9+PP300/jxxx/Rt29fTJ8+HRUVbMDeD0qFHBVqDdIzi8xdChGRUfUGhUQiwZAhQ/Dtt99iy5Yt8PHxQUVFBQYPHoz169c3ZY3Njv6Od7xMloisQKNmzgUGBiI2Nha//vorXnrpJcTHx5u6rmbNx9MRnq5SztAmIqtwR1OsHR0dMWLECCQkJJiqHpsgEomg9JcjjQ1tIrICXIvDTJQKT2TeKMXNYvZ9iMiyMSjMJFhRPfGOp5+IyLIxKMzk9sQ7nn4iIsvGoDATqb0YD7V2Z0ObiCyeSYNi+/btGDJkCAYPHox169bV2r5ixQoMGDAAUVFRiIqKqnOf5kzpL8f5jJuceEdEFs3oooB3Kzs7G8uWLcOWLVvg4OCAkSNHomfPnggMDNTvc/r0aSxduhTdunUzVRkWTanwxPbfLuHvzCIEPuBh7nKIiOpkshFFSkoKevXqBQ8PDzg5OSE8PBw7d+402Of06dP46quvMHToUMybN8/mZn4rqxvavJEREVkwkwVFTk4OvL299Y99fHyQnZ2tf1xaWor27dsjJiYGCQkJKCoqwhdffGGqciySt6cj5G5SnOV8CiKyYCYLCq1Wa7CIoCAIBo+dnZ0RFxeHgIAASCQSTJgwAQcOHDBVORZJJBIhWCFnQ5uILJrJgsLPzw+5ubn6x7m5ufDx8dE/vn79OjZt2qR/LAgCJBKTtUwsllIhR3Z+GQqKVeYuhYioTiYLit69e+PgwYPIz89HeXk5du/ejX79+um3y2QyfPLJJ8jIyIAgCFi3bh3CwsJMVY7FUvp7AgDvT0FEFstkQeHr64sZM2Zg3LhxeOqppxAZGYkuXbpg0qRJOHXqFORyOebNm4epU6fiiSeegCAIePHFF01VjsUKfMADErGIM7SJyGKZ9FzP0KFDMXToUIPn4uLi9F+Hh4cjPDzclCVYPAf9xDuOKIjIMnFmtgVQKnQT76o48Y6ILBCDwgIoFXKoKzX4+3qhuUshIqqFQWEBgtnQJiILxqAws82J55GZVwq5m0w/n+LkhVxsTjxv5sqIiHQYFGYW1NYDi749gpZeTkhNz8eRM1lY+M0RBLXl2k9EZBlsb4abhekS6I1Z43pg/upDUKk1eH/1Ibg62eP7XWlIPJKBll7OaNnCWf+3i5ODuUsmIhvDoLAAXQK9Edn3IWxKPI/OAS3gK3dG5o1SHE/Lxb7DGQb7ujrZw69GcLT0coZfC2e08nKGh6vUYJkUIqL7gUFhAU5eyMXuQ5cxIqwddqSkY+TgYHQJ1C2oqFJXIftGGa7nlSLrRiky80qReaMUaZcLkPTnNWiF28eROYgNQsTPyxmtbv3t5eEIsR1DhIjuHIPCzE5eyMXCb45g1rge6BLojS6BXgaPZQ4SKFq6QdHSrdb3VlZpkVtQhswaAZKZV4qrOcU4fCbbYF6GRCyCr9wJLb1cbo1CnNDKywV+LZzgK3eCvURscOzNiecR1NZDH1jVtZ6/chPPDAwy3Q+EiCwOg8LMzl+5qQ8F4HbP4vyVmwYf0nWxl9ihlbcLWnm71Nqm1Qq4UahC5o0SZOaVITOvBFk3ypCZV4q/Lt1AeUWVfl87EeDl4WhwGktdqcGHaw/jjdGPoEcHP4NAIyLbwqAws7p+O9eNLBoOCWPs7ETw9nSEt6cjugQabhMEAYUlamTdKMX1PN0opPq01sFTmSgqVev3fX/1IcgcxKis0qJLoBfO/J2P/KIKtLoVKq5O9uyLEDVzDAobJBKJ4OEqhYerFEp/ea3tpeWV+tNYOw+m4+SFPHh7OiIjuxjHz+Ua7OvsaI+WLXSntPxaON2+QsvLGZ6uMtixL0Jk9RgUVIuzoz0CH/BAmaoS6ZlF+ib7rHE9EKyQI1vfE7l9SutCxk0kn7wObY3uuoO9uFZ4+LXQNdp9PB0hFnMaD5E1YFBQnYw12dv61W6uazRa5N4sN7xC61aT/fi5XKgrNfp9xXYi+Hg66RvrLb1cbo1MnOHbwhlSe3Gt4wNsshOZA4OC6nQ3TXax2A5+LXSjhn8SBAH5RSp9P0QXJrorttKuFKC0vNJg/xbuslpzRVp6OaONr6tBYLHJTmR6DAqq0/1usotEIrRwd0QLd0d0CvCqtb24TG0wAqkOlCNns1FQXGGwr6NUgjlfHURrHxdk3yjDkD7+AIDs/DJ4uct4SovoPmNQkEVwdXKAa1sHtGvrWWtbeUUVsm7UnHBYhuNpObiSVQwASNh/EQn7LwLQndLy8nC8NT/EGb5y3TwR31vzRTxcOHud6E4xKMjiOUoleLCVOx5s5Q5A15NIOXld32SfFNUJnm4yZOeXIetGKbLzy5CdX4Y/zmTh5j9GI1IH8e3wkOvCpHrSoa/cCU4ye3O8RSKLxqAgq9JQk31wT0Wt/VUVVcgu0AVH9o0ygzA5fdFw4iGgG9lUjz785E7wbeGs/9rb0wn2krpPa7HJTs0Zg4Ksyp022WVSCRR+blDUcZWWIAgoLqtEdr6usV49Esm+UYq/rxXi0OlMVGluX+4rEgEt3B31ow8//SktXZiwyU7NFYOCrMr9bLKLRCK4OTvAzdkBQW1q90Y0WgH5hSpk598+nVU9GjlxPhe/FKkg1FiUUWwnwrtfpsDH0wk3ilTo3bkl0jOLUFSqhqerDJ5uUni6yuAo5T87si78P5aoHuIay6B0Cqi9XV2pQU5BzZGIri9yNacEjlIxkk5cx4Hj12p9n6NUDA9XGeRuMni4SiF3k8HTVWoQJp5uUrg5S7niL1kEBgXRXXKwF+MBH1c84OMKQNeT2Hv4ir7J/s74nniwlRsKiiuQX6TCzWIV8osqUFCsQsGtv9OvF+J4Wg7KVFW1jm9nJ4KHi4M+VDxdpfD8x9/VYSNzqP+fMvsndK8YFET3gbGZ7P51LBNfk6qiCjdLdIFSUFyBgn/8nV+kwqVrN3GzuMLgHiTVnGSSGgFye2Qid5MCIuCjtYcxfcTD6NmxJU5fymP/hO4Ig4LoPriX5eIBXdPdTyqpc1Z7TRqtgKLSCv2IpGaQVAfLhas3UVCkgkqtMfjeD9cehggAREBLL2dsPXARvx6/Znj6qzpoXKVwqGcZFbI9DAqi+8BUy8X/k9hOdOuDXAbAvcF9yyuqDIJkz6HLOH4uF/4t3SB3kyHvZjnOZ9xEYUmFQVO+mrOjPeTVPZN/9E/krjJ4uOkCxsXx7paa5ykx68GgIGqmHKUSON66sdXJC7m4eK3QYJJi9Qe0RqNFYan6Vh+lenSiqjFqqUDaFd19SGou7FhNIra7FSLVQSKD3FUKj1t/V49SPFylBvNQgtp6WOQlxQyw2hgURM2csf6JWGwHuZuuYd4QQRBQXlHVYB8lO78MZ9PzDW5+VZOrk8PtUYqbFF0DvTB/9SF0fKgF/vr7BiL7PITCYjUOnsqEvcQOErEIErEdJBI7SMR2sBfb3Xr+9nMSsUj/3P1YnsVSA8ycGBREzdy99k+qiUQiOMns4SSz11/pVZ8qjRaFdTTna45arv9dioIiFSqrtDiamgMA2JR4/u7fKHA7WP4RLhJJ9d+G2w226b9HhM4BXnj/P4fQwV+OtCsFeG5QEJxk9sgtKIe7i4PN9W8YFETNXFP1T2qSiO30qwU35MR53W/rA3s8gH1HMvDyU50R+IAHqjRaVFbp/lRpbv2p0qJKI6Dy1teV+udub6/U3NqnSoMqjaDfXnPf6mOq1FWoqrp1vBrPV++nrtTgz/O6Ozr+96ez+O9PZ/V1O0olcHdxgLuLFO7O0ttf1/OcveTeg8Wcp8QYFERkFicv5GLRt0fw1gu60c5jHf0MTvmYu7aF3xzBoEfbYvehyxgdroS3pyMKS9QoLKlAYWkFCovVKCytQO7NMly4qrsoQFPXtcvQXb5cMzzcnB3g4aqbVOnh4gA3FyncazxX15pi5jwlxqAgIrO4X6fE7rd/9nS6t/fRP+7VqWW93ycIAkpVVSgqqcDNkgrDULn1dVGJGtn5ZTifUYDCEnW9weIsk+jDQzcq0YVM366t8MHXf2Bo3wex8/fLTRaqDAoiMgtznBJrjLsNMJFIBBdHe7g42qOVt4vR1xEEAaXllfpQKSqtwM0StT5oikrUuFlSgez8MqRdKUBRqVp/T/r4fecxIqxdk/2sGBRERDU0VYCJRCK4ODnAxckBD/gY31+rFfDHmSx8+r/jiOjzIHakpKNLoFeThAXvGUlEZAVOX8rDZ/F/4u0XHsWYJ9pj1rgeWPjNEZy8kGvy12ZQEBFZgYZOiZkaTz0REVkBc/Z0OKIgIqIGmTQotm/fjiFDhmDw4MFYt25dre1nz55FdHQ0wsPDMXv2bFRV1V6Tn4iIzMtkQZGdnY1ly5bh+++/x9atW/G///0PFy5cMNgnJiYGc+bMwa5duyAIAuLj401VDhER3SWTBUVKSgp69eoFDw8PODk5ITw8HDt37tRvv3btGlQqFR5++GEAQHR0tMF2IiKyDCZrZufk5MDb+3aTxcfHBydPnqx3u7e3N7Kzsxt1bI1Gt9RxVlbWfaqWiKj5q/7MrP4MbSyTBYVWqzVY8lcQBIPHxrY3JDdXd93w888/f5+qJSKyHbm5uVAoFI3e32RB4efnhyNHjugf5+bmwsfHx2B79Qc+AOTl5Rlsb0inTp2wbt06eHt7Qyy2reV+iYjulkajQW5uLjp16nRH32eyoOjduzc+++wz5Ofnw9HREbt378b8+fP121u3bg2pVIqjR4+ie/fu2LZtG/r169eoY8tkMvToYbs3ESEiult3MpKoJhKEuu6We39s374dX331FSorKzF8+HBMmjQJkyZNwvTp09G5c2ekpqYiNjYWJSUl6NixIz766CM4ODiYqhwiIroLJg0KIiKyfpyZTUREDWJQEBFRgxgURETUIAYFERE1iEFBREQNsrmgKCkpQWRkJK5evWruUgysWLECERERiIiIwKJFi8xdjt6nn36KIUOGICIiAmvWrDF3OQYWLlyIt956y9xlGBg7diwiIiIQFRWFqKgonDhxwtwlAQASExMRHR2NJ598Eh988IG5ywEAbNy4Uf9zioqKQvfu3TFv3jxzlwUA2LZtm/7f48KFC81djt6qVasQHh6OoUOHYuXKlU33woIN+fPPP4XIyEihY8eOQkZGhrnL0UtOThZGjBghVFRUCGq1Whg3bpywe/duc5clHDp0SBg5cqRQWVkplJeXCwMGDBAuXrxo7rIEQRCElJQUoWfPnsKsWbPMXYqeVqsV+vbtK1RWVpq7FANXrlwR+vbtK2RmZgpqtVoYNWqUsH//fnOXZeDcuXNCWFiYcOPGDXOXIpSVlQmPPvqocOPGDaGyslIYPny4kJycbO6yhOTkZCEyMlIoLi4WqqqqhMmTJwu7du1qkte2qRFFfHw85s6d2+ilQpqKt7c33nrrLTg4OMDe3h4BAQG4fv26ucvCY489hm+++QYSiQQ3btyARqOBk5OTucvCzZs3sWzZMkyZMsXcpRi4dOkSAGDChAkYNmwYvvvuOzNXpLNnzx4MGTIEfn5+sLe3x7Jly9C1a1dzl2Xgvffew4wZMyCXy81dCjQaDbRaLcrLy1FVVYWqqipIpVJzl4UzZ86gb9++cHFxgVgsxuOPP469e/c2yWvbVFAsWLDAIpf+CAoK0i+3np6ejh07diA0NNTMVenY29tj+fLliIiIQEhICHx9fc1dEubMmYMZM2bAzc3N3KUYKCoqQkhICD7//HOsXbsWGzZsQHJysrnLwuXLl6HRaDBlyhRERUXh+++/h7u7u7nL0ktJSYFKpcKTTz5p7lIAAC4uLvi///s/PPnkkwgNDUXr1q3xyCOPmLssdOzYEUlJSbh58yYqKiqQmJiIvLy8JnltmwoKS3f+/HlMmDABb775Jvz9/c1djt706dNx8OBBZGZmmv3mUhs3bkTLli0REhJi1jrq0q1bNyxatAiurq6Qy+UYPnw4Dhw4YO6yoNFocPDgQXz44Yf43//+h5MnTyIhIcHcZelt2LABL774ornL0EtNTcXmzZvxyy+/4LfffoOdnR1Wr15t7rIQEhKC6OhojB07FhMnTkT37t1hb2/fJK/NoLAQR48exfjx4/H666/j6aefNnc5AICLFy/i7NmzAABHR0cMHjwYaWlpZq3p559/RnJyMqKiorB8+XIkJibiww8/NGtN1Y4cOYKDBw/qHwuCAInEZOtuNpqXlxdCQkIgl8shk8kwaNAgg3vDmJNarcbhw4cxcOBAc5eil5SUhJCQELRo0QIODg6Ijo7GH3/8Ye6yUFJSgsGDB2P79u349ttv4eDggDZt2jTJazMoLEBmZiamTZuGxYsXIyIiwtzl6F29ehWxsbFQq9VQq9XYt28funfvbtaa1qxZgx9//BHbtm3D9OnTMXDgQLzzzjtmralacXExFi1ahIqKCpSUlCAhIQFhYWHmLgsDBgxAUlISioqKoNFo8Ntvv6Fjx47mLgsAkJaWBn9/f4vofVVTKpVISUlBWVkZBEFAYmIiOnfubO6ycPXqVbzyyiuoqqpCcXExNm3a1GSn68z/6w5h9erVqKiowMcff6x/buTIkRg1apQZqwJCQ0Nx8uRJPPXUUxCLxRg8eLBFBZmlGTBgAE6cOIGnnnoKWq0Wo0ePRrdu3cxdFrp27YqJEydi9OjRqKysRJ8+ffDMM8+YuywAQEZGBvz8/MxdhoG+ffvizJkziI6Ohr29PTp37oyXX37Z3GVBqVRi8ODBGDZsGDQaDcaPH99kv7hx9VgiImoQTz0REVGDGBRERNQgBgURETWIQUFERA1iUBARUYMYFET3yaFDhxAZGWnuMojuOwYFERE1iEFBZAJHjhxB//79cezYMXOXQnTPODOb6D77/fff8e677+LLL7+EUqk0dzlE94wjCqL7KCsrC1OmTMGgQYMYEtRsMCiI7iOxWIyvv/4aCQkJFnMbVKJ7xaAguo+8vb3xyCOPYNasWXjzzTdRXl5u7pKI7hmDgsgEnn76aTz44IMGKwITWSuuHktERA3iiIKIiBrEoCAiogYxKIiIqEEMCiIiahCDgoiIGsSgICKiBjEoiIioQQwKIiJq0P8HWDW8RqD0dl4AAAAASUVORK5CYII="/>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5" name="AutoShape 4" descr="data:image/png;base64,iVBORw0KGgoAAAANSUhEUgAAAYoAAAEXCAYAAACzhgONAAAABHNCSVQICAgIfAhkiAAAAAlwSFlzAAALEgAACxIB0t1+/AAAADl0RVh0U29mdHdhcmUAbWF0cGxvdGxpYiB2ZXJzaW9uIDIuMS4yLCBodHRwOi8vbWF0cGxvdGxpYi5vcmcvNQv5yAAAIABJREFUeJzt3XlYVGX/P/D3MAMz7DCyqelQgIx7pqWoifqIlKAUWS6pmWlqlt+fFllJWpqV5vJkliWP6VOZPrigWbmTFmDmlksKbqGorILsw8DM+f0xMjKxDC7DzDDv13V5ycw5nPkM5by5z+fc9xEJgiCAiIioHnbmLoCIiCwbg4KIiBrEoCAiogYxKIiIqEEMCiIiahCDgoiIGsSgsCF//vknxo4di6FDhyIyMhITJ07E+fPnjX7fZ599hnnz5t3168bGxuL06dMAgNmzZyMlJeWuj3U/66q2fv16rFq1CgCwceNGrFu37o6On5GRgddeew0AcPXqVXTr1u2e6rl69Srat2+PqKioWn/UajW2bNmCyZMnAwDGjh2LnTt33tPrGbNlyxYEBwdj+fLlBs8LgoB//etfiIyMNHqM/fv349NPP9Ufr7r+u3Xq1CkMHDjwno5BjScxdwHUNNRqNSZPnoyvv/4aHTt2BABs27YNkyZNwr59+yAWi0322ikpKRgxYgQAYMGCBSZ7nbs1atQo/ddHjx5FUFDQHX3/9evX8ffff9/XmmQyGbZt23Zfj3kvWrVqhR9++AHTp0/XP3fkyBGoVCo4Ojoa/f5Tp06hsLDQlCWSCTEobER5eTmKi4tRVlamf27YsGFwcXGBRqOBWCxGYmIiVq5cicrKSshkMsyaNavWb8fZ2dmYN28eMjMzUVlZiYiICEyZMgUA8Msvv+Df//43tFotnJyc8P7772PHjh3IycnBG2+8gUWLFmHx4sV4/vnn0alTJ4wfPx6hoaE4ceIEioqKEBMTg7CwMJSXl2Pu3Lk4ceIEXF1dERgYCAD4+OOP631/a9euxZYtW7B69Wp4e3vrn3/llVcwYMAAPPvsszh+/DhGjhyJvXv3ok2bNvjiiy9QWloKmUyGgoIChISEIDExEcnJyZDJZACAS5cuYezYscjNzYWXlxeWLl0KHx8f/fE1Gg1iY2ORnZ2Nl156Ce+//z40Gg3mzJmDU6dOobi4GDExMQgPDwcArFy5Ert374ZWq0Xr1q0xd+5c+Pr63tN/2z179mDVqlVQqVQYOnQopk6dCgDYu3cvVqxYAa1WC2dnZ7z99tto06YNBg4ciOTkZDg5OWHOnDm4dOkSvvvuOwDA4MGDsXLlSgQEBBi8Rrt27ZCZmYljx47hkUceAQAkJCRg2LBh+O233/T71fX+srKysGHDBmg0Gri6ukKhUCA3Nxcvv/wyMjMzIRaLsWTJEgQEBCArKwvvvfcerl27BkEQ8NRTT2HixIkAgO+//x7//e9/4eLignbt2t3Tz4zuDE892Qh3d3fExMRg4sSJ+Ne//oWYmBhs3rwZvXv3hoODA9LT07Fs2TKsWrUKW7duxfz58/Haa68ZBAsAxMTE4JlnnsGWLVuwadMmpKSk4Oeff0ZeXh5iYmLw0UcfYfv27XjppZewePFizJgxAz4+Pli8eDG6du1qcKyMjAz07dsXmzZtwuuvv44PP/wQAPDFF19Ao9Fgx44dWLt2Lc6cOdPge4uLi8POnTvx3XffGYQEoPvgq/4g++233+Dt7a0/9ZWYmKj/AAeAsLAwDBw4EOPHj8fzzz+vr/HTTz/Fzp074ebmho0bNxocXywW44MPPkDbtm2xevVqAEBFRQX69OmDhIQEzJo1C5988gkAYOvWrTh37hw2btyIbdu2ITQ0FLGxsXW+J5VKVeu00/vvv1/nvqWlpYiPj0d8fDx++OEHHDhwABcvXsTcuXPx2Wef6UcCr7zyCuzt7dG5c2ccOnQIAHDo0CH8/fffKC0txYULFyCRSGqFRLWnnnpKP8opLy/H0aNH8fjjj+u31/f+unbtipEjR2LIkCGYMWOG/uc6e/ZsbN++HT169ND/7N544w307NkT27dvx/r16/HDDz/gp59+wtmzZ7FixQp899132Lx5M+zt7euskUyDIwob8uKLL+LZZ5/F4cOHcfjwYcTFxSEuLg6bNm1CcnIycnJyMH78eP3+IpEIV65c0T8uKyvD4cOHUVhYqD/fXFZWhtTUVEgkEgQFBaFDhw4AdB/QgwcPbrAee3t7hIaGAgA6dOiAmzdvAgAOHDiAt99+G3Z2dnBxccHTTz+NtLS0Oo+xe/du5Obm4ssvv4Sbm1ut7QMGDMBHH32EqqoqJCUlYerUqUhOTkb//v2Rn5+Pzp0748CBA/XW2KdPH8jlcgCAUqlEfn5+g++p+n1VB5BSqcSNGzcA6EZcp06dwjPPPAMA0Gq1KC8vr/MYd3Lqafjw4ZBIJHBxcUF4eDhSUlLQtm1b9OrVC23atAEAhISEQC6X4/Tp0wgLC8Ovv/6Ktm3bwtfXF+3atcPhw4eRlpbW4H+zoUOHIioqCrNnz8aePXswcOBAg1OWd/L+unTpAoVCAQBo37499uzZg7KyMhw7dgxff/01AMDV1RXR0dH49ddfkZ2djT59+uh/ERgxYgSSkpIa9fOhe8egsBFHjx7F8ePHMXHiRAwYMAADBgzAzJkzERkZieTkZGi1WoSEhODf//63/nsyMzPh4+ODPXv2AND9wxcEARs2bNCfl87Pz4dUKsXvv/8OkUik/15BEJCWlgalUllvTfb29rCz0w1qa36vRCJBzSXIqvepi0KhwLvvvov3338f3bt3rxUW7u7uaN++PX755ReUlJQgKioKX3zxBfbu3YtBgwYZvG5dJJLb/0REIhEaszRazd92ax5fq9Vi4sSJGD16NABd3+h+nLev+WEtCAIkEgm0Wm2t9yYIAqqqqhAWFobnn38e/v7+6NOnD9zc3JCUlIRTp07VO2oBAG9vb3To0AG//vortm7dirfeegsFBQV39f7q+rlW//9Vk1arRVVVlb7+ut4zmR5PPdkIuVyOlStX4siRI/rncnNzUVJSgnbt2iEkJATJycm4ePEiAN1v9cOGDYNKpdLv7+Ligocffhhr1qwBABQVFWHUqFHYt28funbtiosXL+qvotq3bx9iYmIA6P5RV/9jb4zQ0FBs3rxZ/xvpjz/+WO8HenBwMMLDwxESElLvh1xYWBiWLl2KkJAQuLi4wN/fH3FxcXX+9nyntVZ/T2VlpdH9qk+zlZSUAAA+/fRTvPnmm3f0WnXZunUrBEFAYWEhduzYgccffxwhISFISkpCRkYGAODgwYPIzMxE165d4efnB09PT2zYsAF9+vRB3759sXv3bty8ebPBYAd0p5/WrFmD4uLiWn2Cht5fY36uLi4u6Nq1q/6qs+LiYmzduhW9e/dGnz59kJycjKysLAC6/gg1HY4obMSDDz6Izz//HMuWLUNWVhakUilcXV3x4Ycf4qGHHgIAzJs3DzNnztT/Vrpy5Uo4OzsbHGfx4sWYP38+hg4dCrVajcjISAwbNky/bdasWdBoNHBxccGyZcsA6D6oY2Ji8N577zWq1smTJ2PevHkYOnQoXF1d0aJFC31zuT7vvPMOIiMj8fPPP2PIkCEG2wYNGoT58+fjjTfeAKD7QFu3bp2+KVtTv379Gmya1yUwMBBSqRTDhw/Xv+e6PPvss8jOzsZzzz0HkUiEli1b1vta1T2Kf6pr/+pTNCqVCmPGjEGvXr0AAHPnzsWrr74KjUYDmUyGL7/8Eq6urgB0/02+/vprdOjQAXZ2dpDJZBg0aJDR9zpo0CDMnTtX32to7Pvr1asX3njjDcyfP19/1V1dFi9ejHnz5mHLli1Qq9UYOnQooqOjIRKJEBMTgxdeeAHOzs7o0qWL0Vrp/hFxmXGyND/99BNcXFwQGhoKrVaL1157DX369NGf0iCipsWgIItz7tw5zJkzB+Xl5aisrETPnj3xzjvv8EoXIjNhUBARUYPYzCYiogYxKIiIqEFWedWTSqXC6dOn4e3tzeupiYgaSaPRIDc3F506dTJ6JWFNVhkUp0+f1i+xQEREd2bdunXo0aNHo/e3yqConsa/bt06+Pn5mbkaIiLrkJWVheeff77WmmjGWGVQVJ9u8vPzwwMPPGDmaoiIrMudnrJnM5uIiBrEoCAiogYxKIiIqEEMCiIiapDNBMXmxPM4eSHX4LmTF3KxOfG8mSoiIrIONhMUQW09sPCbI/qwOHkhFwu/OYKgth5mroyIyLJZ5eWxd6NLoDdmjeuBBWv+gL3EDoIAzBrXA10C7+x6YiIiW2MzIwpAFxaPBPugsESNRzv4MiSIiBrBpoLi5IVcnDivO/WUfOJ6rZ4FERHVZjNBUd2TeOuFR+HXwgkBD7gb9CyIiKhuNhMU56/c1PcklAo5MvPK8ObYHjh/5aa5SyMismg208x+ZmCQ/mulwhP7j11FSy9ndA1in4KIqCE2M6KoKdhfDgBISy8wcyVERJbPJoPiwZZukDqIkXo539ylEBFZPJsMCrHYDkFtPBgURESNYJNBAQBKhRyXrhWiolJj7lKIiCyaDQeFJ6o0Ai5k8KonIqKG2GxQBCtuNbR5+omIqEE2GxQerlK0bOGM1Mu88omIqCE2GxQAEOzvidT0fAiCYO5SiIgslk0HhVIhR0FxBXIKys1dChGRxbLxoPAEAKSms09BRFQfkwbFihUrEBERgYiICCxatKjW9rNnzyI6Ohrh4eGYPXs2qqqqTFlOLf4t3SDjxDsiogaZLChSUlKQlJSEhIQEbN26FX/99Rf27NljsE9MTAzmzJmDXbt2QRAExMfHm6qcOukm3nmyoU1E1ACTBYW3tzfeeustODg4wN7eHgEBAbh+/bp++7Vr16BSqfDwww8DAKKjo7Fz505TlVMvpb8n/ubEOyKiepksKIKCgvQhkJ6ejh07diA0NFS/PScnB97et1du9fb2RnZ2tqnKqZdSIYdGy4l3RET1MXkz+/z585gwYQLefPNN+Pv765/XarUQiUT6x4IgGDxuKsFsaBMRNcikQXH06FGMHz8er7/+Op5++mmDbX5+fsjNvX13uby8PPj4+JiynDq5u0jR0suZDW0ionqYLCgyMzMxbdo0LF68GBEREbW2t27dGlKpFEePHgUAbNu2Df369TNVOQ1SKnQNbU68IyKqzWR3uFu9ejUqKirw8ccf658bOXIkEhMTMX36dHTu3BmLFy9GbGwsSkpK0LFjR4wbN85U5TRI6S/HL0evIju/DH4tnM1SAxGRpTJZUMTGxiI2NrbW86NGjdJ/rVQqsWnTJlOV0GjKWwsEpl4uYFAQEf2DTc/Mrqbwc4XMQYw0NrSJiGphUEA38a5dW082tImI6sCguCVY4Ym/rxdBpW7aZUSIiCwdg+IWpT8n3hER1YVBcUtw21sT77juExGRAQbFLe4uUrTycuYMbSKif2BQ1KD0lyONE++IiAwwKGpQKjxxs6QC2fll5i6FiMhiMChqUPrfmnjH009ERHoMihra+rnBUSpmQ5uIqAYGRQ1iO9GtO95xREFEVI1B8Q9Kf7lu4l0FJ94REQEMilqUCk9otQLOX+XEOyIigEFRS7CCDW0iopoYFP/g5uyA1t7OSGNDm4gIAIOiTsEKOVIv53PiHRERGBR1UvrLUViiRtYNTrwjImJQ1EGpqF4gkH0KIiIGRR10E+8kbGgTEYFBUSexnQjt2npwhjYRERgU9VIq5EjP5MQ7IiIGRT2U/nLdxDve8Y6IbByDoh7BbGgTEQFgUNTL1ckBrb1dkJrOPgUR2TaJsR2OHz+OpUuXorCw0GAC2vbt201amCVQ+nvi8JlsCIIAkUhk7nKIiMzCaFDMmTMH0dHR6NChg819WLb3l2Pf4Qxk3ihFKy8Xc5dDRGQWRoNCIpHgxRdfbIpaLI5Sv0BgAYOCiGyW0R5FUFAQ0tLSmqIWi9PG1xVOMgkb2kRk04yOKDIyMvDMM8+gVatWkEql+udtoUdhZydCu7aeSGNDm4hsmNGgmDFjRlPUYbGUCjni96ahvKIKjlKjPy4iombH6Kmnxx57DFKpFH/88QeSk5P1z9kKpb8ntAJwPoOjCiKyTUaDYuvWrZg+fToKCwtRWlqK119/HfHx8U1Rm0UIbntr4h1PPxGRjTJ6LmXt2rXYuHEjfHx8AACTJk3CSy+9hOeee87kxVkCFycHtPF1YUObiGyW0RGFVqvVhwQA+Pr6ws7OtiZ0KxVypF0u4B3viMgmGf3E9/DwwN69e/WP9+7dC3d3d5MWZWmCFXIUlaqRmVdq7lKIiJqc0VNP7777Ll555RXMnz8fAGBvb48VK1aYvDBLovTX9SnOpuejlTcn3hGRbTEaFEFBQdi5cyfS09Oh0Wjw0EMPQSKxrctE2/i4wlkmQerlAvzr0bbmLoeIqEnV+4kfFxeHSZMmYf78+XWu8RQbG2vSwixJ9cQ73hqViGxRvT0KV1dXAICnpyc8PDxq/WmskpISREZG4urVq7W2rVixAgMGDEBUVBSioqKwbt26u3gLTUPpL8eVrCKUqSrNXQoRUZOqd0QxcuRIAMCrr76qfy47OxsZGRno0aNHow5+4sQJxMbGIj09vc7tp0+fxtKlS9GtW7c7KNk8lAq5buLdlZvo2s7b3OUQETUZo1c9rV+/Hq+//jry8/MRHR2N2bNnY8mSJY06eHx8PObOnWtweW1Np0+fxldffYWhQ4di3rx5qKiouLPqm1A73vGOiGyU0aDYuHEj3n77bezcuRMDBw7ETz/9pF/Kw5gFCxbUO/ooLS1F+/btERMTg4SEBBQVFeGLL764s+qbkIujPdr4uiL1MmdoE5FtMRoUIpEIXl5eOHjwIEJCQiCRSKDVau/5hZ2dnREXF4eAgABIJBJMmDABBw4cuOfjmpJS4Ym0y/mceEdENsVoUDg4OCAuLg5//PEH+vTpg++//x6Ojo73/MLXr1/Hpk2b9I8FQbD4y26V/nIUl1XiWm6JuUshImoyRoNiwYIFSE9Px8KFC+Hu7o6jR49iwYIF9/zCMpkMn3zyCTIyMiAIAtatW4ewsLB7Pq4pKRVcIJCIbI/RoPjyyy+xYMEC9O/fHwCwZMkSPPTQQ3f9gpMmTcKpU6cgl8sxb948TJ06FU888QQEQbD4W64+4OMKZ0d7NrSJyKYYPddz9uxZCIJQ56S7xkpMTNR/HRcXp/86PDwc4eHhd33cpmZnJ0JwW0+ksaFNRDbEaFD4+PggIiICXbt2hbOzs/55W5qZXZNS4Yn1e9JQpqqEk8ze3OUQEZmc0aDo1q2bVUyIayrB/nIIAnDuSgEeblf3/BAioubEaFC8+uqrUKlUuHz5MoKCglBRUXFfrnqyVsFtPSESAamXGRREZBuMNrNPnDiBQYMGYfLkycjJyUH//v1x7NixpqjNIjlXT7zjAoFEZCOMBsXChQuxdu1aeHh4wM/PD4sWLbovl8das+o73mm1nHhHRM2f0aBQqVQIDAzUPw4NDYVGozFpUZZOqfBESTkn3hGRbTAaFBKJBIWFhfrLYy9dumTyoiyd0l8OAEjjfAoisgFGg2Lq1KkYM2YMMjMzMXPmTIwaNQpTp05titosVmtvl1sT7zifgoiaP6NXPQ0YMAAPPfQQkpOTodVqMW3aNAQEBDRFbRbLzk6EYAXveEdEtsHoiAIA1Go11Go1tFotxGKxqWuyCkqFHFeyi1FazjveEVHz1qgbF40bNw5nz57FyZMnMXr0aPz8889NUZtFUyo89RPviIiaM6OnntauXYutW7fC19cXgG558JdffhlDhgwxeXGWLFhxe+Jdt2BOvCOi5svoiMLFxUUfEgDQqlUrODg4mLQoa+Aks0dbX1euJEtEzZ7RoOjTpw/mzp2Lc+fO4eLFi1i6dCn8/f3x119/4a+//mqKGi2W0p8T74io+TN66unHH38EAPz2228Gz7/22msQiUTYt2+faSqzAkqFJ3b9fhnXckvQxtfV3OUQEZmE0aCoeS8JMhSs0E28S03PZ1AQUbNl9NTTxYsXsXHjRgiCgBkzZmDQoEH4/fffm6I2i9fa2wUunHhHRM2c0aCYO3cupFIp9u/fj6ysLCxYsADLli1ritosnn7iHRvaRNSMGQ2KiooKDBs2DElJSXjyySfRs2dPVFZyklk1pb8cGZx4R0TNmNGgUKvVyMvLw/79+9G7d2/k5eWhoqKiKWqzCtUT79I48Y6ImimjQTFixAgMGDAA3bt3R2BgIIYPH44XXnihKWqzCu1u3fEujes+EVEzZfSqp9GjR2PkyJGws9NlSkJCAjw9PU1emLVwktlD4efGhjYRNVv1BkVcXBwmTZqEDz74oM7tsbGxJivK2gQrPJH05zVotQLs7ETmLoeI6L6qNyhcXXXzAjw8PJqsGGulVMix6/fLuJpTjLZ+buYuh4jovqo3KEaOHAkAePXVV1FQUACZTAZHR8cmK8yaKP11p+JSLxcwKIio2Wmwmb127Vr07dsXvXv3xiOPPIKwsDBs2LChqWqzGq29XeDqZM8bGRFRs1TviOL777/Hjh078Nlnn0GpVEIkEuHkyZNYsmQJgNsjDgJEIhGCFXI2tImoWap3RLF582Z89dVX6NatGxwdHSGTyfDYY49h+fLl2LRpU1PWaBWUCk9kZBejhBPviKiZqTcoqqqq6mxk+/r6QqvVmrQoa6S8tUDgOY4qiKiZqTcoqudN1EUQeP+Ffwpq6wE7EbjuExE1O/X2KDQaDQoLC+sMBY1GY9KirJGTzB5t/dzY0CaiZqfeoDh37hx69epVZ1CIRJxUVhelvxy/Hb/KiXdE1KzUGxSpqalNWUezoFR4YufBdGTkFEPB+RRE1EwYXRSQGk/pX33HOza0iaj5YFDcR628nOHq5IA0NrSJqBlhUNxHuol3vOMdETUvjQoKlUqFtLQ0CIKA8vJyU9dk1ZT+nsjILkFJmdrcpRAR3RdGg+LPP//EoEGDMHnyZGRnZ6N///44duxYU9Rmlaon3vGOd0TUXBgNikWLFmHt2rXw8PCAn58fFi1ahAULFjTq4CUlJYiMjMTVq1drbTt79iyio6MRHh6O2bNno6qq6s6rt0Dt2nrCTgSc5XwKImomjAaFSqVCYGCg/nFoaGijJtydOHECo0aNQnp6ep3bY2JiMGfOHOzatQuCICA+Pr7xVVswR6kEipZuSOOVT0TUTBgNColEgsLCQv0ku0uXLjXqwPHx8Zg7dy58fHxqbbt27RpUKhUefvhhAEB0dDR27tx5J3VbNKVCjrQrBdBoudQJEVk/o0ExZcoUjBkzBllZWZg5cyZGjRqFqVOnGj3wggUL0KNHjzq35eTkwNvbW//Y29sb2dnZd1C2ZVP6e6K8ogoZ2cXmLoWI6J7VOzO72sCBAxEQEIDk5GRotVpMmzYNAQEB9/SiWq3WYBkQQRCa1bIg1Q3t1PR8+LfkDG0ism5GRxSHDx9GTk4OgoKCEBwcjIKCApw+fRolJSV3/aJ+fn7Izc3VP87Ly6vzFJW1aunlDDdnB86nIKJmweiI4qOPPkJqaiqCgoJgZ2eHc+fOwdvbG+Xl5ViwYAEGDRp0xy/aunVrSKVSHD16FN27d8e2bdvQr1+/u3oDlkg/8Y4NbSJqBoyOKFq1aoU1a9Zg27ZtSEhIwPr16/HII49g27Zt+Pzzz+/oxSZNmoRTp04BABYvXoyPPvoITzzxBMrKyjBu3Li7ewcWSqmQ41puCYo58Y6IrJzREUVGRgZ69uypf9ylSxekp6fDz8+vUS+QmJio/zouLk7/tVKpbNa3VFX6ewIA0i4XoEd7XzNXQ0R09xp1eWxSUpL+cVJSEuzt7ZGfn99sJsmZQlAb3cQ73siIiKyd0RHF3LlzMX36dIhEImi1WkilUixfvhz/+c9/MHLkyKao0So5SiXwb+nOhjYRWT2jQdGlSxfs27cP586dg1gsRkBAAMRiMZRKZVPUZ9WC/T2x/2gGNFoBYt7xjoislNGgyM/Pxw8//IDS0lIIggCtVovLly9jyZIlTVGfVVMq5NiRko4rWUV4sJW7ucshIrorRoPi//2//weZTIYLFy6gd+/eSElJQffu3ZuiNqtX3dBOvVzAoCAiq2W0mX39+nWsWrUK/fr1w5gxY7B+/fpGr/dk61q2uDXxjg1tIrJiRoPCy8sLAODv749z587B19eXVzs1kkgk0i0QyIY2EVkxo0HRokUL/Oc//0GnTp2wefNmJCYmQqVSNUVtzYLS3xPXcktRVMqJd0RknYwGxbx58+Dg4IAePXqgU6dOWL58Od54442mqK1ZUPrfuuMdRxVEZKWMBsXChQv1y2vExMRg69atCAsLM3lhzUXQAx6wsxMh9TLXfSIi62Q0KM6ePQtB4A147pZMKsGDrdzY0CYiq2X08lgfHx9ERESga9eucHZ21j8fGxtr0sKaE6VCjsQjVzjxjoisktGg6NatG7p169YUtTRbSoUnfkr+mxPviMgqGQ2KV199FSqVCpcvX0ZQUBAqKirg6OjYFLU1G9UN7dT0fAYFEVkdoz2KEydOYNCgQZg8eTJycnLQv39/HDt2rClqazZ85U7wcJGyoU1EVqlRVz2tXbsWHh4e8PPzw6JFi7BgwYKmqK3ZuH3HOza0icj6GA0KlUqFwMBA/ePQ0FBoNBqTFtUcKf3luJ5XisKSCnOXQkR0Rxp146LCwkKIRLqrdbjO091RKm7d8e4KTz8RkXUxGhRTpkzBmDFjkJWVhZkzZ2LUqFGYOnVqU9TWrAS28YDYTsTTT0RkdYxe9TRw4EAEBAQgOTkZWq0W06ZNQ0BAQFPU1qzIHHQT79LY0CYiK2M0KGbOnInnnnsOo0ePbop6mjWlQo69h69Ao9FCLDY6mCMisghGP60effRRLF26FGFhYfjqq6+Qm5vbFHU1S8H+cqjUGlzOKjZ3KUREjWY0KEaNGoX4+Hh8+eWXKCwsxMiRIzFt2rSmqK3ZqW5op3IlWSKyIo0+/6FSqaBWqyEIAuzseNrkbvjKneDhKmVDm4isitEexZo1a7Blyxao1WoMHz4c8fHx+rve0Z3R3fHOkzO0iciqGB0anD4ARNxcAAAVhklEQVR9GrGxsdi1axcmTJiAQ4cO4dlnn22K2polpUKOTE68IyIrYnREsWTJEhQWFmLVqlVYt24dSktLMXbs2KaorVm6fce7AjzW0c/M1RARGddgUFy6dAnffPMNtm3bhtatW0OlUuGXX36Bq6trU9XX7Ogn3l3OZ1AQkVWo99TTyy+/jDFjxkAikeCbb77Bjz/+CGdnZ4bEPZLai/Fga3ekprNPQUTWod6gOHPmDDp27IigoCAoFAoA0K/3RPdGqfDEuYwCaDRac5dCRGRUvUGxf/9+PP300/jxxx/Rt29fTJ8+HRUVbMDeD0qFHBVqDdIzi8xdChGRUfUGhUQiwZAhQ/Dtt99iy5Yt8PHxQUVFBQYPHoz169c3ZY3Njv6Od7xMloisQKNmzgUGBiI2Nha//vorXnrpJcTHx5u6rmbNx9MRnq5SztAmIqtwR1OsHR0dMWLECCQkJJiqHpsgEomg9JcjjQ1tIrICXIvDTJQKT2TeKMXNYvZ9iMiyMSjMJFhRPfGOp5+IyLIxKMzk9sQ7nn4iIsvGoDATqb0YD7V2Z0ObiCyeSYNi+/btGDJkCAYPHox169bV2r5ixQoMGDAAUVFRiIqKqnOf5kzpL8f5jJuceEdEFs3oooB3Kzs7G8uWLcOWLVvg4OCAkSNHomfPnggMDNTvc/r0aSxduhTdunUzVRkWTanwxPbfLuHvzCIEPuBh7nKIiOpkshFFSkoKevXqBQ8PDzg5OSE8PBw7d+402Of06dP46quvMHToUMybN8/mZn4rqxvavJEREVkwkwVFTk4OvL299Y99fHyQnZ2tf1xaWor27dsjJiYGCQkJKCoqwhdffGGqciySt6cj5G5SnOV8CiKyYCYLCq1Wa7CIoCAIBo+dnZ0RFxeHgIAASCQSTJgwAQcOHDBVORZJJBIhWCFnQ5uILJrJgsLPzw+5ubn6x7m5ufDx8dE/vn79OjZt2qR/LAgCJBKTtUwsllIhR3Z+GQqKVeYuhYioTiYLit69e+PgwYPIz89HeXk5du/ejX79+um3y2QyfPLJJ8jIyIAgCFi3bh3CwsJMVY7FUvp7AgDvT0FEFstkQeHr64sZM2Zg3LhxeOqppxAZGYkuXbpg0qRJOHXqFORyOebNm4epU6fiiSeegCAIePHFF01VjsUKfMADErGIM7SJyGKZ9FzP0KFDMXToUIPn4uLi9F+Hh4cjPDzclCVYPAf9xDuOKIjIMnFmtgVQKnQT76o48Y6ILBCDwgIoFXKoKzX4+3qhuUshIqqFQWEBgtnQJiILxqAws82J55GZVwq5m0w/n+LkhVxsTjxv5sqIiHQYFGYW1NYDi749gpZeTkhNz8eRM1lY+M0RBLXl2k9EZBlsb4abhekS6I1Z43pg/upDUKk1eH/1Ibg62eP7XWlIPJKBll7OaNnCWf+3i5ODuUsmIhvDoLAAXQK9Edn3IWxKPI/OAS3gK3dG5o1SHE/Lxb7DGQb7ujrZw69GcLT0coZfC2e08nKGh6vUYJkUIqL7gUFhAU5eyMXuQ5cxIqwddqSkY+TgYHQJ1C2oqFJXIftGGa7nlSLrRiky80qReaMUaZcLkPTnNWiF28eROYgNQsTPyxmtbv3t5eEIsR1DhIjuHIPCzE5eyMXCb45g1rge6BLojS6BXgaPZQ4SKFq6QdHSrdb3VlZpkVtQhswaAZKZV4qrOcU4fCbbYF6GRCyCr9wJLb1cbo1CnNDKywV+LZzgK3eCvURscOzNiecR1NZDH1jVtZ6/chPPDAwy3Q+EiCwOg8LMzl+5qQ8F4HbP4vyVmwYf0nWxl9ihlbcLWnm71Nqm1Qq4UahC5o0SZOaVITOvBFk3ypCZV4q/Lt1AeUWVfl87EeDl4WhwGktdqcGHaw/jjdGPoEcHP4NAIyLbwqAws7p+O9eNLBoOCWPs7ETw9nSEt6cjugQabhMEAYUlamTdKMX1PN0opPq01sFTmSgqVev3fX/1IcgcxKis0qJLoBfO/J2P/KIKtLoVKq5O9uyLEDVzDAobJBKJ4OEqhYerFEp/ea3tpeWV+tNYOw+m4+SFPHh7OiIjuxjHz+Ua7OvsaI+WLXSntPxaON2+QsvLGZ6uMtixL0Jk9RgUVIuzoz0CH/BAmaoS6ZlF+ib7rHE9EKyQI1vfE7l9SutCxk0kn7wObY3uuoO9uFZ4+LXQNdp9PB0hFnMaD5E1YFBQnYw12dv61W6uazRa5N4sN7xC61aT/fi5XKgrNfp9xXYi+Hg66RvrLb1cbo1MnOHbwhlSe3Gt4wNsshOZA4OC6nQ3TXax2A5+LXSjhn8SBAH5RSp9P0QXJrorttKuFKC0vNJg/xbuslpzRVp6OaONr6tBYLHJTmR6DAqq0/1usotEIrRwd0QLd0d0CvCqtb24TG0wAqkOlCNns1FQXGGwr6NUgjlfHURrHxdk3yjDkD7+AIDs/DJ4uct4SovoPmNQkEVwdXKAa1sHtGvrWWtbeUUVsm7UnHBYhuNpObiSVQwASNh/EQn7LwLQndLy8nC8NT/EGb5y3TwR31vzRTxcOHud6E4xKMjiOUoleLCVOx5s5Q5A15NIOXld32SfFNUJnm4yZOeXIetGKbLzy5CdX4Y/zmTh5j9GI1IH8e3wkOvCpHrSoa/cCU4ye3O8RSKLxqAgq9JQk31wT0Wt/VUVVcgu0AVH9o0ygzA5fdFw4iGgG9lUjz785E7wbeGs/9rb0wn2krpPa7HJTs0Zg4Ksyp022WVSCRR+blDUcZWWIAgoLqtEdr6usV49Esm+UYq/rxXi0OlMVGluX+4rEgEt3B31ow8//SktXZiwyU7NFYOCrMr9bLKLRCK4OTvAzdkBQW1q90Y0WgH5hSpk598+nVU9GjlxPhe/FKkg1FiUUWwnwrtfpsDH0wk3ilTo3bkl0jOLUFSqhqerDJ5uUni6yuAo5T87si78P5aoHuIay6B0Cqi9XV2pQU5BzZGIri9yNacEjlIxkk5cx4Hj12p9n6NUDA9XGeRuMni4SiF3k8HTVWoQJp5uUrg5S7niL1kEBgXRXXKwF+MBH1c84OMKQNeT2Hv4ir7J/s74nniwlRsKiiuQX6TCzWIV8osqUFCsQsGtv9OvF+J4Wg7KVFW1jm9nJ4KHi4M+VDxdpfD8x9/VYSNzqP+fMvsndK8YFET3gbGZ7P51LBNfk6qiCjdLdIFSUFyBgn/8nV+kwqVrN3GzuMLgHiTVnGSSGgFye2Qid5MCIuCjtYcxfcTD6NmxJU5fymP/hO4Ig4LoPriX5eIBXdPdTyqpc1Z7TRqtgKLSCv2IpGaQVAfLhas3UVCkgkqtMfjeD9cehggAREBLL2dsPXARvx6/Znj6qzpoXKVwqGcZFbI9DAqi+8BUy8X/k9hOdOuDXAbAvcF9yyuqDIJkz6HLOH4uF/4t3SB3kyHvZjnOZ9xEYUmFQVO+mrOjPeTVPZN/9E/krjJ4uOkCxsXx7paa5ykx68GgIGqmHKUSON66sdXJC7m4eK3QYJJi9Qe0RqNFYan6Vh+lenSiqjFqqUDaFd19SGou7FhNIra7FSLVQSKD3FUKj1t/V49SPFylBvNQgtp6WOQlxQyw2hgURM2csf6JWGwHuZuuYd4QQRBQXlHVYB8lO78MZ9PzDW5+VZOrk8PtUYqbFF0DvTB/9SF0fKgF/vr7BiL7PITCYjUOnsqEvcQOErEIErEdJBI7SMR2sBfb3Xr+9nMSsUj/3P1YnsVSA8ycGBREzdy99k+qiUQiOMns4SSz11/pVZ8qjRaFdTTna45arv9dioIiFSqrtDiamgMA2JR4/u7fKHA7WP4RLhJJ9d+G2w226b9HhM4BXnj/P4fQwV+OtCsFeG5QEJxk9sgtKIe7i4PN9W8YFETNXFP1T2qSiO30qwU35MR53W/rA3s8gH1HMvDyU50R+IAHqjRaVFbp/lRpbv2p0qJKI6Dy1teV+udub6/U3NqnSoMqjaDfXnPf6mOq1FWoqrp1vBrPV++nrtTgz/O6Ozr+96ez+O9PZ/V1O0olcHdxgLuLFO7O0ttf1/OcveTeg8Wcp8QYFERkFicv5GLRt0fw1gu60c5jHf0MTvmYu7aF3xzBoEfbYvehyxgdroS3pyMKS9QoLKlAYWkFCovVKCytQO7NMly4qrsoQFPXtcvQXb5cMzzcnB3g4aqbVOnh4gA3FyncazxX15pi5jwlxqAgIrO4X6fE7rd/9nS6t/fRP+7VqWW93ycIAkpVVSgqqcDNkgrDULn1dVGJGtn5ZTifUYDCEnW9weIsk+jDQzcq0YVM366t8MHXf2Bo3wex8/fLTRaqDAoiMgtznBJrjLsNMJFIBBdHe7g42qOVt4vR1xEEAaXllfpQKSqtwM0StT5oikrUuFlSgez8MqRdKUBRqVp/T/r4fecxIqxdk/2sGBRERDU0VYCJRCK4ODnAxckBD/gY31+rFfDHmSx8+r/jiOjzIHakpKNLoFeThAXvGUlEZAVOX8rDZ/F/4u0XHsWYJ9pj1rgeWPjNEZy8kGvy12ZQEBFZgYZOiZkaTz0REVkBc/Z0OKIgIqIGmTQotm/fjiFDhmDw4MFYt25dre1nz55FdHQ0wsPDMXv2bFRV1V6Tn4iIzMtkQZGdnY1ly5bh+++/x9atW/G///0PFy5cMNgnJiYGc+bMwa5duyAIAuLj401VDhER3SWTBUVKSgp69eoFDw8PODk5ITw8HDt37tRvv3btGlQqFR5++GEAQHR0tMF2IiKyDCZrZufk5MDb+3aTxcfHBydPnqx3u7e3N7Kzsxt1bI1Gt9RxVlbWfaqWiKj5q/7MrP4MbSyTBYVWqzVY8lcQBIPHxrY3JDdXd93w888/f5+qJSKyHbm5uVAoFI3e32RB4efnhyNHjugf5+bmwsfHx2B79Qc+AOTl5Rlsb0inTp2wbt06eHt7Qyy2reV+iYjulkajQW5uLjp16nRH32eyoOjduzc+++wz5Ofnw9HREbt378b8+fP121u3bg2pVIqjR4+ie/fu2LZtG/r169eoY8tkMvToYbs3ESEiult3MpKoJhKEuu6We39s374dX331FSorKzF8+HBMmjQJkyZNwvTp09G5c2ekpqYiNjYWJSUl6NixIz766CM4ODiYqhwiIroLJg0KIiKyfpyZTUREDWJQEBFRgxgURETUIAYFERE1iEFBREQNsrmgKCkpQWRkJK5evWruUgysWLECERERiIiIwKJFi8xdjt6nn36KIUOGICIiAmvWrDF3OQYWLlyIt956y9xlGBg7diwiIiIQFRWFqKgonDhxwtwlAQASExMRHR2NJ598Eh988IG5ywEAbNy4Uf9zioqKQvfu3TFv3jxzlwUA2LZtm/7f48KFC81djt6qVasQHh6OoUOHYuXKlU33woIN+fPPP4XIyEihY8eOQkZGhrnL0UtOThZGjBghVFRUCGq1Whg3bpywe/duc5clHDp0SBg5cqRQWVkplJeXCwMGDBAuXrxo7rIEQRCElJQUoWfPnsKsWbPMXYqeVqsV+vbtK1RWVpq7FANXrlwR+vbtK2RmZgpqtVoYNWqUsH//fnOXZeDcuXNCWFiYcOPGDXOXIpSVlQmPPvqocOPGDaGyslIYPny4kJycbO6yhOTkZCEyMlIoLi4WqqqqhMmTJwu7du1qkte2qRFFfHw85s6d2+ilQpqKt7c33nrrLTg4OMDe3h4BAQG4fv26ucvCY489hm+++QYSiQQ3btyARqOBk5OTucvCzZs3sWzZMkyZMsXcpRi4dOkSAGDChAkYNmwYvvvuOzNXpLNnzx4MGTIEfn5+sLe3x7Jly9C1a1dzl2Xgvffew4wZMyCXy81dCjQaDbRaLcrLy1FVVYWqqipIpVJzl4UzZ86gb9++cHFxgVgsxuOPP469e/c2yWvbVFAsWLDAIpf+CAoK0i+3np6ejh07diA0NNTMVenY29tj+fLliIiIQEhICHx9fc1dEubMmYMZM2bAzc3N3KUYKCoqQkhICD7//HOsXbsWGzZsQHJysrnLwuXLl6HRaDBlyhRERUXh+++/h7u7u7nL0ktJSYFKpcKTTz5p7lIAAC4uLvi///s/PPnkkwgNDUXr1q3xyCOPmLssdOzYEUlJSbh58yYqKiqQmJiIvLy8JnltmwoKS3f+/HlMmDABb775Jvz9/c1djt706dNx8OBBZGZmmv3mUhs3bkTLli0REhJi1jrq0q1bNyxatAiurq6Qy+UYPnw4Dhw4YO6yoNFocPDgQXz44Yf43//+h5MnTyIhIcHcZelt2LABL774ornL0EtNTcXmzZvxyy+/4LfffoOdnR1Wr15t7rIQEhKC6OhojB07FhMnTkT37t1hb2/fJK/NoLAQR48exfjx4/H666/j6aefNnc5AICLFy/i7NmzAABHR0cMHjwYaWlpZq3p559/RnJyMqKiorB8+XIkJibiww8/NGtN1Y4cOYKDBw/qHwuCAInEZOtuNpqXlxdCQkIgl8shk8kwaNAgg3vDmJNarcbhw4cxcOBAc5eil5SUhJCQELRo0QIODg6Ijo7GH3/8Ye6yUFJSgsGDB2P79u349ttv4eDggDZt2jTJazMoLEBmZiamTZuGxYsXIyIiwtzl6F29ehWxsbFQq9VQq9XYt28funfvbtaa1qxZgx9//BHbtm3D9OnTMXDgQLzzzjtmralacXExFi1ahIqKCpSUlCAhIQFhYWHmLgsDBgxAUlISioqKoNFo8Ntvv6Fjx47mLgsAkJaWBn9/f4vofVVTKpVISUlBWVkZBEFAYmIiOnfubO6ycPXqVbzyyiuoqqpCcXExNm3a1GSn68z/6w5h9erVqKiowMcff6x/buTIkRg1apQZqwJCQ0Nx8uRJPPXUUxCLxRg8eLBFBZmlGTBgAE6cOIGnnnoKWq0Wo0ePRrdu3cxdFrp27YqJEydi9OjRqKysRJ8+ffDMM8+YuywAQEZGBvz8/MxdhoG+ffvizJkziI6Ohr29PTp37oyXX37Z3GVBqVRi8ODBGDZsGDQaDcaPH99kv7hx9VgiImoQTz0REVGDGBRERNQgBgURETWIQUFERA1iUBARUYMYFET3yaFDhxAZGWnuMojuOwYFERE1iEFBZAJHjhxB//79cezYMXOXQnTPODOb6D77/fff8e677+LLL7+EUqk0dzlE94wjCqL7KCsrC1OmTMGgQYMYEtRsMCiI7iOxWIyvv/4aCQkJFnMbVKJ7xaAguo+8vb3xyCOPYNasWXjzzTdRXl5u7pKI7hmDgsgEnn76aTz44IMGKwITWSuuHktERA3iiIKIiBrEoCAiogYxKIiIqEEMCiIiahCDgoiIGsSgICKiBjEoiIioQQwKIiJq0P8HWDW8RqD0dl4AAAAASUVORK5CYII="/>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6" name="AutoShape 6" descr="data:image/png;base64,iVBORw0KGgoAAAANSUhEUgAAAYoAAAEXCAYAAACzhgONAAAABHNCSVQICAgIfAhkiAAAAAlwSFlzAAALEgAACxIB0t1+/AAAADl0RVh0U29mdHdhcmUAbWF0cGxvdGxpYiB2ZXJzaW9uIDIuMS4yLCBodHRwOi8vbWF0cGxvdGxpYi5vcmcvNQv5yAAAIABJREFUeJzt3XlYVGX/P/D3MAMz7DCyqelQgIx7pqWoifqIlKAUWS6pmWlqlt+fFllJWpqV5vJkliWP6VOZPrigWbmTFmDmlksKbqGorILsw8DM+f0xMjKxDC7DzDDv13V5ycw5nPkM5by5z+fc9xEJgiCAiIioHnbmLoCIiCwbg4KIiBrEoCAiogYxKIiIqEEMCiIiahCDgoiIGsSgsCF//vknxo4di6FDhyIyMhITJ07E+fPnjX7fZ599hnnz5t3168bGxuL06dMAgNmzZyMlJeWuj3U/66q2fv16rFq1CgCwceNGrFu37o6On5GRgddeew0AcPXqVXTr1u2e6rl69Srat2+PqKioWn/UajW2bNmCyZMnAwDGjh2LnTt33tPrGbNlyxYEBwdj+fLlBs8LgoB//etfiIyMNHqM/fv349NPP9Ufr7r+u3Xq1CkMHDjwno5BjScxdwHUNNRqNSZPnoyvv/4aHTt2BABs27YNkyZNwr59+yAWi0322ikpKRgxYgQAYMGCBSZ7nbs1atQo/ddHjx5FUFDQHX3/9evX8ffff9/XmmQyGbZt23Zfj3kvWrVqhR9++AHTp0/XP3fkyBGoVCo4Ojoa/f5Tp06hsLDQlCWSCTEobER5eTmKi4tRVlamf27YsGFwcXGBRqOBWCxGYmIiVq5cicrKSshkMsyaNavWb8fZ2dmYN28eMjMzUVlZiYiICEyZMgUA8Msvv+Df//43tFotnJyc8P7772PHjh3IycnBG2+8gUWLFmHx4sV4/vnn0alTJ4wfPx6hoaE4ceIEioqKEBMTg7CwMJSXl2Pu3Lk4ceIEXF1dERgYCAD4+OOP631/a9euxZYtW7B69Wp4e3vrn3/llVcwYMAAPPvsszh+/DhGjhyJvXv3ok2bNvjiiy9QWloKmUyGgoIChISEIDExEcnJyZDJZACAS5cuYezYscjNzYWXlxeWLl0KHx8f/fE1Gg1iY2ORnZ2Nl156Ce+//z40Gg3mzJmDU6dOobi4GDExMQgPDwcArFy5Ert374ZWq0Xr1q0xd+5c+Pr63tN/2z179mDVqlVQqVQYOnQopk6dCgDYu3cvVqxYAa1WC2dnZ7z99tto06YNBg4ciOTkZDg5OWHOnDm4dOkSvvvuOwDA4MGDsXLlSgQEBBi8Rrt27ZCZmYljx47hkUceAQAkJCRg2LBh+O233/T71fX+srKysGHDBmg0Gri6ukKhUCA3Nxcvv/wyMjMzIRaLsWTJEgQEBCArKwvvvfcerl27BkEQ8NRTT2HixIkAgO+//x7//e9/4eLignbt2t3Tz4zuDE892Qh3d3fExMRg4sSJ+Ne//oWYmBhs3rwZvXv3hoODA9LT07Fs2TKsWrUKW7duxfz58/Haa68ZBAsAxMTE4JlnnsGWLVuwadMmpKSk4Oeff0ZeXh5iYmLw0UcfYfv27XjppZewePFizJgxAz4+Pli8eDG6du1qcKyMjAz07dsXmzZtwuuvv44PP/wQAPDFF19Ao9Fgx44dWLt2Lc6cOdPge4uLi8POnTvx3XffGYQEoPvgq/4g++233+Dt7a0/9ZWYmKj/AAeAsLAwDBw4EOPHj8fzzz+vr/HTTz/Fzp074ebmho0bNxocXywW44MPPkDbtm2xevVqAEBFRQX69OmDhIQEzJo1C5988gkAYOvWrTh37hw2btyIbdu2ITQ0FLGxsXW+J5VKVeu00/vvv1/nvqWlpYiPj0d8fDx++OEHHDhwABcvXsTcuXPx2Wef6UcCr7zyCuzt7dG5c2ccOnQIAHDo0CH8/fffKC0txYULFyCRSGqFRLWnnnpKP8opLy/H0aNH8fjjj+u31/f+unbtipEjR2LIkCGYMWOG/uc6e/ZsbN++HT169ND/7N544w307NkT27dvx/r16/HDDz/gp59+wtmzZ7FixQp899132Lx5M+zt7euskUyDIwob8uKLL+LZZ5/F4cOHcfjwYcTFxSEuLg6bNm1CcnIycnJyMH78eP3+IpEIV65c0T8uKyvD4cOHUVhYqD/fXFZWhtTUVEgkEgQFBaFDhw4AdB/QgwcPbrAee3t7hIaGAgA6dOiAmzdvAgAOHDiAt99+G3Z2dnBxccHTTz+NtLS0Oo+xe/du5Obm4ssvv4Sbm1ut7QMGDMBHH32EqqoqJCUlYerUqUhOTkb//v2Rn5+Pzp0748CBA/XW2KdPH8jlcgCAUqlEfn5+g++p+n1VB5BSqcSNGzcA6EZcp06dwjPPPAMA0Gq1KC8vr/MYd3Lqafjw4ZBIJHBxcUF4eDhSUlLQtm1b9OrVC23atAEAhISEQC6X4/Tp0wgLC8Ovv/6Ktm3bwtfXF+3atcPhw4eRlpbW4H+zoUOHIioqCrNnz8aePXswcOBAg1OWd/L+unTpAoVCAQBo37499uzZg7KyMhw7dgxff/01AMDV1RXR0dH49ddfkZ2djT59+uh/ERgxYgSSkpIa9fOhe8egsBFHjx7F8ePHMXHiRAwYMAADBgzAzJkzERkZieTkZGi1WoSEhODf//63/nsyMzPh4+ODPXv2AND9wxcEARs2bNCfl87Pz4dUKsXvv/8OkUik/15BEJCWlgalUllvTfb29rCz0w1qa36vRCJBzSXIqvepi0KhwLvvvov3338f3bt3rxUW7u7uaN++PX755ReUlJQgKioKX3zxBfbu3YtBgwYZvG5dJJLb/0REIhEaszRazd92ax5fq9Vi4sSJGD16NABd3+h+nLev+WEtCAIkEgm0Wm2t9yYIAqqqqhAWFobnn38e/v7+6NOnD9zc3JCUlIRTp07VO2oBAG9vb3To0AG//vortm7dirfeegsFBQV39f7q+rlW//9Vk1arRVVVlb7+ut4zmR5PPdkIuVyOlStX4siRI/rncnNzUVJSgnbt2iEkJATJycm4ePEiAN1v9cOGDYNKpdLv7+Ligocffhhr1qwBABQVFWHUqFHYt28funbtiosXL+qvotq3bx9iYmIA6P5RV/9jb4zQ0FBs3rxZ/xvpjz/+WO8HenBwMMLDwxESElLvh1xYWBiWLl2KkJAQuLi4wN/fH3FxcXX+9nyntVZ/T2VlpdH9qk+zlZSUAAA+/fRTvPnmm3f0WnXZunUrBEFAYWEhduzYgccffxwhISFISkpCRkYGAODgwYPIzMxE165d4efnB09PT2zYsAF9+vRB3759sXv3bty8ebPBYAd0p5/WrFmD4uLiWn2Cht5fY36uLi4u6Nq1q/6qs+LiYmzduhW9e/dGnz59kJycjKysLAC6/gg1HY4obMSDDz6Izz//HMuWLUNWVhakUilcXV3x4Ycf4qGHHgIAzJs3DzNnztT/Vrpy5Uo4OzsbHGfx4sWYP38+hg4dCrVajcjISAwbNky/bdasWdBoNHBxccGyZcsA6D6oY2Ji8N577zWq1smTJ2PevHkYOnQoXF1d0aJFC31zuT7vvPMOIiMj8fPPP2PIkCEG2wYNGoT58+fjjTfeAKD7QFu3bp2+KVtTv379Gmya1yUwMBBSqRTDhw/Xv+e6PPvss8jOzsZzzz0HkUiEli1b1vta1T2Kf6pr/+pTNCqVCmPGjEGvXr0AAHPnzsWrr74KjUYDmUyGL7/8Eq6urgB0/02+/vprdOjQAXZ2dpDJZBg0aJDR9zpo0CDMnTtX32to7Pvr1asX3njjDcyfP19/1V1dFi9ejHnz5mHLli1Qq9UYOnQooqOjIRKJEBMTgxdeeAHOzs7o0qWL0Vrp/hFxmXGyND/99BNcXFwQGhoKrVaL1157DX369NGf0iCipsWgIItz7tw5zJkzB+Xl5aisrETPnj3xzjvv8EoXIjNhUBARUYPYzCYiogYxKIiIqEFWedWTSqXC6dOn4e3tzeupiYgaSaPRIDc3F506dTJ6JWFNVhkUp0+f1i+xQEREd2bdunXo0aNHo/e3yqConsa/bt06+Pn5mbkaIiLrkJWVheeff77WmmjGWGVQVJ9u8vPzwwMPPGDmaoiIrMudnrJnM5uIiBrEoCAiogYxKIiIqEEMCiIiapDNBMXmxPM4eSHX4LmTF3KxOfG8mSoiIrIONhMUQW09sPCbI/qwOHkhFwu/OYKgth5mroyIyLJZ5eWxd6NLoDdmjeuBBWv+gL3EDoIAzBrXA10C7+x6YiIiW2MzIwpAFxaPBPugsESNRzv4MiSIiBrBpoLi5IVcnDivO/WUfOJ6rZ4FERHVZjNBUd2TeOuFR+HXwgkBD7gb9CyIiKhuNhMU56/c1PcklAo5MvPK8ObYHjh/5aa5SyMismg208x+ZmCQ/mulwhP7j11FSy9ndA1in4KIqCE2M6KoKdhfDgBISy8wcyVERJbPJoPiwZZukDqIkXo539ylEBFZPJsMCrHYDkFtPBgURESNYJNBAQBKhRyXrhWiolJj7lKIiCyaDQeFJ6o0Ai5k8KonIqKG2GxQBCtuNbR5+omIqEE2GxQerlK0bOGM1Mu88omIqCE2GxQAEOzvidT0fAiCYO5SiIgslk0HhVIhR0FxBXIKys1dChGRxbLxoPAEAKSms09BRFQfkwbFihUrEBERgYiICCxatKjW9rNnzyI6Ohrh4eGYPXs2qqqqTFlOLf4t3SDjxDsiogaZLChSUlKQlJSEhIQEbN26FX/99Rf27NljsE9MTAzmzJmDXbt2QRAExMfHm6qcOukm3nmyoU1E1ACTBYW3tzfeeustODg4wN7eHgEBAbh+/bp++7Vr16BSqfDwww8DAKKjo7Fz505TlVMvpb8n/ubEOyKiepksKIKCgvQhkJ6ejh07diA0NFS/PScnB97et1du9fb2RnZ2tqnKqZdSIYdGy4l3RET1MXkz+/z585gwYQLefPNN+Pv765/XarUQiUT6x4IgGDxuKsFsaBMRNcikQXH06FGMHz8er7/+Op5++mmDbX5+fsjNvX13uby8PPj4+JiynDq5u0jR0suZDW0ionqYLCgyMzMxbdo0LF68GBEREbW2t27dGlKpFEePHgUAbNu2Df369TNVOQ1SKnQNbU68IyKqzWR3uFu9ejUqKirw8ccf658bOXIkEhMTMX36dHTu3BmLFy9GbGwsSkpK0LFjR4wbN85U5TRI6S/HL0evIju/DH4tnM1SAxGRpTJZUMTGxiI2NrbW86NGjdJ/rVQqsWnTJlOV0GjKWwsEpl4uYFAQEf2DTc/Mrqbwc4XMQYw0NrSJiGphUEA38a5dW082tImI6sCguCVY4Ym/rxdBpW7aZUSIiCwdg+IWpT8n3hER1YVBcUtw21sT77juExGRAQbFLe4uUrTycuYMbSKif2BQ1KD0lyONE++IiAwwKGpQKjxxs6QC2fll5i6FiMhiMChqUPrfmnjH009ERHoMihra+rnBUSpmQ5uIqAYGRQ1iO9GtO95xREFEVI1B8Q9Kf7lu4l0FJ94REQEMilqUCk9otQLOX+XEOyIigEFRS7CCDW0iopoYFP/g5uyA1t7OSGNDm4gIAIOiTsEKOVIv53PiHRERGBR1UvrLUViiRtYNTrwjImJQ1EGpqF4gkH0KIiIGRR10E+8kbGgTEYFBUSexnQjt2npwhjYRERgU9VIq5EjP5MQ7IiIGRT2U/nLdxDve8Y6IbByDoh7BbGgTEQFgUNTL1ckBrb1dkJrOPgUR2TaJsR2OHz+OpUuXorCw0GAC2vbt201amCVQ+nvi8JlsCIIAkUhk7nKIiMzCaFDMmTMH0dHR6NChg819WLb3l2Pf4Qxk3ihFKy8Xc5dDRGQWRoNCIpHgxRdfbIpaLI5Sv0BgAYOCiGyW0R5FUFAQ0tLSmqIWi9PG1xVOMgkb2kRk04yOKDIyMvDMM8+gVatWkEql+udtoUdhZydCu7aeSGNDm4hsmNGgmDFjRlPUYbGUCjni96ahvKIKjlKjPy4iombH6Kmnxx57DFKpFH/88QeSk5P1z9kKpb8ntAJwPoOjCiKyTUaDYuvWrZg+fToKCwtRWlqK119/HfHx8U1Rm0UIbntr4h1PPxGRjTJ6LmXt2rXYuHEjfHx8AACTJk3CSy+9hOeee87kxVkCFycHtPF1YUObiGyW0RGFVqvVhwQA+Pr6ws7OtiZ0KxVypF0u4B3viMgmGf3E9/DwwN69e/WP9+7dC3d3d5MWZWmCFXIUlaqRmVdq7lKIiJqc0VNP7777Ll555RXMnz8fAGBvb48VK1aYvDBLovTX9SnOpuejlTcn3hGRbTEaFEFBQdi5cyfS09Oh0Wjw0EMPQSKxrctE2/i4wlkmQerlAvzr0bbmLoeIqEnV+4kfFxeHSZMmYf78+XWu8RQbG2vSwixJ9cQ73hqViGxRvT0KV1dXAICnpyc8PDxq/WmskpISREZG4urVq7W2rVixAgMGDEBUVBSioqKwbt26u3gLTUPpL8eVrCKUqSrNXQoRUZOqd0QxcuRIAMCrr76qfy47OxsZGRno0aNHow5+4sQJxMbGIj09vc7tp0+fxtKlS9GtW7c7KNk8lAq5buLdlZvo2s7b3OUQETUZo1c9rV+/Hq+//jry8/MRHR2N2bNnY8mSJY06eHx8PObOnWtweW1Np0+fxldffYWhQ4di3rx5qKiouLPqm1A73vGOiGyU0aDYuHEj3n77bezcuRMDBw7ETz/9pF/Kw5gFCxbUO/ooLS1F+/btERMTg4SEBBQVFeGLL764s+qbkIujPdr4uiL1MmdoE5FtMRoUIpEIXl5eOHjwIEJCQiCRSKDVau/5hZ2dnREXF4eAgABIJBJMmDABBw4cuOfjmpJS4Ym0y/mceEdENsVoUDg4OCAuLg5//PEH+vTpg++//x6Ojo73/MLXr1/Hpk2b9I8FQbD4y26V/nIUl1XiWm6JuUshImoyRoNiwYIFSE9Px8KFC+Hu7o6jR49iwYIF9/zCMpkMn3zyCTIyMiAIAtatW4ewsLB7Pq4pKRVcIJCIbI/RoPjyyy+xYMEC9O/fHwCwZMkSPPTQQ3f9gpMmTcKpU6cgl8sxb948TJ06FU888QQEQbD4W64+4OMKZ0d7NrSJyKYYPddz9uxZCIJQ56S7xkpMTNR/HRcXp/86PDwc4eHhd33cpmZnJ0JwW0+ksaFNRDbEaFD4+PggIiICXbt2hbOzs/55W5qZXZNS4Yn1e9JQpqqEk8ze3OUQEZmc0aDo1q2bVUyIayrB/nIIAnDuSgEeblf3/BAioubEaFC8+uqrUKlUuHz5MoKCglBRUXFfrnqyVsFtPSESAamXGRREZBuMNrNPnDiBQYMGYfLkycjJyUH//v1x7NixpqjNIjlXT7zjAoFEZCOMBsXChQuxdu1aeHh4wM/PD4sWLbovl8das+o73mm1nHhHRM2f0aBQqVQIDAzUPw4NDYVGozFpUZZOqfBESTkn3hGRbTAaFBKJBIWFhfrLYy9dumTyoiyd0l8OAEjjfAoisgFGg2Lq1KkYM2YMMjMzMXPmTIwaNQpTp05titosVmtvl1sT7zifgoiaP6NXPQ0YMAAPPfQQkpOTodVqMW3aNAQEBDRFbRbLzk6EYAXveEdEtsHoiAIA1Go11Go1tFotxGKxqWuyCkqFHFeyi1FazjveEVHz1qgbF40bNw5nz57FyZMnMXr0aPz8889NUZtFUyo89RPviIiaM6OnntauXYutW7fC19cXgG558JdffhlDhgwxeXGWLFhxe+Jdt2BOvCOi5svoiMLFxUUfEgDQqlUrODg4mLQoa+Aks0dbX1euJEtEzZ7RoOjTpw/mzp2Lc+fO4eLFi1i6dCn8/f3x119/4a+//mqKGi2W0p8T74io+TN66unHH38EAPz2228Gz7/22msQiUTYt2+faSqzAkqFJ3b9fhnXckvQxtfV3OUQEZmE0aCoeS8JMhSs0E28S03PZ1AQUbNl9NTTxYsXsXHjRgiCgBkzZmDQoEH4/fffm6I2i9fa2wUunHhHRM2c0aCYO3cupFIp9u/fj6ysLCxYsADLli1ritosnn7iHRvaRNSMGQ2KiooKDBs2DElJSXjyySfRs2dPVFZyklk1pb8cGZx4R0TNmNGgUKvVyMvLw/79+9G7d2/k5eWhoqKiKWqzCtUT79I48Y6ImimjQTFixAgMGDAA3bt3R2BgIIYPH44XXnihKWqzCu1u3fEujes+EVEzZfSqp9GjR2PkyJGws9NlSkJCAjw9PU1emLVwktlD4efGhjYRNVv1BkVcXBwmTZqEDz74oM7tsbGxJivK2gQrPJH05zVotQLs7ETmLoeI6L6qNyhcXXXzAjw8PJqsGGulVMix6/fLuJpTjLZ+buYuh4jovqo3KEaOHAkAePXVV1FQUACZTAZHR8cmK8yaKP11p+JSLxcwKIio2Wmwmb127Vr07dsXvXv3xiOPPIKwsDBs2LChqWqzGq29XeDqZM8bGRFRs1TviOL777/Hjh078Nlnn0GpVEIkEuHkyZNYsmQJgNsjDgJEIhGCFXI2tImoWap3RLF582Z89dVX6NatGxwdHSGTyfDYY49h+fLl2LRpU1PWaBWUCk9kZBejhBPviKiZqTcoqqqq6mxk+/r6QqvVmrQoa6S8tUDgOY4qiKiZqTcoqudN1EUQeP+Ffwpq6wE7EbjuExE1O/X2KDQaDQoLC+sMBY1GY9KirJGTzB5t/dzY0CaiZqfeoDh37hx69epVZ1CIRJxUVhelvxy/Hb/KiXdE1KzUGxSpqalNWUezoFR4YufBdGTkFEPB+RRE1EwYXRSQGk/pX33HOza0iaj5YFDcR628nOHq5IA0NrSJqBlhUNxHuol3vOMdETUvjQoKlUqFtLQ0CIKA8vJyU9dk1ZT+nsjILkFJmdrcpRAR3RdGg+LPP//EoEGDMHnyZGRnZ6N///44duxYU9Rmlaon3vGOd0TUXBgNikWLFmHt2rXw8PCAn58fFi1ahAULFjTq4CUlJYiMjMTVq1drbTt79iyio6MRHh6O2bNno6qq6s6rt0Dt2nrCTgSc5XwKImomjAaFSqVCYGCg/nFoaGijJtydOHECo0aNQnp6ep3bY2JiMGfOHOzatQuCICA+Pr7xVVswR6kEipZuSOOVT0TUTBgNColEgsLCQv0ku0uXLjXqwPHx8Zg7dy58fHxqbbt27RpUKhUefvhhAEB0dDR27tx5J3VbNKVCjrQrBdBoudQJEVk/o0ExZcoUjBkzBllZWZg5cyZGjRqFqVOnGj3wggUL0KNHjzq35eTkwNvbW//Y29sb2dnZd1C2ZVP6e6K8ogoZ2cXmLoWI6J7VOzO72sCBAxEQEIDk5GRotVpMmzYNAQEB9/SiWq3WYBkQQRCa1bIg1Q3t1PR8+LfkDG0ism5GRxSHDx9GTk4OgoKCEBwcjIKCApw+fRolJSV3/aJ+fn7Izc3VP87Ly6vzFJW1aunlDDdnB86nIKJmweiI4qOPPkJqaiqCgoJgZ2eHc+fOwdvbG+Xl5ViwYAEGDRp0xy/aunVrSKVSHD16FN27d8e2bdvQr1+/u3oDlkg/8Y4NbSJqBoyOKFq1aoU1a9Zg27ZtSEhIwPr16/HII49g27Zt+Pzzz+/oxSZNmoRTp04BABYvXoyPPvoITzzxBMrKyjBu3Li7ewcWSqmQ41puCYo58Y6IrJzREUVGRgZ69uypf9ylSxekp6fDz8+vUS+QmJio/zouLk7/tVKpbNa3VFX6ewIA0i4XoEd7XzNXQ0R09xp1eWxSUpL+cVJSEuzt7ZGfn99sJsmZQlAb3cQ73siIiKyd0RHF3LlzMX36dIhEImi1WkilUixfvhz/+c9/MHLkyKao0So5SiXwb+nOhjYRWT2jQdGlSxfs27cP586dg1gsRkBAAMRiMZRKZVPUZ9WC/T2x/2gGNFoBYt7xjoislNGgyM/Pxw8//IDS0lIIggCtVovLly9jyZIlTVGfVVMq5NiRko4rWUV4sJW7ucshIrorRoPi//2//weZTIYLFy6gd+/eSElJQffu3ZuiNqtX3dBOvVzAoCAiq2W0mX39+nWsWrUK/fr1w5gxY7B+/fpGr/dk61q2uDXxjg1tIrJiRoPCy8sLAODv749z587B19eXVzs1kkgk0i0QyIY2EVkxo0HRokUL/Oc//0GnTp2wefNmJCYmQqVSNUVtzYLS3xPXcktRVMqJd0RknYwGxbx58+Dg4IAePXqgU6dOWL58Od54442mqK1ZUPrfuuMdRxVEZKWMBsXChQv1y2vExMRg69atCAsLM3lhzUXQAx6wsxMh9TLXfSIi62Q0KM6ePQtB4A147pZMKsGDrdzY0CYiq2X08lgfHx9ERESga9eucHZ21j8fGxtr0sKaE6VCjsQjVzjxjoisktGg6NatG7p169YUtTRbSoUnfkr+mxPviMgqGQ2KV199FSqVCpcvX0ZQUBAqKirg6OjYFLU1G9UN7dT0fAYFEVkdoz2KEydOYNCgQZg8eTJycnLQv39/HDt2rClqazZ85U7wcJGyoU1EVqlRVz2tXbsWHh4e8PPzw6JFi7BgwYKmqK3ZuH3HOza0icj6GA0KlUqFwMBA/ePQ0FBoNBqTFtUcKf3luJ5XisKSCnOXQkR0Rxp146LCwkKIRLqrdbjO091RKm7d8e4KTz8RkXUxGhRTpkzBmDFjkJWVhZkzZ2LUqFGYOnVqU9TWrAS28YDYTsTTT0RkdYxe9TRw4EAEBAQgOTkZWq0W06ZNQ0BAQFPU1qzIHHQT79LY0CYiK2M0KGbOnInnnnsOo0ePbop6mjWlQo69h69Ao9FCLDY6mCMisghGP60effRRLF26FGFhYfjqq6+Qm5vbFHU1S8H+cqjUGlzOKjZ3KUREjWY0KEaNGoX4+Hh8+eWXKCwsxMiRIzFt2rSmqK3ZqW5op3IlWSKyIo0+/6FSqaBWqyEIAuzseNrkbvjKneDhKmVDm4isitEexZo1a7Blyxao1WoMHz4c8fHx+rve0Z3R3fHOkzO0iciqGB0anD4ARNxcAAAVhklEQVR9GrGxsdi1axcmTJiAQ4cO4dlnn22K2polpUKOTE68IyIrYnREsWTJEhQWFmLVqlVYt24dSktLMXbs2KaorVm6fce7AjzW0c/M1RARGddgUFy6dAnffPMNtm3bhtatW0OlUuGXX36Bq6trU9XX7Ogn3l3OZ1AQkVWo99TTyy+/jDFjxkAikeCbb77Bjz/+CGdnZ4bEPZLai/Fga3ekprNPQUTWod6gOHPmDDp27IigoCAoFAoA0K/3RPdGqfDEuYwCaDRac5dCRGRUvUGxf/9+PP300/jxxx/Rt29fTJ8+HRUVbMDeD0qFHBVqDdIzi8xdChGRUfUGhUQiwZAhQ/Dtt99iy5Yt8PHxQUVFBQYPHoz169c3ZY3Njv6Od7xMloisQKNmzgUGBiI2Nha//vorXnrpJcTHx5u6rmbNx9MRnq5SztAmIqtwR1OsHR0dMWLECCQkJJiqHpsgEomg9JcjjQ1tIrICXIvDTJQKT2TeKMXNYvZ9iMiyMSjMJFhRPfGOp5+IyLIxKMzk9sQ7nn4iIsvGoDATqb0YD7V2Z0ObiCyeSYNi+/btGDJkCAYPHox169bV2r5ixQoMGDAAUVFRiIqKqnOf5kzpL8f5jJuceEdEFs3oooB3Kzs7G8uWLcOWLVvg4OCAkSNHomfPnggMDNTvc/r0aSxduhTdunUzVRkWTanwxPbfLuHvzCIEPuBh7nKIiOpkshFFSkoKevXqBQ8PDzg5OSE8PBw7d+402Of06dP46quvMHToUMybN8/mZn4rqxvavJEREVkwkwVFTk4OvL299Y99fHyQnZ2tf1xaWor27dsjJiYGCQkJKCoqwhdffGGqciySt6cj5G5SnOV8CiKyYCYLCq1Wa7CIoCAIBo+dnZ0RFxeHgIAASCQSTJgwAQcOHDBVORZJJBIhWCFnQ5uILJrJgsLPzw+5ubn6x7m5ufDx8dE/vn79OjZt2qR/LAgCJBKTtUwsllIhR3Z+GQqKVeYuhYioTiYLit69e+PgwYPIz89HeXk5du/ejX79+um3y2QyfPLJJ8jIyIAgCFi3bh3CwsJMVY7FUvp7AgDvT0FEFstkQeHr64sZM2Zg3LhxeOqppxAZGYkuXbpg0qRJOHXqFORyOebNm4epU6fiiSeegCAIePHFF01VjsUKfMADErGIM7SJyGKZ9FzP0KFDMXToUIPn4uLi9F+Hh4cjPDzclCVYPAf9xDuOKIjIMnFmtgVQKnQT76o48Y6ILBCDwgIoFXKoKzX4+3qhuUshIqqFQWEBgtnQJiILxqAws82J55GZVwq5m0w/n+LkhVxsTjxv5sqIiHQYFGYW1NYDi749gpZeTkhNz8eRM1lY+M0RBLXl2k9EZBlsb4abhekS6I1Z43pg/upDUKk1eH/1Ibg62eP7XWlIPJKBll7OaNnCWf+3i5ODuUsmIhvDoLAAXQK9Edn3IWxKPI/OAS3gK3dG5o1SHE/Lxb7DGQb7ujrZw69GcLT0coZfC2e08nKGh6vUYJkUIqL7gUFhAU5eyMXuQ5cxIqwddqSkY+TgYHQJ1C2oqFJXIftGGa7nlSLrRiky80qReaMUaZcLkPTnNWiF28eROYgNQsTPyxmtbv3t5eEIsR1DhIjuHIPCzE5eyMXCb45g1rge6BLojS6BXgaPZQ4SKFq6QdHSrdb3VlZpkVtQhswaAZKZV4qrOcU4fCbbYF6GRCyCr9wJLb1cbo1CnNDKywV+LZzgK3eCvURscOzNiecR1NZDH1jVtZ6/chPPDAwy3Q+EiCwOg8LMzl+5qQ8F4HbP4vyVmwYf0nWxl9ihlbcLWnm71Nqm1Qq4UahC5o0SZOaVITOvBFk3ypCZV4q/Lt1AeUWVfl87EeDl4WhwGktdqcGHaw/jjdGPoEcHP4NAIyLbwqAws7p+O9eNLBoOCWPs7ETw9nSEt6cjugQabhMEAYUlamTdKMX1PN0opPq01sFTmSgqVev3fX/1IcgcxKis0qJLoBfO/J2P/KIKtLoVKq5O9uyLEDVzDAobJBKJ4OEqhYerFEp/ea3tpeWV+tNYOw+m4+SFPHh7OiIjuxjHz+Ua7OvsaI+WLXSntPxaON2+QsvLGZ6uMtixL0Jk9RgUVIuzoz0CH/BAmaoS6ZlF+ib7rHE9EKyQI1vfE7l9SutCxk0kn7wObY3uuoO9uFZ4+LXQNdp9PB0hFnMaD5E1YFBQnYw12dv61W6uazRa5N4sN7xC61aT/fi5XKgrNfp9xXYi+Hg66RvrLb1cbo1MnOHbwhlSe3Gt4wNsshOZA4OC6nQ3TXax2A5+LXSjhn8SBAH5RSp9P0QXJrorttKuFKC0vNJg/xbuslpzRVp6OaONr6tBYLHJTmR6DAqq0/1usotEIrRwd0QLd0d0CvCqtb24TG0wAqkOlCNns1FQXGGwr6NUgjlfHURrHxdk3yjDkD7+AIDs/DJ4uct4SovoPmNQkEVwdXKAa1sHtGvrWWtbeUUVsm7UnHBYhuNpObiSVQwASNh/EQn7LwLQndLy8nC8NT/EGb5y3TwR31vzRTxcOHud6E4xKMjiOUoleLCVOx5s5Q5A15NIOXld32SfFNUJnm4yZOeXIetGKbLzy5CdX4Y/zmTh5j9GI1IH8e3wkOvCpHrSoa/cCU4ye3O8RSKLxqAgq9JQk31wT0Wt/VUVVcgu0AVH9o0ygzA5fdFw4iGgG9lUjz785E7wbeGs/9rb0wn2krpPa7HJTs0Zg4Ksyp022WVSCRR+blDUcZWWIAgoLqtEdr6usV49Esm+UYq/rxXi0OlMVGluX+4rEgEt3B31ow8//SktXZiwyU7NFYOCrMr9bLKLRCK4OTvAzdkBQW1q90Y0WgH5hSpk598+nVU9GjlxPhe/FKkg1FiUUWwnwrtfpsDH0wk3ilTo3bkl0jOLUFSqhqerDJ5uUni6yuAo5T87si78P5aoHuIay6B0Cqi9XV2pQU5BzZGIri9yNacEjlIxkk5cx4Hj12p9n6NUDA9XGeRuMni4SiF3k8HTVWoQJp5uUrg5S7niL1kEBgXRXXKwF+MBH1c84OMKQNeT2Hv4ir7J/s74nniwlRsKiiuQX6TCzWIV8osqUFCsQsGtv9OvF+J4Wg7KVFW1jm9nJ4KHi4M+VDxdpfD8x9/VYSNzqP+fMvsndK8YFET3gbGZ7P51LBNfk6qiCjdLdIFSUFyBgn/8nV+kwqVrN3GzuMLgHiTVnGSSGgFye2Qid5MCIuCjtYcxfcTD6NmxJU5fymP/hO4Ig4LoPriX5eIBXdPdTyqpc1Z7TRqtgKLSCv2IpGaQVAfLhas3UVCkgkqtMfjeD9cehggAREBLL2dsPXARvx6/Znj6qzpoXKVwqGcZFbI9DAqi+8BUy8X/k9hOdOuDXAbAvcF9yyuqDIJkz6HLOH4uF/4t3SB3kyHvZjnOZ9xEYUmFQVO+mrOjPeTVPZN/9E/krjJ4uOkCxsXx7paa5ykx68GgIGqmHKUSON66sdXJC7m4eK3QYJJi9Qe0RqNFYan6Vh+lenSiqjFqqUDaFd19SGou7FhNIra7FSLVQSKD3FUKj1t/V49SPFylBvNQgtp6WOQlxQyw2hgURM2csf6JWGwHuZuuYd4QQRBQXlHVYB8lO78MZ9PzDW5+VZOrk8PtUYqbFF0DvTB/9SF0fKgF/vr7BiL7PITCYjUOnsqEvcQOErEIErEdJBI7SMR2sBfb3Xr+9nMSsUj/3P1YnsVSA8ycGBREzdy99k+qiUQiOMns4SSz11/pVZ8qjRaFdTTna45arv9dioIiFSqrtDiamgMA2JR4/u7fKHA7WP4RLhJJ9d+G2w226b9HhM4BXnj/P4fQwV+OtCsFeG5QEJxk9sgtKIe7i4PN9W8YFETNXFP1T2qSiO30qwU35MR53W/rA3s8gH1HMvDyU50R+IAHqjRaVFbp/lRpbv2p0qJKI6Dy1teV+udub6/U3NqnSoMqjaDfXnPf6mOq1FWoqrp1vBrPV++nrtTgz/O6Ozr+96ez+O9PZ/V1O0olcHdxgLuLFO7O0ttf1/OcveTeg8Wcp8QYFERkFicv5GLRt0fw1gu60c5jHf0MTvmYu7aF3xzBoEfbYvehyxgdroS3pyMKS9QoLKlAYWkFCovVKCytQO7NMly4qrsoQFPXtcvQXb5cMzzcnB3g4aqbVOnh4gA3FyncazxX15pi5jwlxqAgIrO4X6fE7rd/9nS6t/fRP+7VqWW93ycIAkpVVSgqqcDNkgrDULn1dVGJGtn5ZTifUYDCEnW9weIsk+jDQzcq0YVM366t8MHXf2Bo3wex8/fLTRaqDAoiMgtznBJrjLsNMJFIBBdHe7g42qOVt4vR1xEEAaXllfpQKSqtwM0StT5oikrUuFlSgez8MqRdKUBRqVp/T/r4fecxIqxdk/2sGBRERDU0VYCJRCK4ODnAxckBD/gY31+rFfDHmSx8+r/jiOjzIHakpKNLoFeThAXvGUlEZAVOX8rDZ/F/4u0XHsWYJ9pj1rgeWPjNEZy8kGvy12ZQEBFZgYZOiZkaTz0REVkBc/Z0OKIgIqIGmTQotm/fjiFDhmDw4MFYt25dre1nz55FdHQ0wsPDMXv2bFRV1V6Tn4iIzMtkQZGdnY1ly5bh+++/x9atW/G///0PFy5cMNgnJiYGc+bMwa5duyAIAuLj401VDhER3SWTBUVKSgp69eoFDw8PODk5ITw8HDt37tRvv3btGlQqFR5++GEAQHR0tMF2IiKyDCZrZufk5MDb+3aTxcfHBydPnqx3u7e3N7Kzsxt1bI1Gt9RxVlbWfaqWiKj5q/7MrP4MbSyTBYVWqzVY8lcQBIPHxrY3JDdXd93w888/f5+qJSKyHbm5uVAoFI3e32RB4efnhyNHjugf5+bmwsfHx2B79Qc+AOTl5Rlsb0inTp2wbt06eHt7Qyy2reV+iYjulkajQW5uLjp16nRH32eyoOjduzc+++wz5Ofnw9HREbt378b8+fP121u3bg2pVIqjR4+ie/fu2LZtG/r169eoY8tkMvToYbs3ESEiult3MpKoJhKEuu6We39s374dX331FSorKzF8+HBMmjQJkyZNwvTp09G5c2ekpqYiNjYWJSUl6NixIz766CM4ODiYqhwiIroLJg0KIiKyfpyZTUREDWJQEBFRgxgURETUIAYFERE1iEFBREQNsrmgKCkpQWRkJK5evWruUgysWLECERERiIiIwKJFi8xdjt6nn36KIUOGICIiAmvWrDF3OQYWLlyIt956y9xlGBg7diwiIiIQFRWFqKgonDhxwtwlAQASExMRHR2NJ598Eh988IG5ywEAbNy4Uf9zioqKQvfu3TFv3jxzlwUA2LZtm/7f48KFC81djt6qVasQHh6OoUOHYuXKlU33woIN+fPPP4XIyEihY8eOQkZGhrnL0UtOThZGjBghVFRUCGq1Whg3bpywe/duc5clHDp0SBg5cqRQWVkplJeXCwMGDBAuXrxo7rIEQRCElJQUoWfPnsKsWbPMXYqeVqsV+vbtK1RWVpq7FANXrlwR+vbtK2RmZgpqtVoYNWqUsH//fnOXZeDcuXNCWFiYcOPGDXOXIpSVlQmPPvqocOPGDaGyslIYPny4kJycbO6yhOTkZCEyMlIoLi4WqqqqhMmTJwu7du1qkte2qRFFfHw85s6d2+ilQpqKt7c33nrrLTg4OMDe3h4BAQG4fv26ucvCY489hm+++QYSiQQ3btyARqOBk5OTucvCzZs3sWzZMkyZMsXcpRi4dOkSAGDChAkYNmwYvvvuOzNXpLNnzx4MGTIEfn5+sLe3x7Jly9C1a1dzl2Xgvffew4wZMyCXy81dCjQaDbRaLcrLy1FVVYWqqipIpVJzl4UzZ86gb9++cHFxgVgsxuOPP469e/c2yWvbVFAsWLDAIpf+CAoK0i+3np6ejh07diA0NNTMVenY29tj+fLliIiIQEhICHx9fc1dEubMmYMZM2bAzc3N3KUYKCoqQkhICD7//HOsXbsWGzZsQHJysrnLwuXLl6HRaDBlyhRERUXh+++/h7u7u7nL0ktJSYFKpcKTTz5p7lIAAC4uLvi///s/PPnkkwgNDUXr1q3xyCOPmLssdOzYEUlJSbh58yYqKiqQmJiIvLy8JnltmwoKS3f+/HlMmDABb775Jvz9/c1djt706dNx8OBBZGZmmv3mUhs3bkTLli0REhJi1jrq0q1bNyxatAiurq6Qy+UYPnw4Dhw4YO6yoNFocPDgQXz44Yf43//+h5MnTyIhIcHcZelt2LABL774ornL0EtNTcXmzZvxyy+/4LfffoOdnR1Wr15t7rIQEhKC6OhojB07FhMnTkT37t1hb2/fJK/NoLAQR48exfjx4/H666/j6aefNnc5AICLFy/i7NmzAABHR0cMHjwYaWlpZq3p559/RnJyMqKiorB8+XIkJibiww8/NGtN1Y4cOYKDBw/qHwuCAInEZOtuNpqXlxdCQkIgl8shk8kwaNAgg3vDmJNarcbhw4cxcOBAc5eil5SUhJCQELRo0QIODg6Ijo7GH3/8Ye6yUFJSgsGDB2P79u349ttv4eDggDZt2jTJazMoLEBmZiamTZuGxYsXIyIiwtzl6F29ehWxsbFQq9VQq9XYt28funfvbtaa1qxZgx9//BHbtm3D9OnTMXDgQLzzzjtmralacXExFi1ahIqKCpSUlCAhIQFhYWHmLgsDBgxAUlISioqKoNFo8Ntvv6Fjx47mLgsAkJaWBn9/f4vofVVTKpVISUlBWVkZBEFAYmIiOnfubO6ycPXqVbzyyiuoqqpCcXExNm3a1GSn68z/6w5h9erVqKiowMcff6x/buTIkRg1apQZqwJCQ0Nx8uRJPPXUUxCLxRg8eLBFBZmlGTBgAE6cOIGnnnoKWq0Wo0ePRrdu3cxdFrp27YqJEydi9OjRqKysRJ8+ffDMM8+YuywAQEZGBvz8/MxdhoG+ffvizJkziI6Ohr29PTp37oyXX37Z3GVBqVRi8ODBGDZsGDQaDcaPH99kv7hx9VgiImoQTz0REVGDGBRERNQgBgURETWIQUFERA1iUBARUYMYFET3yaFDhxAZGWnuMojuOwYFERE1iEFBZAJHjhxB//79cezYMXOXQnTPODOb6D77/fff8e677+LLL7+EUqk0dzlE94wjCqL7KCsrC1OmTMGgQYMYEtRsMCiI7iOxWIyvv/4aCQkJFnMbVKJ7xaAguo+8vb3xyCOPYNasWXjzzTdRXl5u7pKI7hmDgsgEnn76aTz44IMGKwITWSuuHktERA3iiIKIiBrEoCAiogYxKIiIqEEMCiIiahCDgoiIGsSgICKiBjEoiIioQQwKIiJq0P8HWDW8RqD0dl4AAAAASUVORK5CYII="/>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9" name="AutoShape 2" descr="data:image/png;base64,iVBORw0KGgoAAAANSUhEUgAAAXIAAAEBCAYAAABlki5mAAAABHNCSVQICAgIfAhkiAAAAAlwSFlzAAALEgAACxIB0t1+/AAAADl0RVh0U29mdHdhcmUAbWF0cGxvdGxpYiB2ZXJzaW9uIDIuMS4yLCBodHRwOi8vbWF0cGxvdGxpYi5vcmcvNQv5yAAAEjVJREFUeJzt3XtQVVXDx/EfIkg3IQ3FJyzU1JmyyOQxUZMxEUsqCrFQw2nSHEsxrdHx9Zo+5G2mKEubUodGJUob8NKohZlMFJU2jZdMx0xQQhElFbyBh/3+4QvpPG+ejXL2OUu+n788zIH1m5r5nXXW3msvP8uyLAEAjNXE2wEAANeHIgcAw1HkAGA4ihwADEeRA4DhKHIAMBxFDgCGo8gBwHAUOQAYjiIHAMNR5ABguKae+sPnz5/X7t27FRoaKn9/f08NAwA3FJfLpbKyMnXp0kVBQUG2fsdjRb57924NGzbMU38eAG5omZmZioqKsvVejxV5aGhoXZiwsDBPDQMAN5SjR49q2LBhdR1qh8eKvHY5JSwsTOHh4Z4aBgBuSPVZkuZiJwAYjiIHAMNR5ABgOIocAAxHkQOA4ShyADCcx24/bAibCgqV90uxt2MA/6+YruF6LDrC2zEA356R5/1SrIN/nvJ2DOC/HPzzFJMM+AyfnpFLUrs7gzX3ld7ejgFc4X8W53s7AlDHp2fkAAD3KHIAMJytIt+yZYsSExP1+OOPKy0tzdOZAAD14LbIDx8+rJkzZ2rx4sVat26d9uzZo7y8PCeyAQBscHuxMzc3VwMHDqx7FG16erqaNWvm8WAAAHvczsiLiorkcrk0evRoJSQk6JNPPlFwcLAT2QAANrgtcpfLpYKCAs2ZM0efffaZdu7cqZycHCeyAQBscFvkd9xxh6Kjo9WiRQsFBQUpNjZWO3fudCIbAMAGt0Xet29f5efn6/Tp03K5XPr222913333OZENAGCD24udkZGRGjlypIYOHarq6mr16tVLgwYNciIbAMAGW1v0k5KSlJSU5OksAIBrwM5OADAcRQ4AhqPIAcBwFDkAGI4iBwDDUeQAYDiKHAAMR5EDgOEocgAwHEUOAIajyAHAcBQ5ABiOIgcAw1HkAGA4ihwADEeRA4DhKHIAMBxFDgCGo8gBwHAUOQAYjiIHAMNR5ABgOIocAAxHkQOA4ZraeVNKSorKy8vVtOmlt8+ePVuRkZEeDQYAsMdtkVuWpcLCQn3zzTd1RQ4A8B1ul1b++OMPSdKLL76op556SitXrvR4KACAfW6n2KdPn1Z0dLSmT5+u6upqDR8+XO3atVOvXr2cyAcAcMNtkXft2lVdu3ate52UlKS8vDyKHAB8hNulle3bt6ugoKDutWVZrJUDgA9xW+QVFRVasGCBLly4oMrKSuXk5Kh///5OZAMA2OB2at23b1/t2LFDTz/9tGpqajR06NArlloAAN5la41k/PjxGj9+vKezAACuATs7AcBwFDkAGI4iBwDDUeQAYDiKHAAMR5EDgOEocgAwHEUOAIajyAHAcBQ5ABiOIgcAw1HkAGA4ihwADEeRA4DhKHIAMBxFDgCGo8gBwHAUOQAYjiIHAMNR5ABgOIocAAzX1NsBYK7NB75VftE2b8fwisK//iVJemPL215O4h297/63Yjs84u0Y+D8UOa5ZftE2FZ4sVkRIuLejOK5zdIm3I3hN4cliSaLIfQhFjusSERKuNx59zdsx4KDG+i3El9leI58/f74mT57sySwAgGtgq8gLCgqUk5Pj6SwAgGvgtshPnjyp9PR0jR492ok8AIB6clvkM2bM0IQJE9S8eXMn8gAA6umqRb569Wq1adNG0dHRTuUBANTTVe9a2bBhg8rKypSQkKBTp07p7NmzmjNnjqZMmeJUPgCAG1ct8oyMjLp/Z2dn66effqLEAcDHsEUfAAxne0NQYmKiEhMTPZkFAHANmJEDgOEocgAwHEUOAIajyAHAcBQ5ABiOIgcAw1HkAGA4ihwADMcJQYDBvHFuau1Rb06fFMQ5of+MGTlgsNpzU50UERLu+DmthSeLG+1B33YwIwcM1xjOTeWc0KtjRg4AhqPIAcBwFDkAGI4iBwDDUeQAYDiKHAAMR5EDgOEocgAwHEUOAIajyAHAcBQ5ABiOIgcAw1HkAGA4ihwADGeryN99910NHDhQ8fHxysjI8HQmAEA9uH0e+U8//aQffvhB69at08WLFzVw4EDFxMSoffv2TuQDALjhdkbevXt3LV++XE2bNtWJEyfkcrl08803O5ENAGCDraWVgIAALVy4UPHx8YqOjlbr1q09nQsAYJPti53jxo1TQUGBjhw5olWrVnkyEwCgHtwW+YEDB/Tbb79Jkm666SbFxcVp3759Hg8GALDHbZEXFxdr2rRpqqqqUlVVlb7++mt169bNiWwAABvc3rUSExOjnTt36umnn5a/v7/i4uIUHx/vRDYAgA1ui1ySUlNTlZqa6uksAIBrwM5OADAcRQ4AhqPIAcBwFDkAGI4iBwDDUeQAYDiKHAAMR5EDgOEocgAwHEUOAIajyAHAcBQ5ABiOIgcAw1HkAGA4ihwADEeRA4DhKHIAMBxFDgCGo8gBwHAUOQAYjiIHAMNR5ABgOIocAAxHkQOA4ZraedP777+vjRs3SpJiYmI0adIkj4YCANjntsi///575efnKycnR35+fho5cqRyc3PVv39/J/I1CpsPfKv8om3ejlFvhSeLJUlvbHnby0nqr/fd/1Zsh0e8HQNoEG6XVkJDQzV58mQFBgYqICBAHTp0UElJiRPZGo38om11pWiSiJBwRYSEeztGvRWeLDbygxP4J25n5B07dqz7d2FhoTZu3KisrCyPhmqMIkLC9cajr3k7RqNg4jcI4GpsX+zcv3+/XnzxRU2aNEkREREejAQAqA9bRf7zzz/rhRde0Ouvv65nnnnG05kAAPXgdmnlyJEjGjNmjNLT0xUdHe1EJgBAPbgt8mXLlunChQuaN29e3c+Sk5M1ZMgQjwYDANjjtsinTZumadOmOZEFAHANbG0IAnzJ9d5331D3v3MvOnwFW/RhnOu9774h7n/nXnT4EmbkMJK377vnXnT4EmbkAGA4ihwADEeRA4DhKHIAMBxFDgCGo8gBwHAUOQAYjiIHAMNR5ABgOIocAAxHkQOA4ShyADAcRQ4AhqPIAcBwFDkAGI4iBwDDUeQAYDiKHAAMx1FvAK7L9R6GbUdDHZjtjqkHajMjB3BdrvcwbDsa4sBsd0w+UJsZOYDr5u3DsBuCyQdq256RV1ZW6oknnlBxsWc/eQEA9WOryHfs2KEhQ4aosLDQw3EAAPVlq8hXrVqlmTNnqlWrVp7OAwCoJ1tr5G+++aancwAArhF3rQCA4ShyADAcRQ4AhuM+cjfYtQbA19WryLds2eKpHD6rdteaJ3eVeXrHmvT3hwVFDtx4mJHbwK41AL6MNXIAMBxFDgCGo8gBwHAUOQAYjiIHAMNR5ABgOIocAAxHkQOA4dgQZIjrfVRAQz0GgG3+gO9hRm6I6z3gtiEOrzX5cFrgRsaM3CDeflQA2/wB38SMHAAMx4wcwA2hMV9HYkYO4IbQmK8jMSMHcMNorNeRmJEDgOEocgAwHEUOAIajyAHAcBQ5ABiOIgcAw1HkAGA4ihwADEeRA4DhbBX5+vXrNXDgQMXFxSkzM9PTmQAA9eB2i35paanS09OVnZ2twMBAJScn6+GHH9Y999zjRD4AgBtui/z7779Xjx49FBISIkkaMGCANm3apLFjx17191wulyTp6NGj1xzuzOnjkqTi4mt/EM71qjxR4fUMvpLDFzL4Sg5fyOArOXwhg6/kaIgMtZ1Z26F2+FmWZV3tDR9++KHOnj2rCRMmSJJWr16tnTt36j//+c9V//D27ds1bNgw20EAAH/LzMxUVFSUrfe6nZHX1NTIz8+v7rVlWVe8/iddunRRZmamQkND5e/vbysMADR2LpdLZWVl6tKli+3fcVvkYWFh2r59e93rsrIytWrVyu0fDgoKsv1pAgD42913312v97u9a6Vnz54qKChQeXm5zp07p6+++kp9+vS55oAAgIbldkbeunVrTZgwQcOHD1d1dbWSkpL0wAMPOJENAGCD24udAADfxs5OADAcRQ4AhqPIAcBwFDkAGM7tXSvekpubq4ULF6pJkyYKDg5WWlqa7rrrLsfGX7NmjTIyMupeV1RUqLS0VHl5ebrjjjscyyFJW7du1VtvvaWqqip17txZc+bM0a233upohrVr12rZsmXy8/PTTTfdpKlTp+r+++93NIMkrVy5UllZWfLz81Pbtm2Vlpamli1bOpphxYoVWrlypYKCgtShQwfNmDGj7hEWTpo3b542bdqk4OBgSVK7du30zjvvOJph3759SktLU0VFhZo0aaLZs2fXayNLQ7EsS5MnT1anTp00YsQIx8e/3ObNmzVx4kT98ssvzg1q+aBz585ZkZGRVmFhoWVZlpWRkWG99NJLXstTVVVlPfvss1ZWVpbjY584ccLq0aOHdfDgQcuyLGvBggXWzJkzHc1w4MABq1evXlZpaallWZa1detWKyYmxtEMlmVZu3btsvr27WudPn3asizLmjdvnjV9+nRHMxQUFFiPPPKIdeTIEcuyLCsnJ8dKTU11NEOtZ5991vr555+9MrZlWdbZs2etXr16WVu3brUsy7Jyc3OtAQMGOJ7j999/t1JSUqzIyEhr6dKljo9/uYMHD1qxsbHWgw8+6Oi4Prm04nK5ZFmWKiouPYDmzJkzatasmdfyLFmyRC1atFBycrLjY+fn5+v+++9XRESEJGnIkCFav369LAfvGg0MDFRaWlrdjt4uXbro+PHjqqqqcixD7bhffvmlbrvtNl24cEGlpaWOz4R//fVX9ezZU2FhYZKkuLg4bdmyxfH/FlVVVdqzZ4+WLl2qJ598UqmpqSopKXE0w3fffae2bdsqJiZGktSvXz/HvxFIl55JMnjwYD322GOOj325c+fOaeLEiZo8ebLjY/vk0sott9yiWbNmKTk5WSEhIaqpqVFWVpZXspSXlysjI0PZ2dleGf/o0aN1pSFdemRCZWWlzpw549jySnh4uMLDwyVd+go7d+5cPfroowoMDHRk/MsFBARo8+bNmjp1qgIDAzVu3DhHx4+MjNSKFSv0559/6s4771R2draqq6t18uRJW4+uaCilpaXq0aOHxo8fr44dO2rZsmV65ZVXlJOTY+tZSA3h4MGDCg0N1ZQpU7R37141b95cEydOdGTsy82YMUPSpQ8Wb5oxY4aee+45de7c2fGxfXJGvm/fPi1atEgbNmxQfn6+Ro8erdTUVEdnobVWrVqlfv36qW3bto6PLf33Q8tqNWni/P+6s2fP6tVXX9WhQ4eUlpbm+Pi1YmNj9eOPPyo1NVUjRoxQTU2NY2NHRUVpzJgxGjt2rBITE+Xn56eQkBAFBAQ4lkGS2rZtqyVLlqhTp07y8/PTiBEjdOjQIUcf4Xrx4kXl5eXpueeeU3Z2tp5//nmNGjXK8W8nviAzM1NNmzZVUlKSV8b3ySLPz8/XQw89VHdxc9iwYdq/f7/++usvx7Ns2LBBiYmJjo9bq02bNjp27Fjd69LSUgUHB+vmm292NEdJSYmSk5Pl7++v5cuXq3nz5o6OL0lFRUVXPMBt0KBBKikp0alTpxzLUFlZqe7duysnJ0fZ2dmKjY2VJMeXePbu3as1a9Zc8TPLshz9QGnVqpU6dOigyMhISZc+YF0ulw4fPuxYBl+Rk5OjXbt2KSEhQaNGjdL58+eVkJCg0tJSR8b3ySK/9957tW3bNh0/fulgic2bNys8PFwtWrRwNMepU6d06NAhde3a1dFxL9e7d2/t2LFDhYWFkqRPP/1U/fr1czRDZWWlUlJSFBcXp/T0dAUFBTk6fq2ysjK99tprKi8vl3TpCMKOHTvq9ttvdyzDsWPHlJKSosrKSknSBx98oPj4eMeWM2o1adJEb775Zl1pfvLJJ+rcufMVy3Ce1qdPHxUXF2v37t2SpG3btsnPz69uGa4x+fzzz/XFF19o7dq1+uijjxQUFKS1a9eqdevWjozvk2vk0dHRGjFihFJSUhQQEKDg4GAtXrzY8RxFRUUKDQ11/Gvz5Vq2bKm5c+dq3Lhxqq6u1l133aX58+c7miEzM1MlJSXKzc1Vbm5u3c8//vhjR0s0KipKo0eP1vDhw+Xv769WrVpp0aJFjo0vSe3bt9eoUaM0ePBg1dTUqFu3bnVrtE7q1KmTpk2bppdfflkul0thYWF6++23Hc0QGhqqRYsWadasWTp37pwCAwP13nvvefXGhMaKh2YBgOF8cmkFAGAfRQ4AhqPIAcBwFDkAGI4iBwDDUeQAYDiKHAAMR5EDgOH+F2GHWRrqzxxYAAAAAElFTkSuQmCC"/>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3" name="文本框 22"/>
          <p:cNvSpPr txBox="1">
            <a:spLocks noChangeArrowheads="1"/>
          </p:cNvSpPr>
          <p:nvPr/>
        </p:nvSpPr>
        <p:spPr bwMode="auto">
          <a:xfrm>
            <a:off x="583883" y="257450"/>
            <a:ext cx="7098347" cy="6618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defPPr>
              <a:defRPr lang="zh-CN"/>
            </a:defPPr>
            <a:lvl1pPr eaLnBrk="1" hangingPunct="1">
              <a:defRPr sz="3600" b="1">
                <a:latin typeface="+mj-lt"/>
                <a:ea typeface="+mj-ea"/>
                <a:cs typeface="+mj-cs"/>
              </a:defRPr>
            </a:lvl1pPr>
            <a:lvl2pPr algn="ctr">
              <a:defRPr sz="3600" b="1">
                <a:solidFill>
                  <a:schemeClr val="tx2"/>
                </a:solidFill>
              </a:defRPr>
            </a:lvl2pPr>
            <a:lvl3pPr algn="ctr">
              <a:defRPr sz="3600" b="1">
                <a:solidFill>
                  <a:schemeClr val="tx2"/>
                </a:solidFill>
              </a:defRPr>
            </a:lvl3pPr>
            <a:lvl4pPr algn="ctr">
              <a:defRPr sz="3600" b="1">
                <a:solidFill>
                  <a:schemeClr val="tx2"/>
                </a:solidFill>
              </a:defRPr>
            </a:lvl4pPr>
            <a:lvl5pPr algn="ctr">
              <a:defRPr sz="3600" b="1">
                <a:solidFill>
                  <a:schemeClr val="tx2"/>
                </a:solidFill>
              </a:defRPr>
            </a:lvl5pPr>
            <a:lvl6pPr marL="457200" algn="ctr" fontAlgn="base">
              <a:spcBef>
                <a:spcPct val="0"/>
              </a:spcBef>
              <a:spcAft>
                <a:spcPct val="0"/>
              </a:spcAft>
              <a:defRPr sz="3600" b="1">
                <a:solidFill>
                  <a:schemeClr val="tx2"/>
                </a:solidFill>
              </a:defRPr>
            </a:lvl6pPr>
            <a:lvl7pPr marL="914400" algn="ctr" fontAlgn="base">
              <a:spcBef>
                <a:spcPct val="0"/>
              </a:spcBef>
              <a:spcAft>
                <a:spcPct val="0"/>
              </a:spcAft>
              <a:defRPr sz="3600" b="1">
                <a:solidFill>
                  <a:schemeClr val="tx2"/>
                </a:solidFill>
              </a:defRPr>
            </a:lvl7pPr>
            <a:lvl8pPr marL="1371600" algn="ctr" fontAlgn="base">
              <a:spcBef>
                <a:spcPct val="0"/>
              </a:spcBef>
              <a:spcAft>
                <a:spcPct val="0"/>
              </a:spcAft>
              <a:defRPr sz="3600" b="1">
                <a:solidFill>
                  <a:schemeClr val="tx2"/>
                </a:solidFill>
              </a:defRPr>
            </a:lvl8pPr>
            <a:lvl9pPr marL="1828800" algn="ctr" fontAlgn="base">
              <a:spcBef>
                <a:spcPct val="0"/>
              </a:spcBef>
              <a:spcAft>
                <a:spcPct val="0"/>
              </a:spcAft>
              <a:defRPr sz="3600" b="1">
                <a:solidFill>
                  <a:schemeClr val="tx2"/>
                </a:solidFill>
              </a:defRPr>
            </a:lvl9pPr>
          </a:lstStyle>
          <a:p>
            <a:r>
              <a:rPr lang="en-US" altLang="zh-CN" dirty="0">
                <a:solidFill>
                  <a:schemeClr val="tx1"/>
                </a:solidFill>
              </a:rPr>
              <a:t>1.</a:t>
            </a:r>
            <a:r>
              <a:rPr lang="zh-CN" altLang="en-US" sz="3600" dirty="0">
                <a:solidFill>
                  <a:schemeClr val="tx1"/>
                </a:solidFill>
                <a:latin typeface="Impact" panose="020B0806030902050204" pitchFamily="34" charset="0"/>
                <a:ea typeface="微软雅黑" panose="020B0503020204020204" pitchFamily="34" charset="-122"/>
              </a:rPr>
              <a:t>卷积模型概述</a:t>
            </a:r>
            <a:endParaRPr lang="zh-CN" altLang="en-US" sz="3600" dirty="0">
              <a:solidFill>
                <a:schemeClr val="tx1"/>
              </a:solidFill>
              <a:latin typeface="Impact" panose="020B0806030902050204" pitchFamily="34" charset="0"/>
              <a:ea typeface="微软雅黑" panose="020B0503020204020204" pitchFamily="34" charset="-122"/>
            </a:endParaRPr>
          </a:p>
        </p:txBody>
      </p:sp>
      <p:sp>
        <p:nvSpPr>
          <p:cNvPr id="3" name="文本框 2"/>
          <p:cNvSpPr txBox="1"/>
          <p:nvPr/>
        </p:nvSpPr>
        <p:spPr>
          <a:xfrm>
            <a:off x="583883" y="1999012"/>
            <a:ext cx="5720245" cy="4618572"/>
          </a:xfrm>
          <a:prstGeom prst="rect">
            <a:avLst/>
          </a:prstGeom>
          <a:noFill/>
        </p:spPr>
        <p:txBody>
          <a:bodyPr wrap="square">
            <a:spAutoFit/>
          </a:bodyPr>
          <a:lstStyle/>
          <a:p>
            <a:pPr marL="285750" indent="-285750" algn="l">
              <a:lnSpc>
                <a:spcPct val="150000"/>
              </a:lnSpc>
              <a:spcAft>
                <a:spcPts val="0"/>
              </a:spcAft>
              <a:buFont typeface="Arial" panose="020B0604020202020204" pitchFamily="34" charset="0"/>
              <a:buChar char="•"/>
            </a:pPr>
            <a:r>
              <a:rPr lang="zh-CN" altLang="en-US" sz="1800" b="1" i="0" dirty="0">
                <a:solidFill>
                  <a:srgbClr val="000000"/>
                </a:solidFill>
                <a:effectLst/>
                <a:latin typeface="PingFangSC-Regular"/>
              </a:rPr>
              <a:t>标准卷积</a:t>
            </a:r>
            <a:r>
              <a:rPr lang="zh-CN" altLang="en-US" sz="1800" b="0" i="0" dirty="0">
                <a:solidFill>
                  <a:srgbClr val="000000"/>
                </a:solidFill>
                <a:effectLst/>
                <a:latin typeface="PingFangSC-Regular"/>
              </a:rPr>
              <a:t>：基础的卷积操作，用于特征提取。</a:t>
            </a:r>
            <a:endParaRPr lang="en-US" altLang="zh-CN" sz="1800" b="0" i="0" dirty="0">
              <a:solidFill>
                <a:srgbClr val="000000"/>
              </a:solidFill>
              <a:effectLst/>
              <a:latin typeface="PingFangSC-Regular"/>
            </a:endParaRPr>
          </a:p>
          <a:p>
            <a:pPr marL="285750" indent="-285750" algn="l">
              <a:lnSpc>
                <a:spcPct val="150000"/>
              </a:lnSpc>
              <a:spcAft>
                <a:spcPts val="0"/>
              </a:spcAft>
              <a:buFont typeface="Arial" panose="020B0604020202020204" pitchFamily="34" charset="0"/>
              <a:buChar char="•"/>
            </a:pPr>
            <a:r>
              <a:rPr lang="zh-CN" altLang="en-US" sz="1800" b="1" i="0" dirty="0">
                <a:solidFill>
                  <a:srgbClr val="000000"/>
                </a:solidFill>
                <a:effectLst/>
                <a:latin typeface="PingFangSC-Regular"/>
              </a:rPr>
              <a:t>组卷积</a:t>
            </a:r>
            <a:r>
              <a:rPr lang="zh-CN" altLang="en-US" sz="1800" b="0" i="0" dirty="0">
                <a:solidFill>
                  <a:srgbClr val="000000"/>
                </a:solidFill>
                <a:effectLst/>
                <a:latin typeface="PingFangSC-Regular"/>
              </a:rPr>
              <a:t>：将通道分组，降低计算量和参数量。</a:t>
            </a:r>
            <a:endParaRPr lang="en-US" altLang="zh-CN" sz="1800" b="0" i="0" dirty="0">
              <a:solidFill>
                <a:srgbClr val="000000"/>
              </a:solidFill>
              <a:effectLst/>
              <a:latin typeface="PingFangSC-Regular"/>
            </a:endParaRPr>
          </a:p>
          <a:p>
            <a:pPr marL="285750" indent="-285750" algn="l">
              <a:lnSpc>
                <a:spcPct val="150000"/>
              </a:lnSpc>
              <a:spcAft>
                <a:spcPts val="0"/>
              </a:spcAft>
              <a:buFont typeface="Arial" panose="020B0604020202020204" pitchFamily="34" charset="0"/>
              <a:buChar char="•"/>
            </a:pPr>
            <a:r>
              <a:rPr lang="zh-CN" altLang="en-US" sz="1800" b="1" i="0" dirty="0">
                <a:solidFill>
                  <a:srgbClr val="000000"/>
                </a:solidFill>
                <a:effectLst/>
                <a:latin typeface="PingFangSC-Regular"/>
              </a:rPr>
              <a:t>转置卷积</a:t>
            </a:r>
            <a:r>
              <a:rPr lang="zh-CN" altLang="en-US" sz="1800" b="0" i="0" dirty="0">
                <a:solidFill>
                  <a:srgbClr val="000000"/>
                </a:solidFill>
                <a:effectLst/>
                <a:latin typeface="PingFangSC-Regular"/>
              </a:rPr>
              <a:t>：用于上采样，增加特征图分辨率。</a:t>
            </a:r>
            <a:endParaRPr lang="en-US" altLang="zh-CN" sz="1800" b="0" i="0" dirty="0">
              <a:solidFill>
                <a:srgbClr val="000000"/>
              </a:solidFill>
              <a:effectLst/>
              <a:latin typeface="PingFangSC-Regular"/>
            </a:endParaRPr>
          </a:p>
          <a:p>
            <a:pPr marL="285750" indent="-285750" algn="l">
              <a:lnSpc>
                <a:spcPct val="150000"/>
              </a:lnSpc>
              <a:spcAft>
                <a:spcPts val="0"/>
              </a:spcAft>
              <a:buFont typeface="Arial" panose="020B0604020202020204" pitchFamily="34" charset="0"/>
              <a:buChar char="•"/>
            </a:pPr>
            <a:r>
              <a:rPr lang="en-US" altLang="zh-CN" sz="1800" b="1" dirty="0">
                <a:solidFill>
                  <a:srgbClr val="000000"/>
                </a:solidFill>
                <a:effectLst/>
                <a:latin typeface="PingFangSC-Regular"/>
              </a:rPr>
              <a:t>1×1</a:t>
            </a:r>
            <a:r>
              <a:rPr lang="zh-CN" altLang="en-US" sz="1800" b="1" dirty="0">
                <a:solidFill>
                  <a:srgbClr val="000000"/>
                </a:solidFill>
                <a:effectLst/>
                <a:latin typeface="PingFangSC-Regular"/>
              </a:rPr>
              <a:t>卷积</a:t>
            </a:r>
            <a:r>
              <a:rPr lang="zh-CN" altLang="en-US" sz="1800" b="0" i="0" dirty="0">
                <a:solidFill>
                  <a:srgbClr val="000000"/>
                </a:solidFill>
                <a:effectLst/>
                <a:latin typeface="PingFangSC-Regular"/>
              </a:rPr>
              <a:t>：改变通道数，增强特征表达。</a:t>
            </a:r>
            <a:endParaRPr lang="en-US" altLang="zh-CN" sz="1800" b="0" i="0" dirty="0">
              <a:solidFill>
                <a:srgbClr val="000000"/>
              </a:solidFill>
              <a:effectLst/>
              <a:latin typeface="PingFangSC-Regular"/>
            </a:endParaRPr>
          </a:p>
          <a:p>
            <a:pPr marL="285750" indent="-285750" algn="l">
              <a:lnSpc>
                <a:spcPct val="150000"/>
              </a:lnSpc>
              <a:spcAft>
                <a:spcPts val="0"/>
              </a:spcAft>
              <a:buFont typeface="Arial" panose="020B0604020202020204" pitchFamily="34" charset="0"/>
              <a:buChar char="•"/>
            </a:pPr>
            <a:r>
              <a:rPr lang="zh-CN" altLang="en-US" sz="1800" b="1" i="0" dirty="0">
                <a:solidFill>
                  <a:srgbClr val="000000"/>
                </a:solidFill>
                <a:effectLst/>
                <a:latin typeface="PingFangSC-Regular"/>
              </a:rPr>
              <a:t>空洞卷积</a:t>
            </a:r>
            <a:r>
              <a:rPr lang="zh-CN" altLang="en-US" sz="1800" b="0" i="0" dirty="0">
                <a:solidFill>
                  <a:srgbClr val="000000"/>
                </a:solidFill>
                <a:effectLst/>
                <a:latin typeface="PingFangSC-Regular"/>
              </a:rPr>
              <a:t>：扩展卷积核间距，增大感受野。</a:t>
            </a:r>
            <a:endParaRPr lang="en-US" altLang="zh-CN" sz="1800" b="0" i="0" dirty="0">
              <a:solidFill>
                <a:srgbClr val="000000"/>
              </a:solidFill>
              <a:effectLst/>
              <a:latin typeface="PingFangSC-Regular"/>
            </a:endParaRPr>
          </a:p>
          <a:p>
            <a:pPr marL="285750" indent="-285750" algn="l">
              <a:lnSpc>
                <a:spcPct val="150000"/>
              </a:lnSpc>
              <a:spcAft>
                <a:spcPts val="0"/>
              </a:spcAft>
              <a:buFont typeface="Arial" panose="020B0604020202020204" pitchFamily="34" charset="0"/>
              <a:buChar char="•"/>
            </a:pPr>
            <a:r>
              <a:rPr lang="zh-CN" altLang="en-US" sz="1800" b="1" i="0" dirty="0">
                <a:solidFill>
                  <a:srgbClr val="000000"/>
                </a:solidFill>
                <a:effectLst/>
                <a:latin typeface="PingFangSC-Regular"/>
              </a:rPr>
              <a:t>深度可分离卷积</a:t>
            </a:r>
            <a:r>
              <a:rPr lang="zh-CN" altLang="en-US" sz="1800" b="0" i="0" dirty="0">
                <a:solidFill>
                  <a:srgbClr val="000000"/>
                </a:solidFill>
                <a:effectLst/>
                <a:latin typeface="PingFangSC-Regular"/>
              </a:rPr>
              <a:t>：分离空间和通道卷积，减少计算量。</a:t>
            </a:r>
            <a:endParaRPr lang="en-US" altLang="zh-CN" sz="1800" b="0" i="0" dirty="0">
              <a:solidFill>
                <a:srgbClr val="000000"/>
              </a:solidFill>
              <a:effectLst/>
              <a:latin typeface="PingFangSC-Regular"/>
            </a:endParaRPr>
          </a:p>
          <a:p>
            <a:pPr marL="285750" indent="-285750" algn="l">
              <a:lnSpc>
                <a:spcPct val="150000"/>
              </a:lnSpc>
              <a:spcAft>
                <a:spcPts val="0"/>
              </a:spcAft>
              <a:buFont typeface="Arial" panose="020B0604020202020204" pitchFamily="34" charset="0"/>
              <a:buChar char="•"/>
            </a:pPr>
            <a:r>
              <a:rPr lang="zh-CN" altLang="en-US" sz="1800" b="1" i="0" dirty="0">
                <a:solidFill>
                  <a:srgbClr val="000000"/>
                </a:solidFill>
                <a:effectLst/>
                <a:latin typeface="PingFangSC-Regular"/>
              </a:rPr>
              <a:t>可变形卷积</a:t>
            </a:r>
            <a:r>
              <a:rPr lang="zh-CN" altLang="en-US" sz="1800" b="0" i="0" dirty="0">
                <a:solidFill>
                  <a:srgbClr val="000000"/>
                </a:solidFill>
                <a:effectLst/>
                <a:latin typeface="PingFangSC-Regular"/>
              </a:rPr>
              <a:t>：通过偏移增强对形变的适应性。</a:t>
            </a:r>
            <a:endParaRPr lang="en-US" altLang="zh-CN" sz="1800" b="0" i="0" dirty="0">
              <a:solidFill>
                <a:srgbClr val="000000"/>
              </a:solidFill>
              <a:effectLst/>
              <a:latin typeface="PingFangSC-Regular"/>
            </a:endParaRPr>
          </a:p>
          <a:p>
            <a:pPr marL="285750" indent="-285750" algn="l">
              <a:lnSpc>
                <a:spcPct val="150000"/>
              </a:lnSpc>
              <a:spcAft>
                <a:spcPts val="0"/>
              </a:spcAft>
              <a:buFont typeface="Arial" panose="020B0604020202020204" pitchFamily="34" charset="0"/>
              <a:buChar char="•"/>
            </a:pPr>
            <a:r>
              <a:rPr lang="zh-CN" altLang="en-US" sz="1800" b="1" i="0" dirty="0">
                <a:solidFill>
                  <a:srgbClr val="000000"/>
                </a:solidFill>
                <a:effectLst/>
                <a:latin typeface="PingFangSC-Regular"/>
              </a:rPr>
              <a:t>逐点组卷积</a:t>
            </a:r>
            <a:r>
              <a:rPr lang="zh-CN" altLang="en-US" sz="1800" b="0" i="0" dirty="0">
                <a:solidFill>
                  <a:srgbClr val="000000"/>
                </a:solidFill>
                <a:effectLst/>
                <a:latin typeface="PingFangSC-Regular"/>
              </a:rPr>
              <a:t>：组卷积的改进版，提高效率。</a:t>
            </a:r>
            <a:endParaRPr lang="en-US" altLang="zh-CN" sz="1800" b="0" i="0" dirty="0">
              <a:solidFill>
                <a:srgbClr val="000000"/>
              </a:solidFill>
              <a:effectLst/>
              <a:latin typeface="PingFangSC-Regular"/>
            </a:endParaRPr>
          </a:p>
          <a:p>
            <a:pPr marL="285750" indent="-285750" algn="l">
              <a:lnSpc>
                <a:spcPct val="150000"/>
              </a:lnSpc>
              <a:spcAft>
                <a:spcPts val="0"/>
              </a:spcAft>
              <a:buFont typeface="Arial" panose="020B0604020202020204" pitchFamily="34" charset="0"/>
              <a:buChar char="•"/>
            </a:pPr>
            <a:r>
              <a:rPr lang="zh-CN" altLang="en-US" sz="1800" b="1" i="0" dirty="0">
                <a:solidFill>
                  <a:srgbClr val="000000"/>
                </a:solidFill>
                <a:effectLst/>
                <a:latin typeface="PingFangSC-Regular"/>
              </a:rPr>
              <a:t>分数步长卷积</a:t>
            </a:r>
            <a:r>
              <a:rPr lang="zh-CN" altLang="en-US" sz="1800" b="0" i="0" dirty="0">
                <a:solidFill>
                  <a:srgbClr val="000000"/>
                </a:solidFill>
                <a:effectLst/>
                <a:latin typeface="PingFangSC-Regular"/>
              </a:rPr>
              <a:t>：转置卷积的另一种形式。</a:t>
            </a:r>
            <a:endParaRPr lang="en-US" altLang="zh-CN" sz="1800" b="0" i="0" dirty="0">
              <a:solidFill>
                <a:srgbClr val="000000"/>
              </a:solidFill>
              <a:effectLst/>
              <a:latin typeface="PingFangSC-Regular"/>
            </a:endParaRPr>
          </a:p>
          <a:p>
            <a:pPr marL="285750" indent="-285750" algn="l">
              <a:lnSpc>
                <a:spcPct val="150000"/>
              </a:lnSpc>
              <a:spcAft>
                <a:spcPts val="0"/>
              </a:spcAft>
              <a:buFont typeface="Arial" panose="020B0604020202020204" pitchFamily="34" charset="0"/>
              <a:buChar char="•"/>
            </a:pPr>
            <a:r>
              <a:rPr lang="zh-CN" altLang="en-US" sz="1800" b="1" i="0" dirty="0">
                <a:solidFill>
                  <a:srgbClr val="000000"/>
                </a:solidFill>
                <a:effectLst/>
                <a:latin typeface="PingFangSC-Regular"/>
              </a:rPr>
              <a:t>空洞卷积</a:t>
            </a:r>
            <a:r>
              <a:rPr lang="zh-CN" altLang="en-US" sz="1800" b="0" i="0" dirty="0">
                <a:solidFill>
                  <a:srgbClr val="000000"/>
                </a:solidFill>
                <a:effectLst/>
                <a:latin typeface="PingFangSC-Regular"/>
              </a:rPr>
              <a:t>：增大感受野，捕捉多尺度信息。</a:t>
            </a:r>
            <a:endParaRPr lang="zh-CN" altLang="en-US" sz="1800" b="0" i="0" dirty="0">
              <a:effectLst/>
              <a:latin typeface="-apple-system"/>
            </a:endParaRPr>
          </a:p>
        </p:txBody>
      </p:sp>
      <p:sp>
        <p:nvSpPr>
          <p:cNvPr id="7" name="文本框 6"/>
          <p:cNvSpPr txBox="1"/>
          <p:nvPr/>
        </p:nvSpPr>
        <p:spPr>
          <a:xfrm>
            <a:off x="612775" y="1450547"/>
            <a:ext cx="6096000" cy="461665"/>
          </a:xfrm>
          <a:prstGeom prst="rect">
            <a:avLst/>
          </a:prstGeom>
          <a:noFill/>
        </p:spPr>
        <p:txBody>
          <a:bodyPr wrap="square">
            <a:spAutoFit/>
          </a:bodyPr>
          <a:lstStyle/>
          <a:p>
            <a:r>
              <a:rPr lang="zh-CN" altLang="en-US" b="1" dirty="0"/>
              <a:t>卷积类型</a:t>
            </a:r>
            <a:endParaRPr lang="zh-CN" altLang="en-US" b="1" dirty="0"/>
          </a:p>
        </p:txBody>
      </p:sp>
      <p:sp>
        <p:nvSpPr>
          <p:cNvPr id="2" name="文本框 1"/>
          <p:cNvSpPr txBox="1"/>
          <p:nvPr/>
        </p:nvSpPr>
        <p:spPr>
          <a:xfrm>
            <a:off x="6054724" y="1999012"/>
            <a:ext cx="5553393" cy="4203074"/>
          </a:xfrm>
          <a:prstGeom prst="rect">
            <a:avLst/>
          </a:prstGeom>
          <a:noFill/>
        </p:spPr>
        <p:txBody>
          <a:bodyPr wrap="square">
            <a:spAutoFit/>
          </a:bodyPr>
          <a:lstStyle/>
          <a:p>
            <a:pPr marL="285750" indent="-285750" algn="l">
              <a:lnSpc>
                <a:spcPct val="150000"/>
              </a:lnSpc>
              <a:spcAft>
                <a:spcPts val="0"/>
              </a:spcAft>
              <a:buFont typeface="Arial" panose="020B0604020202020204" pitchFamily="34" charset="0"/>
              <a:buChar char="•"/>
            </a:pPr>
            <a:r>
              <a:rPr lang="zh-CN" altLang="en-US" sz="1800" b="1" i="0" dirty="0">
                <a:solidFill>
                  <a:srgbClr val="000000"/>
                </a:solidFill>
                <a:effectLst/>
                <a:latin typeface="PingFangSC-Regular"/>
              </a:rPr>
              <a:t>空间卷积</a:t>
            </a:r>
            <a:r>
              <a:rPr lang="zh-CN" altLang="en-US" sz="1800" b="0" i="0" dirty="0">
                <a:solidFill>
                  <a:srgbClr val="000000"/>
                </a:solidFill>
                <a:effectLst/>
                <a:latin typeface="PingFangSC-Regular"/>
              </a:rPr>
              <a:t>：处理图像空间信息。</a:t>
            </a:r>
            <a:endParaRPr lang="en-US" altLang="zh-CN" sz="1800" b="0" i="0" dirty="0">
              <a:solidFill>
                <a:srgbClr val="000000"/>
              </a:solidFill>
              <a:effectLst/>
              <a:latin typeface="PingFangSC-Regular"/>
            </a:endParaRPr>
          </a:p>
          <a:p>
            <a:pPr marL="285750" indent="-285750" algn="l">
              <a:lnSpc>
                <a:spcPct val="150000"/>
              </a:lnSpc>
              <a:spcAft>
                <a:spcPts val="0"/>
              </a:spcAft>
              <a:buFont typeface="Arial" panose="020B0604020202020204" pitchFamily="34" charset="0"/>
              <a:buChar char="•"/>
            </a:pPr>
            <a:r>
              <a:rPr lang="zh-CN" altLang="en-US" sz="1800" b="1" i="0" dirty="0">
                <a:solidFill>
                  <a:srgbClr val="000000"/>
                </a:solidFill>
                <a:effectLst/>
                <a:latin typeface="PingFangSC-Regular"/>
              </a:rPr>
              <a:t>时间卷积</a:t>
            </a:r>
            <a:r>
              <a:rPr lang="zh-CN" altLang="en-US" sz="1800" b="0" i="0" dirty="0">
                <a:solidFill>
                  <a:srgbClr val="000000"/>
                </a:solidFill>
                <a:effectLst/>
                <a:latin typeface="PingFangSC-Regular"/>
              </a:rPr>
              <a:t>：处理时序数据。</a:t>
            </a:r>
            <a:endParaRPr lang="en-US" altLang="zh-CN" sz="1800" b="0" i="0" dirty="0">
              <a:solidFill>
                <a:srgbClr val="000000"/>
              </a:solidFill>
              <a:effectLst/>
              <a:latin typeface="PingFangSC-Regular"/>
            </a:endParaRPr>
          </a:p>
          <a:p>
            <a:pPr marL="285750" indent="-285750" algn="l">
              <a:lnSpc>
                <a:spcPct val="150000"/>
              </a:lnSpc>
              <a:spcAft>
                <a:spcPts val="0"/>
              </a:spcAft>
              <a:buFont typeface="Arial" panose="020B0604020202020204" pitchFamily="34" charset="0"/>
              <a:buChar char="•"/>
            </a:pPr>
            <a:r>
              <a:rPr lang="zh-CN" altLang="en-US" sz="1800" b="1" i="0" dirty="0">
                <a:solidFill>
                  <a:srgbClr val="000000"/>
                </a:solidFill>
                <a:effectLst/>
                <a:latin typeface="PingFangSC-Regular"/>
              </a:rPr>
              <a:t>体积卷积</a:t>
            </a:r>
            <a:r>
              <a:rPr lang="zh-CN" altLang="en-US" sz="1800" b="0" i="0" dirty="0">
                <a:solidFill>
                  <a:srgbClr val="000000"/>
                </a:solidFill>
                <a:effectLst/>
                <a:latin typeface="PingFangSC-Regular"/>
              </a:rPr>
              <a:t>：处理三维数据。</a:t>
            </a:r>
            <a:endParaRPr lang="en-US" altLang="zh-CN" sz="1800" b="0" i="0" dirty="0">
              <a:solidFill>
                <a:srgbClr val="000000"/>
              </a:solidFill>
              <a:effectLst/>
              <a:latin typeface="PingFangSC-Regular"/>
            </a:endParaRPr>
          </a:p>
          <a:p>
            <a:pPr marL="285750" indent="-285750" algn="l">
              <a:lnSpc>
                <a:spcPct val="150000"/>
              </a:lnSpc>
              <a:spcAft>
                <a:spcPts val="0"/>
              </a:spcAft>
              <a:buFont typeface="Arial" panose="020B0604020202020204" pitchFamily="34" charset="0"/>
              <a:buChar char="•"/>
            </a:pPr>
            <a:r>
              <a:rPr lang="zh-CN" altLang="en-US" sz="1800" b="1" i="0" dirty="0">
                <a:solidFill>
                  <a:srgbClr val="000000"/>
                </a:solidFill>
                <a:effectLst/>
                <a:latin typeface="PingFangSC-Regular"/>
              </a:rPr>
              <a:t>可分离卷积</a:t>
            </a:r>
            <a:r>
              <a:rPr lang="zh-CN" altLang="en-US" sz="1800" b="0" i="0" dirty="0">
                <a:solidFill>
                  <a:srgbClr val="000000"/>
                </a:solidFill>
                <a:effectLst/>
                <a:latin typeface="PingFangSC-Regular"/>
              </a:rPr>
              <a:t>：分解卷积操作，降低计算量。</a:t>
            </a:r>
            <a:endParaRPr lang="en-US" altLang="zh-CN" sz="1800" b="0" i="0" dirty="0">
              <a:solidFill>
                <a:srgbClr val="000000"/>
              </a:solidFill>
              <a:effectLst/>
              <a:latin typeface="PingFangSC-Regular"/>
            </a:endParaRPr>
          </a:p>
          <a:p>
            <a:pPr marL="285750" indent="-285750" algn="l">
              <a:lnSpc>
                <a:spcPct val="150000"/>
              </a:lnSpc>
              <a:spcAft>
                <a:spcPts val="0"/>
              </a:spcAft>
              <a:buFont typeface="Arial" panose="020B0604020202020204" pitchFamily="34" charset="0"/>
              <a:buChar char="•"/>
            </a:pPr>
            <a:r>
              <a:rPr lang="zh-CN" altLang="en-US" sz="1800" b="1" i="0" dirty="0">
                <a:solidFill>
                  <a:srgbClr val="000000"/>
                </a:solidFill>
                <a:effectLst/>
                <a:latin typeface="PingFangSC-Regular"/>
              </a:rPr>
              <a:t>移位卷积</a:t>
            </a:r>
            <a:r>
              <a:rPr lang="zh-CN" altLang="en-US" sz="1800" b="0" i="0" dirty="0">
                <a:solidFill>
                  <a:srgbClr val="000000"/>
                </a:solidFill>
                <a:effectLst/>
                <a:latin typeface="PingFangSC-Regular"/>
              </a:rPr>
              <a:t>：通过平移增强特征捕捉。</a:t>
            </a:r>
            <a:endParaRPr lang="en-US" altLang="zh-CN" sz="1800" b="0" i="0" dirty="0">
              <a:solidFill>
                <a:srgbClr val="000000"/>
              </a:solidFill>
              <a:effectLst/>
              <a:latin typeface="PingFangSC-Regular"/>
            </a:endParaRPr>
          </a:p>
          <a:p>
            <a:pPr marL="285750" indent="-285750" algn="l">
              <a:lnSpc>
                <a:spcPct val="150000"/>
              </a:lnSpc>
              <a:spcAft>
                <a:spcPts val="0"/>
              </a:spcAft>
              <a:buFont typeface="Arial" panose="020B0604020202020204" pitchFamily="34" charset="0"/>
              <a:buChar char="•"/>
            </a:pPr>
            <a:r>
              <a:rPr lang="zh-CN" altLang="en-US" sz="1800" b="1" i="0" dirty="0">
                <a:solidFill>
                  <a:srgbClr val="000000"/>
                </a:solidFill>
                <a:effectLst/>
                <a:latin typeface="PingFangSC-Regular"/>
              </a:rPr>
              <a:t>门控卷积</a:t>
            </a:r>
            <a:r>
              <a:rPr lang="zh-CN" altLang="en-US" sz="1800" b="0" i="0" dirty="0">
                <a:solidFill>
                  <a:srgbClr val="000000"/>
                </a:solidFill>
                <a:effectLst/>
                <a:latin typeface="PingFangSC-Regular"/>
              </a:rPr>
              <a:t>：引入门控机制，调节输出。</a:t>
            </a:r>
            <a:endParaRPr lang="en-US" altLang="zh-CN" sz="1800" b="0" i="0" dirty="0">
              <a:solidFill>
                <a:srgbClr val="000000"/>
              </a:solidFill>
              <a:effectLst/>
              <a:latin typeface="PingFangSC-Regular"/>
            </a:endParaRPr>
          </a:p>
          <a:p>
            <a:pPr marL="285750" indent="-285750" algn="l">
              <a:lnSpc>
                <a:spcPct val="150000"/>
              </a:lnSpc>
              <a:spcAft>
                <a:spcPts val="0"/>
              </a:spcAft>
              <a:buFont typeface="Arial" panose="020B0604020202020204" pitchFamily="34" charset="0"/>
              <a:buChar char="•"/>
            </a:pPr>
            <a:r>
              <a:rPr lang="zh-CN" altLang="en-US" sz="1800" b="1" i="0" dirty="0">
                <a:solidFill>
                  <a:srgbClr val="000000"/>
                </a:solidFill>
                <a:effectLst/>
                <a:latin typeface="PingFangSC-Regular"/>
              </a:rPr>
              <a:t>对称卷积</a:t>
            </a:r>
            <a:r>
              <a:rPr lang="zh-CN" altLang="en-US" sz="1800" b="0" i="0" dirty="0">
                <a:solidFill>
                  <a:srgbClr val="000000"/>
                </a:solidFill>
                <a:effectLst/>
                <a:latin typeface="PingFangSC-Regular"/>
              </a:rPr>
              <a:t>：保持卷积核对称，减少参数。</a:t>
            </a:r>
            <a:endParaRPr lang="en-US" altLang="zh-CN" sz="1800" b="0" i="0" dirty="0">
              <a:solidFill>
                <a:srgbClr val="000000"/>
              </a:solidFill>
              <a:effectLst/>
              <a:latin typeface="PingFangSC-Regular"/>
            </a:endParaRPr>
          </a:p>
          <a:p>
            <a:pPr marL="285750" indent="-285750" algn="l">
              <a:lnSpc>
                <a:spcPct val="150000"/>
              </a:lnSpc>
              <a:spcAft>
                <a:spcPts val="0"/>
              </a:spcAft>
              <a:buFont typeface="Arial" panose="020B0604020202020204" pitchFamily="34" charset="0"/>
              <a:buChar char="•"/>
            </a:pPr>
            <a:r>
              <a:rPr lang="zh-CN" altLang="en-US" sz="1800" b="1" i="0" dirty="0">
                <a:solidFill>
                  <a:srgbClr val="000000"/>
                </a:solidFill>
                <a:effectLst/>
                <a:latin typeface="PingFangSC-Regular"/>
              </a:rPr>
              <a:t>非对称卷积</a:t>
            </a:r>
            <a:r>
              <a:rPr lang="zh-CN" altLang="en-US" sz="1800" b="0" i="0" dirty="0">
                <a:solidFill>
                  <a:srgbClr val="000000"/>
                </a:solidFill>
                <a:effectLst/>
                <a:latin typeface="PingFangSC-Regular"/>
              </a:rPr>
              <a:t>：使用非对称卷积核，增强特征捕捉。</a:t>
            </a:r>
            <a:endParaRPr lang="en-US" altLang="zh-CN" sz="1800" b="0" i="0" dirty="0">
              <a:solidFill>
                <a:srgbClr val="000000"/>
              </a:solidFill>
              <a:effectLst/>
              <a:latin typeface="PingFangSC-Regular"/>
            </a:endParaRPr>
          </a:p>
          <a:p>
            <a:pPr marL="285750" indent="-285750" algn="l">
              <a:lnSpc>
                <a:spcPct val="150000"/>
              </a:lnSpc>
              <a:spcAft>
                <a:spcPts val="0"/>
              </a:spcAft>
              <a:buFont typeface="Arial" panose="020B0604020202020204" pitchFamily="34" charset="0"/>
              <a:buChar char="•"/>
            </a:pPr>
            <a:r>
              <a:rPr lang="zh-CN" altLang="en-US" sz="1800" b="1" i="0" dirty="0">
                <a:solidFill>
                  <a:srgbClr val="000000"/>
                </a:solidFill>
                <a:effectLst/>
                <a:latin typeface="PingFangSC-Regular"/>
              </a:rPr>
              <a:t>因式分解卷积</a:t>
            </a:r>
            <a:r>
              <a:rPr lang="zh-CN" altLang="en-US" sz="1800" b="0" i="0" dirty="0">
                <a:solidFill>
                  <a:srgbClr val="000000"/>
                </a:solidFill>
                <a:effectLst/>
                <a:latin typeface="PingFangSC-Regular"/>
              </a:rPr>
              <a:t>：将卷积操作因式分解，降低计算复杂度。</a:t>
            </a:r>
            <a:endParaRPr lang="zh-CN" altLang="en-US" sz="1800" b="0" i="0" dirty="0">
              <a:effectLst/>
              <a:latin typeface="-apple-system"/>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2"/>
          <p:cNvSpPr>
            <a:spLocks noGrp="1" noChangeArrowheads="1"/>
          </p:cNvSpPr>
          <p:nvPr>
            <p:ph type="title"/>
          </p:nvPr>
        </p:nvSpPr>
        <p:spPr>
          <a:xfrm>
            <a:off x="668338" y="235898"/>
            <a:ext cx="11523662" cy="677863"/>
          </a:xfrm>
        </p:spPr>
        <p:txBody>
          <a:bodyPr/>
          <a:lstStyle/>
          <a:p>
            <a:pPr algn="l"/>
            <a:r>
              <a:rPr lang="zh-CN" altLang="en-US" dirty="0"/>
              <a:t>目标检测数据集</a:t>
            </a:r>
            <a:endParaRPr lang="zh-CN" altLang="en-US" dirty="0"/>
          </a:p>
        </p:txBody>
      </p:sp>
      <p:sp>
        <p:nvSpPr>
          <p:cNvPr id="5" name="文本框 4"/>
          <p:cNvSpPr txBox="1"/>
          <p:nvPr/>
        </p:nvSpPr>
        <p:spPr>
          <a:xfrm>
            <a:off x="339047" y="1346435"/>
            <a:ext cx="11523662" cy="5323205"/>
          </a:xfrm>
          <a:prstGeom prst="rect">
            <a:avLst/>
          </a:prstGeom>
          <a:noFill/>
        </p:spPr>
        <p:txBody>
          <a:bodyPr wrap="square">
            <a:spAutoFit/>
          </a:bodyPr>
          <a:lstStyle/>
          <a:p>
            <a:pPr marL="457200" indent="-457200">
              <a:buAutoNum type="arabicPeriod"/>
            </a:pPr>
            <a:r>
              <a:rPr lang="en-US" altLang="zh-CN" sz="2000" b="1" i="0" dirty="0">
                <a:solidFill>
                  <a:srgbClr val="191B1F"/>
                </a:solidFill>
                <a:effectLst/>
                <a:highlight>
                  <a:srgbClr val="FFFFFF"/>
                </a:highlight>
                <a:cs typeface="Arial" panose="020B0604020202020204" pitchFamily="34" charset="0"/>
              </a:rPr>
              <a:t>PASCAL VOC</a:t>
            </a:r>
            <a:endParaRPr lang="en-US" altLang="zh-CN" sz="2000" b="1" i="0" dirty="0">
              <a:solidFill>
                <a:srgbClr val="191B1F"/>
              </a:solidFill>
              <a:effectLst/>
              <a:highlight>
                <a:srgbClr val="FFFFFF"/>
              </a:highlight>
              <a:cs typeface="Arial" panose="020B0604020202020204" pitchFamily="34" charset="0"/>
            </a:endParaRPr>
          </a:p>
          <a:p>
            <a:pPr algn="l"/>
            <a:r>
              <a:rPr lang="en-US" altLang="zh-CN" sz="2000" i="0" dirty="0">
                <a:solidFill>
                  <a:srgbClr val="191B1F"/>
                </a:solidFill>
                <a:effectLst/>
                <a:highlight>
                  <a:srgbClr val="FFFFFF"/>
                </a:highlight>
                <a:cs typeface="Arial" panose="020B0604020202020204" pitchFamily="34" charset="0"/>
              </a:rPr>
              <a:t>http://host.robots.ox.ac.uk/pascal/VOC/</a:t>
            </a:r>
            <a:endParaRPr lang="en-US" altLang="zh-CN" sz="2000" i="0" dirty="0">
              <a:solidFill>
                <a:srgbClr val="191B1F"/>
              </a:solidFill>
              <a:effectLst/>
              <a:highlight>
                <a:srgbClr val="FFFFFF"/>
              </a:highlight>
              <a:cs typeface="Arial" panose="020B0604020202020204" pitchFamily="34" charset="0"/>
            </a:endParaRPr>
          </a:p>
          <a:p>
            <a:pPr algn="l"/>
            <a:r>
              <a:rPr lang="en-US" altLang="zh-CN" sz="2000" dirty="0">
                <a:solidFill>
                  <a:srgbClr val="191B1F"/>
                </a:solidFill>
                <a:highlight>
                  <a:srgbClr val="FFFFFF"/>
                </a:highlight>
                <a:cs typeface="Arial" panose="020B0604020202020204" pitchFamily="34" charset="0"/>
              </a:rPr>
              <a:t>VOC</a:t>
            </a:r>
            <a:r>
              <a:rPr lang="zh-CN" altLang="en-US" sz="2000" dirty="0">
                <a:solidFill>
                  <a:srgbClr val="191B1F"/>
                </a:solidFill>
                <a:highlight>
                  <a:srgbClr val="FFFFFF"/>
                </a:highlight>
                <a:cs typeface="Arial" panose="020B0604020202020204" pitchFamily="34" charset="0"/>
              </a:rPr>
              <a:t>数据集是目标检测经常用的一个数据集，从</a:t>
            </a:r>
            <a:r>
              <a:rPr lang="en-US" altLang="zh-CN" sz="2000" dirty="0">
                <a:solidFill>
                  <a:srgbClr val="191B1F"/>
                </a:solidFill>
                <a:highlight>
                  <a:srgbClr val="FFFFFF"/>
                </a:highlight>
                <a:cs typeface="Arial" panose="020B0604020202020204" pitchFamily="34" charset="0"/>
              </a:rPr>
              <a:t>05</a:t>
            </a:r>
            <a:r>
              <a:rPr lang="zh-CN" altLang="en-US" sz="2000" dirty="0">
                <a:solidFill>
                  <a:srgbClr val="191B1F"/>
                </a:solidFill>
                <a:highlight>
                  <a:srgbClr val="FFFFFF"/>
                </a:highlight>
                <a:cs typeface="Arial" panose="020B0604020202020204" pitchFamily="34" charset="0"/>
              </a:rPr>
              <a:t>年到</a:t>
            </a:r>
            <a:r>
              <a:rPr lang="en-US" altLang="zh-CN" sz="2000" dirty="0">
                <a:solidFill>
                  <a:srgbClr val="191B1F"/>
                </a:solidFill>
                <a:highlight>
                  <a:srgbClr val="FFFFFF"/>
                </a:highlight>
                <a:cs typeface="Arial" panose="020B0604020202020204" pitchFamily="34" charset="0"/>
              </a:rPr>
              <a:t>12</a:t>
            </a:r>
            <a:r>
              <a:rPr lang="zh-CN" altLang="en-US" sz="2000" dirty="0">
                <a:solidFill>
                  <a:srgbClr val="191B1F"/>
                </a:solidFill>
                <a:highlight>
                  <a:srgbClr val="FFFFFF"/>
                </a:highlight>
                <a:cs typeface="Arial" panose="020B0604020202020204" pitchFamily="34" charset="0"/>
              </a:rPr>
              <a:t>年都会举办比赛。</a:t>
            </a:r>
            <a:endParaRPr lang="en-US" altLang="zh-CN" sz="2000" dirty="0">
              <a:solidFill>
                <a:srgbClr val="191B1F"/>
              </a:solidFill>
              <a:highlight>
                <a:srgbClr val="FFFFFF"/>
              </a:highlight>
              <a:cs typeface="Arial" panose="020B0604020202020204" pitchFamily="34" charset="0"/>
            </a:endParaRPr>
          </a:p>
          <a:p>
            <a:pPr algn="l"/>
            <a:r>
              <a:rPr lang="zh-CN" altLang="en-US" sz="2000" dirty="0">
                <a:solidFill>
                  <a:srgbClr val="191B1F"/>
                </a:solidFill>
                <a:highlight>
                  <a:srgbClr val="FFFFFF"/>
                </a:highlight>
                <a:cs typeface="Arial" panose="020B0604020202020204" pitchFamily="34" charset="0"/>
              </a:rPr>
              <a:t>比赛任务：</a:t>
            </a:r>
            <a:r>
              <a:rPr lang="en-US" altLang="zh-CN" sz="2000" dirty="0">
                <a:solidFill>
                  <a:srgbClr val="191B1F"/>
                </a:solidFill>
                <a:highlight>
                  <a:srgbClr val="FFFFFF"/>
                </a:highlight>
                <a:cs typeface="Arial" panose="020B0604020202020204" pitchFamily="34" charset="0"/>
              </a:rPr>
              <a:t>Classification </a:t>
            </a:r>
            <a:r>
              <a:rPr lang="zh-CN" altLang="en-US" sz="2000" dirty="0">
                <a:solidFill>
                  <a:srgbClr val="191B1F"/>
                </a:solidFill>
                <a:highlight>
                  <a:srgbClr val="FFFFFF"/>
                </a:highlight>
                <a:cs typeface="Arial" panose="020B0604020202020204" pitchFamily="34" charset="0"/>
              </a:rPr>
              <a:t>、</a:t>
            </a:r>
            <a:r>
              <a:rPr lang="en-US" altLang="zh-CN" sz="2000" dirty="0">
                <a:solidFill>
                  <a:srgbClr val="191B1F"/>
                </a:solidFill>
                <a:highlight>
                  <a:srgbClr val="FFFFFF"/>
                </a:highlight>
                <a:cs typeface="Arial" panose="020B0604020202020204" pitchFamily="34" charset="0"/>
              </a:rPr>
              <a:t>Detection</a:t>
            </a:r>
            <a:r>
              <a:rPr lang="zh-CN" altLang="en-US" sz="2000" dirty="0">
                <a:solidFill>
                  <a:srgbClr val="191B1F"/>
                </a:solidFill>
                <a:highlight>
                  <a:srgbClr val="FFFFFF"/>
                </a:highlight>
                <a:cs typeface="Arial" panose="020B0604020202020204" pitchFamily="34" charset="0"/>
              </a:rPr>
              <a:t>、</a:t>
            </a:r>
            <a:r>
              <a:rPr lang="en-US" altLang="zh-CN" sz="2000" dirty="0">
                <a:solidFill>
                  <a:srgbClr val="191B1F"/>
                </a:solidFill>
                <a:highlight>
                  <a:srgbClr val="FFFFFF"/>
                </a:highlight>
                <a:cs typeface="Arial" panose="020B0604020202020204" pitchFamily="34" charset="0"/>
              </a:rPr>
              <a:t>Segmentation</a:t>
            </a:r>
            <a:r>
              <a:rPr lang="zh-CN" altLang="en-US" sz="2000" dirty="0">
                <a:solidFill>
                  <a:srgbClr val="191B1F"/>
                </a:solidFill>
                <a:highlight>
                  <a:srgbClr val="FFFFFF"/>
                </a:highlight>
                <a:cs typeface="Arial" panose="020B0604020202020204" pitchFamily="34" charset="0"/>
              </a:rPr>
              <a:t>、</a:t>
            </a:r>
            <a:r>
              <a:rPr lang="en-US" altLang="zh-CN" sz="2000" dirty="0">
                <a:solidFill>
                  <a:srgbClr val="191B1F"/>
                </a:solidFill>
                <a:highlight>
                  <a:srgbClr val="FFFFFF"/>
                </a:highlight>
                <a:cs typeface="Arial" panose="020B0604020202020204" pitchFamily="34" charset="0"/>
              </a:rPr>
              <a:t>Person Layout</a:t>
            </a:r>
            <a:r>
              <a:rPr lang="zh-CN" altLang="en-US" sz="2000" dirty="0">
                <a:solidFill>
                  <a:srgbClr val="191B1F"/>
                </a:solidFill>
                <a:highlight>
                  <a:srgbClr val="FFFFFF"/>
                </a:highlight>
                <a:cs typeface="Arial" panose="020B0604020202020204" pitchFamily="34" charset="0"/>
              </a:rPr>
              <a:t>。</a:t>
            </a:r>
            <a:endParaRPr lang="en-US" altLang="zh-CN" sz="2000" dirty="0">
              <a:solidFill>
                <a:srgbClr val="191B1F"/>
              </a:solidFill>
              <a:highlight>
                <a:srgbClr val="FFFFFF"/>
              </a:highlight>
              <a:cs typeface="Arial" panose="020B0604020202020204" pitchFamily="34" charset="0"/>
            </a:endParaRPr>
          </a:p>
          <a:p>
            <a:pPr algn="l"/>
            <a:r>
              <a:rPr lang="zh-CN" altLang="en-US" sz="2000" dirty="0">
                <a:solidFill>
                  <a:srgbClr val="191B1F"/>
                </a:solidFill>
                <a:highlight>
                  <a:srgbClr val="FFFFFF"/>
                </a:highlight>
                <a:cs typeface="Arial" panose="020B0604020202020204" pitchFamily="34" charset="0"/>
              </a:rPr>
              <a:t>有</a:t>
            </a:r>
            <a:r>
              <a:rPr lang="en-US" altLang="zh-CN" sz="2000" dirty="0">
                <a:solidFill>
                  <a:srgbClr val="191B1F"/>
                </a:solidFill>
                <a:highlight>
                  <a:srgbClr val="FFFFFF"/>
                </a:highlight>
                <a:cs typeface="Arial" panose="020B0604020202020204" pitchFamily="34" charset="0"/>
              </a:rPr>
              <a:t>VOC2007</a:t>
            </a:r>
            <a:r>
              <a:rPr lang="zh-CN" altLang="en-US" sz="2000" dirty="0">
                <a:solidFill>
                  <a:srgbClr val="191B1F"/>
                </a:solidFill>
                <a:highlight>
                  <a:srgbClr val="FFFFFF"/>
                </a:highlight>
                <a:cs typeface="Arial" panose="020B0604020202020204" pitchFamily="34" charset="0"/>
              </a:rPr>
              <a:t>（</a:t>
            </a:r>
            <a:r>
              <a:rPr lang="en-US" altLang="zh-CN" sz="2000" dirty="0">
                <a:solidFill>
                  <a:srgbClr val="191B1F"/>
                </a:solidFill>
                <a:highlight>
                  <a:srgbClr val="FFFFFF"/>
                </a:highlight>
                <a:cs typeface="Arial" panose="020B0604020202020204" pitchFamily="34" charset="0"/>
              </a:rPr>
              <a:t>9963</a:t>
            </a:r>
            <a:r>
              <a:rPr lang="zh-CN" altLang="en-US" sz="2000" dirty="0">
                <a:solidFill>
                  <a:srgbClr val="191B1F"/>
                </a:solidFill>
                <a:highlight>
                  <a:srgbClr val="FFFFFF"/>
                </a:highlight>
                <a:cs typeface="Arial" panose="020B0604020202020204" pitchFamily="34" charset="0"/>
              </a:rPr>
              <a:t>张图片）和</a:t>
            </a:r>
            <a:r>
              <a:rPr lang="en-US" altLang="zh-CN" sz="2000" dirty="0">
                <a:solidFill>
                  <a:srgbClr val="191B1F"/>
                </a:solidFill>
                <a:highlight>
                  <a:srgbClr val="FFFFFF"/>
                </a:highlight>
                <a:cs typeface="Arial" panose="020B0604020202020204" pitchFamily="34" charset="0"/>
              </a:rPr>
              <a:t>VOC2012</a:t>
            </a:r>
            <a:r>
              <a:rPr lang="zh-CN" altLang="en-US" sz="2000" dirty="0">
                <a:solidFill>
                  <a:srgbClr val="191B1F"/>
                </a:solidFill>
                <a:highlight>
                  <a:srgbClr val="FFFFFF"/>
                </a:highlight>
                <a:cs typeface="Arial" panose="020B0604020202020204" pitchFamily="34" charset="0"/>
              </a:rPr>
              <a:t>（</a:t>
            </a:r>
            <a:r>
              <a:rPr lang="en-US" altLang="zh-CN" sz="2000" dirty="0">
                <a:solidFill>
                  <a:srgbClr val="191B1F"/>
                </a:solidFill>
                <a:highlight>
                  <a:srgbClr val="FFFFFF"/>
                </a:highlight>
                <a:cs typeface="Arial" panose="020B0604020202020204" pitchFamily="34" charset="0"/>
              </a:rPr>
              <a:t>11530</a:t>
            </a:r>
            <a:r>
              <a:rPr lang="zh-CN" altLang="en-US" sz="2000" dirty="0">
                <a:solidFill>
                  <a:srgbClr val="191B1F"/>
                </a:solidFill>
                <a:highlight>
                  <a:srgbClr val="FFFFFF"/>
                </a:highlight>
                <a:cs typeface="Arial" panose="020B0604020202020204" pitchFamily="34" charset="0"/>
              </a:rPr>
              <a:t>张图片）两个数据集。</a:t>
            </a:r>
            <a:endParaRPr lang="zh-CN" altLang="en-US" sz="2000" dirty="0">
              <a:solidFill>
                <a:srgbClr val="191B1F"/>
              </a:solidFill>
              <a:highlight>
                <a:srgbClr val="FFFFFF"/>
              </a:highlight>
              <a:cs typeface="Arial" panose="020B0604020202020204" pitchFamily="34" charset="0"/>
            </a:endParaRPr>
          </a:p>
          <a:p>
            <a:pPr algn="l"/>
            <a:r>
              <a:rPr lang="zh-CN" altLang="en-US" sz="2000" dirty="0">
                <a:solidFill>
                  <a:srgbClr val="191B1F"/>
                </a:solidFill>
                <a:highlight>
                  <a:srgbClr val="FFFFFF"/>
                </a:highlight>
                <a:cs typeface="Arial" panose="020B0604020202020204" pitchFamily="34" charset="0"/>
              </a:rPr>
              <a:t>包含约</a:t>
            </a:r>
            <a:r>
              <a:rPr lang="en-US" altLang="zh-CN" sz="2000" dirty="0">
                <a:solidFill>
                  <a:srgbClr val="191B1F"/>
                </a:solidFill>
                <a:highlight>
                  <a:srgbClr val="FFFFFF"/>
                </a:highlight>
                <a:cs typeface="Arial" panose="020B0604020202020204" pitchFamily="34" charset="0"/>
              </a:rPr>
              <a:t>10,000</a:t>
            </a:r>
            <a:r>
              <a:rPr lang="zh-CN" altLang="en-US" sz="2000" dirty="0">
                <a:solidFill>
                  <a:srgbClr val="191B1F"/>
                </a:solidFill>
                <a:highlight>
                  <a:srgbClr val="FFFFFF"/>
                </a:highlight>
                <a:cs typeface="Arial" panose="020B0604020202020204" pitchFamily="34" charset="0"/>
              </a:rPr>
              <a:t>张带有边界框的图片用于训练和验证。含有</a:t>
            </a:r>
            <a:r>
              <a:rPr lang="en-US" altLang="zh-CN" sz="2000" dirty="0">
                <a:solidFill>
                  <a:srgbClr val="191B1F"/>
                </a:solidFill>
                <a:highlight>
                  <a:srgbClr val="FFFFFF"/>
                </a:highlight>
                <a:cs typeface="Arial" panose="020B0604020202020204" pitchFamily="34" charset="0"/>
              </a:rPr>
              <a:t>20</a:t>
            </a:r>
            <a:r>
              <a:rPr lang="zh-CN" altLang="en-US" sz="2000" dirty="0">
                <a:solidFill>
                  <a:srgbClr val="191B1F"/>
                </a:solidFill>
                <a:highlight>
                  <a:srgbClr val="FFFFFF"/>
                </a:highlight>
                <a:cs typeface="Arial" panose="020B0604020202020204" pitchFamily="34" charset="0"/>
              </a:rPr>
              <a:t>个类别。具体包括：</a:t>
            </a:r>
            <a:endParaRPr lang="zh-CN" altLang="en-US" sz="2000" dirty="0">
              <a:solidFill>
                <a:srgbClr val="191B1F"/>
              </a:solidFill>
              <a:highlight>
                <a:srgbClr val="FFFFFF"/>
              </a:highlight>
              <a:cs typeface="Arial" panose="020B0604020202020204" pitchFamily="34" charset="0"/>
            </a:endParaRPr>
          </a:p>
          <a:p>
            <a:pPr marL="342900" indent="-342900" algn="l">
              <a:buFont typeface="Arial" panose="020B0604020202020204" pitchFamily="34" charset="0"/>
              <a:buChar char="•"/>
            </a:pPr>
            <a:r>
              <a:rPr lang="en-US" altLang="zh-CN" sz="2000" dirty="0">
                <a:solidFill>
                  <a:srgbClr val="191B1F"/>
                </a:solidFill>
                <a:highlight>
                  <a:srgbClr val="FFFFFF"/>
                </a:highlight>
                <a:cs typeface="Arial" panose="020B0604020202020204" pitchFamily="34" charset="0"/>
              </a:rPr>
              <a:t>Person: person;</a:t>
            </a:r>
            <a:endParaRPr lang="en-US" altLang="zh-CN" sz="2000" dirty="0">
              <a:solidFill>
                <a:srgbClr val="191B1F"/>
              </a:solidFill>
              <a:highlight>
                <a:srgbClr val="FFFFFF"/>
              </a:highlight>
              <a:cs typeface="Arial" panose="020B0604020202020204" pitchFamily="34" charset="0"/>
            </a:endParaRPr>
          </a:p>
          <a:p>
            <a:pPr marL="342900" indent="-342900" algn="l">
              <a:buFont typeface="Arial" panose="020B0604020202020204" pitchFamily="34" charset="0"/>
              <a:buChar char="•"/>
            </a:pPr>
            <a:r>
              <a:rPr lang="en-US" altLang="zh-CN" sz="2000" dirty="0">
                <a:solidFill>
                  <a:srgbClr val="191B1F"/>
                </a:solidFill>
                <a:highlight>
                  <a:srgbClr val="FFFFFF"/>
                </a:highlight>
                <a:cs typeface="Arial" panose="020B0604020202020204" pitchFamily="34" charset="0"/>
              </a:rPr>
              <a:t>Animal: bird, cat, cow, dog, horse, sheep;</a:t>
            </a:r>
            <a:endParaRPr lang="en-US" altLang="zh-CN" sz="2000" dirty="0">
              <a:solidFill>
                <a:srgbClr val="191B1F"/>
              </a:solidFill>
              <a:highlight>
                <a:srgbClr val="FFFFFF"/>
              </a:highlight>
              <a:cs typeface="Arial" panose="020B0604020202020204" pitchFamily="34" charset="0"/>
            </a:endParaRPr>
          </a:p>
          <a:p>
            <a:pPr marL="342900" indent="-342900" algn="l">
              <a:buFont typeface="Arial" panose="020B0604020202020204" pitchFamily="34" charset="0"/>
              <a:buChar char="•"/>
            </a:pPr>
            <a:r>
              <a:rPr lang="en-US" altLang="zh-CN" sz="2000" dirty="0">
                <a:solidFill>
                  <a:srgbClr val="191B1F"/>
                </a:solidFill>
                <a:highlight>
                  <a:srgbClr val="FFFFFF"/>
                </a:highlight>
                <a:cs typeface="Arial" panose="020B0604020202020204" pitchFamily="34" charset="0"/>
              </a:rPr>
              <a:t>Vehicle: </a:t>
            </a:r>
            <a:r>
              <a:rPr lang="en-US" altLang="zh-CN" sz="2000" dirty="0" err="1">
                <a:solidFill>
                  <a:srgbClr val="191B1F"/>
                </a:solidFill>
                <a:highlight>
                  <a:srgbClr val="FFFFFF"/>
                </a:highlight>
                <a:cs typeface="Arial" panose="020B0604020202020204" pitchFamily="34" charset="0"/>
              </a:rPr>
              <a:t>aeroplane</a:t>
            </a:r>
            <a:r>
              <a:rPr lang="en-US" altLang="zh-CN" sz="2000" dirty="0">
                <a:solidFill>
                  <a:srgbClr val="191B1F"/>
                </a:solidFill>
                <a:highlight>
                  <a:srgbClr val="FFFFFF"/>
                </a:highlight>
                <a:cs typeface="Arial" panose="020B0604020202020204" pitchFamily="34" charset="0"/>
              </a:rPr>
              <a:t>, bicycle, boat, bus, car, motorbike, train;</a:t>
            </a:r>
            <a:endParaRPr lang="en-US" altLang="zh-CN" sz="2000" dirty="0">
              <a:solidFill>
                <a:srgbClr val="191B1F"/>
              </a:solidFill>
              <a:highlight>
                <a:srgbClr val="FFFFFF"/>
              </a:highlight>
              <a:cs typeface="Arial" panose="020B0604020202020204" pitchFamily="34" charset="0"/>
            </a:endParaRPr>
          </a:p>
          <a:p>
            <a:pPr marL="342900" indent="-342900" algn="l">
              <a:buFont typeface="Arial" panose="020B0604020202020204" pitchFamily="34" charset="0"/>
              <a:buChar char="•"/>
            </a:pPr>
            <a:r>
              <a:rPr lang="en-US" altLang="zh-CN" sz="2000" dirty="0">
                <a:solidFill>
                  <a:srgbClr val="191B1F"/>
                </a:solidFill>
                <a:highlight>
                  <a:srgbClr val="FFFFFF"/>
                </a:highlight>
                <a:cs typeface="Arial" panose="020B0604020202020204" pitchFamily="34" charset="0"/>
              </a:rPr>
              <a:t>Indoor: bottle, chair, dining table, potted plant, sofa, tv/monitor.</a:t>
            </a:r>
            <a:endParaRPr lang="en-US" altLang="zh-CN" sz="2000" dirty="0">
              <a:solidFill>
                <a:srgbClr val="191B1F"/>
              </a:solidFill>
              <a:highlight>
                <a:srgbClr val="FFFFFF"/>
              </a:highlight>
              <a:cs typeface="Arial" panose="020B0604020202020204" pitchFamily="34" charset="0"/>
            </a:endParaRPr>
          </a:p>
          <a:p>
            <a:pPr algn="l"/>
            <a:r>
              <a:rPr lang="zh-CN" altLang="en-US" sz="2000" dirty="0">
                <a:solidFill>
                  <a:srgbClr val="191B1F"/>
                </a:solidFill>
                <a:highlight>
                  <a:srgbClr val="FFFFFF"/>
                </a:highlight>
                <a:cs typeface="Arial" panose="020B0604020202020204" pitchFamily="34" charset="0"/>
              </a:rPr>
              <a:t>注：由于类别仅</a:t>
            </a:r>
            <a:r>
              <a:rPr lang="en-US" altLang="zh-CN" sz="2000" dirty="0">
                <a:solidFill>
                  <a:srgbClr val="191B1F"/>
                </a:solidFill>
                <a:highlight>
                  <a:srgbClr val="FFFFFF"/>
                </a:highlight>
                <a:cs typeface="Arial" panose="020B0604020202020204" pitchFamily="34" charset="0"/>
              </a:rPr>
              <a:t>20</a:t>
            </a:r>
            <a:r>
              <a:rPr lang="zh-CN" altLang="en-US" sz="2000" dirty="0">
                <a:solidFill>
                  <a:srgbClr val="191B1F"/>
                </a:solidFill>
                <a:highlight>
                  <a:srgbClr val="FFFFFF"/>
                </a:highlight>
                <a:cs typeface="Arial" panose="020B0604020202020204" pitchFamily="34" charset="0"/>
              </a:rPr>
              <a:t>个，因此被看成目标检测方向的一个基准数据集。</a:t>
            </a:r>
            <a:endParaRPr lang="en-US" altLang="zh-CN" sz="2000" dirty="0">
              <a:solidFill>
                <a:srgbClr val="191B1F"/>
              </a:solidFill>
              <a:highlight>
                <a:srgbClr val="FFFFFF"/>
              </a:highlight>
              <a:cs typeface="Arial" panose="020B0604020202020204" pitchFamily="34" charset="0"/>
            </a:endParaRPr>
          </a:p>
          <a:p>
            <a:pPr algn="l"/>
            <a:r>
              <a:rPr lang="zh-CN" altLang="en-US" sz="2000" dirty="0">
                <a:solidFill>
                  <a:srgbClr val="191B1F"/>
                </a:solidFill>
                <a:highlight>
                  <a:srgbClr val="FFFFFF"/>
                </a:highlight>
                <a:cs typeface="Arial" panose="020B0604020202020204" pitchFamily="34" charset="0"/>
              </a:rPr>
              <a:t>数据集下载完后会有</a:t>
            </a:r>
            <a:r>
              <a:rPr lang="en-US" altLang="zh-CN" sz="2000" dirty="0">
                <a:solidFill>
                  <a:srgbClr val="191B1F"/>
                </a:solidFill>
                <a:highlight>
                  <a:srgbClr val="FFFFFF"/>
                </a:highlight>
                <a:cs typeface="Arial" panose="020B0604020202020204" pitchFamily="34" charset="0"/>
              </a:rPr>
              <a:t>5</a:t>
            </a:r>
            <a:r>
              <a:rPr lang="zh-CN" altLang="en-US" sz="2000" dirty="0">
                <a:solidFill>
                  <a:srgbClr val="191B1F"/>
                </a:solidFill>
                <a:highlight>
                  <a:srgbClr val="FFFFFF"/>
                </a:highlight>
                <a:cs typeface="Arial" panose="020B0604020202020204" pitchFamily="34" charset="0"/>
              </a:rPr>
              <a:t>个文件夹：</a:t>
            </a:r>
            <a:endParaRPr lang="en-US" altLang="zh-CN" sz="2000" dirty="0">
              <a:solidFill>
                <a:srgbClr val="191B1F"/>
              </a:solidFill>
              <a:highlight>
                <a:srgbClr val="FFFFFF"/>
              </a:highlight>
              <a:cs typeface="Arial" panose="020B0604020202020204" pitchFamily="34" charset="0"/>
            </a:endParaRPr>
          </a:p>
          <a:p>
            <a:pPr marL="342900" indent="-342900" algn="l">
              <a:buFont typeface="Arial" panose="020B0604020202020204" pitchFamily="34" charset="0"/>
              <a:buChar char="•"/>
            </a:pPr>
            <a:r>
              <a:rPr lang="en-US" altLang="zh-CN" sz="2000" dirty="0">
                <a:solidFill>
                  <a:srgbClr val="191B1F"/>
                </a:solidFill>
                <a:highlight>
                  <a:srgbClr val="FFFFFF"/>
                </a:highlight>
                <a:cs typeface="Arial" panose="020B0604020202020204" pitchFamily="34" charset="0"/>
              </a:rPr>
              <a:t>Annotations</a:t>
            </a:r>
            <a:r>
              <a:rPr lang="zh-CN" altLang="en-US" sz="2000" dirty="0">
                <a:solidFill>
                  <a:srgbClr val="191B1F"/>
                </a:solidFill>
                <a:highlight>
                  <a:srgbClr val="FFFFFF"/>
                </a:highlight>
                <a:cs typeface="Arial" panose="020B0604020202020204" pitchFamily="34" charset="0"/>
              </a:rPr>
              <a:t>：存放</a:t>
            </a:r>
            <a:r>
              <a:rPr lang="en-US" altLang="zh-CN" sz="2000" dirty="0">
                <a:solidFill>
                  <a:srgbClr val="191B1F"/>
                </a:solidFill>
                <a:highlight>
                  <a:srgbClr val="FFFFFF"/>
                </a:highlight>
                <a:cs typeface="Arial" panose="020B0604020202020204" pitchFamily="34" charset="0"/>
              </a:rPr>
              <a:t>xml</a:t>
            </a:r>
            <a:r>
              <a:rPr lang="zh-CN" altLang="en-US" sz="2000" dirty="0">
                <a:solidFill>
                  <a:srgbClr val="191B1F"/>
                </a:solidFill>
                <a:highlight>
                  <a:srgbClr val="FFFFFF"/>
                </a:highlight>
                <a:cs typeface="Arial" panose="020B0604020202020204" pitchFamily="34" charset="0"/>
              </a:rPr>
              <a:t>格式的标注信息；</a:t>
            </a:r>
            <a:endParaRPr lang="en-US" altLang="zh-CN" sz="2000" dirty="0">
              <a:solidFill>
                <a:srgbClr val="191B1F"/>
              </a:solidFill>
              <a:highlight>
                <a:srgbClr val="FFFFFF"/>
              </a:highlight>
              <a:cs typeface="Arial" panose="020B0604020202020204" pitchFamily="34" charset="0"/>
            </a:endParaRPr>
          </a:p>
          <a:p>
            <a:pPr marL="342900" indent="-342900" algn="l">
              <a:buFont typeface="Arial" panose="020B0604020202020204" pitchFamily="34" charset="0"/>
              <a:buChar char="•"/>
            </a:pPr>
            <a:r>
              <a:rPr lang="en-US" altLang="zh-CN" sz="2000" dirty="0" err="1">
                <a:solidFill>
                  <a:srgbClr val="191B1F"/>
                </a:solidFill>
                <a:highlight>
                  <a:srgbClr val="FFFFFF"/>
                </a:highlight>
                <a:cs typeface="Arial" panose="020B0604020202020204" pitchFamily="34" charset="0"/>
              </a:rPr>
              <a:t>ImageSets</a:t>
            </a:r>
            <a:r>
              <a:rPr lang="zh-CN" altLang="en-US" sz="2000" dirty="0">
                <a:solidFill>
                  <a:srgbClr val="191B1F"/>
                </a:solidFill>
                <a:highlight>
                  <a:srgbClr val="FFFFFF"/>
                </a:highlight>
                <a:cs typeface="Arial" panose="020B0604020202020204" pitchFamily="34" charset="0"/>
              </a:rPr>
              <a:t>：存放每一种任务对应的数据；</a:t>
            </a:r>
            <a:endParaRPr lang="en-US" altLang="zh-CN" sz="2000" dirty="0">
              <a:solidFill>
                <a:srgbClr val="191B1F"/>
              </a:solidFill>
              <a:highlight>
                <a:srgbClr val="FFFFFF"/>
              </a:highlight>
              <a:cs typeface="Arial" panose="020B0604020202020204" pitchFamily="34" charset="0"/>
            </a:endParaRPr>
          </a:p>
          <a:p>
            <a:pPr marL="342900" indent="-342900" algn="l">
              <a:buFont typeface="Arial" panose="020B0604020202020204" pitchFamily="34" charset="0"/>
              <a:buChar char="•"/>
            </a:pPr>
            <a:r>
              <a:rPr lang="en-US" altLang="zh-CN" sz="2000" dirty="0" err="1">
                <a:solidFill>
                  <a:srgbClr val="191B1F"/>
                </a:solidFill>
                <a:highlight>
                  <a:srgbClr val="FFFFFF"/>
                </a:highlight>
                <a:cs typeface="Arial" panose="020B0604020202020204" pitchFamily="34" charset="0"/>
              </a:rPr>
              <a:t>JPEGImages</a:t>
            </a:r>
            <a:r>
              <a:rPr lang="zh-CN" altLang="en-US" sz="2000" dirty="0">
                <a:solidFill>
                  <a:srgbClr val="191B1F"/>
                </a:solidFill>
                <a:highlight>
                  <a:srgbClr val="FFFFFF"/>
                </a:highlight>
                <a:cs typeface="Arial" panose="020B0604020202020204" pitchFamily="34" charset="0"/>
              </a:rPr>
              <a:t>：存放所有图片；</a:t>
            </a:r>
            <a:endParaRPr lang="en-US" altLang="zh-CN" sz="2000" dirty="0">
              <a:solidFill>
                <a:srgbClr val="191B1F"/>
              </a:solidFill>
              <a:highlight>
                <a:srgbClr val="FFFFFF"/>
              </a:highlight>
              <a:cs typeface="Arial" panose="020B0604020202020204" pitchFamily="34" charset="0"/>
            </a:endParaRPr>
          </a:p>
          <a:p>
            <a:pPr marL="342900" indent="-342900" algn="l">
              <a:buFont typeface="Arial" panose="020B0604020202020204" pitchFamily="34" charset="0"/>
              <a:buChar char="•"/>
            </a:pPr>
            <a:r>
              <a:rPr lang="en-US" altLang="zh-CN" sz="2000" dirty="0" err="1">
                <a:solidFill>
                  <a:srgbClr val="191B1F"/>
                </a:solidFill>
                <a:highlight>
                  <a:srgbClr val="FFFFFF"/>
                </a:highlight>
                <a:cs typeface="Arial" panose="020B0604020202020204" pitchFamily="34" charset="0"/>
              </a:rPr>
              <a:t>SegmentationClass</a:t>
            </a:r>
            <a:r>
              <a:rPr lang="zh-CN" altLang="en-US" sz="2000" dirty="0">
                <a:solidFill>
                  <a:srgbClr val="191B1F"/>
                </a:solidFill>
                <a:highlight>
                  <a:srgbClr val="FFFFFF"/>
                </a:highlight>
                <a:cs typeface="Arial" panose="020B0604020202020204" pitchFamily="34" charset="0"/>
              </a:rPr>
              <a:t>：语义分割任务；</a:t>
            </a:r>
            <a:endParaRPr lang="en-US" altLang="zh-CN" sz="2000" dirty="0">
              <a:solidFill>
                <a:srgbClr val="191B1F"/>
              </a:solidFill>
              <a:highlight>
                <a:srgbClr val="FFFFFF"/>
              </a:highlight>
              <a:cs typeface="Arial" panose="020B0604020202020204" pitchFamily="34" charset="0"/>
            </a:endParaRPr>
          </a:p>
          <a:p>
            <a:pPr marL="342900" indent="-342900" algn="l">
              <a:buFont typeface="Arial" panose="020B0604020202020204" pitchFamily="34" charset="0"/>
              <a:buChar char="•"/>
            </a:pPr>
            <a:r>
              <a:rPr lang="en-US" altLang="zh-CN" sz="2000" dirty="0" err="1">
                <a:solidFill>
                  <a:srgbClr val="191B1F"/>
                </a:solidFill>
                <a:highlight>
                  <a:srgbClr val="FFFFFF"/>
                </a:highlight>
                <a:cs typeface="Arial" panose="020B0604020202020204" pitchFamily="34" charset="0"/>
              </a:rPr>
              <a:t>SegmentationObject</a:t>
            </a:r>
            <a:r>
              <a:rPr lang="zh-CN" altLang="en-US" sz="2000" dirty="0">
                <a:solidFill>
                  <a:srgbClr val="191B1F"/>
                </a:solidFill>
                <a:highlight>
                  <a:srgbClr val="FFFFFF"/>
                </a:highlight>
                <a:cs typeface="Arial" panose="020B0604020202020204" pitchFamily="34" charset="0"/>
              </a:rPr>
              <a:t>：实例分割任务。</a:t>
            </a:r>
            <a:endParaRPr lang="zh-CN" altLang="en-US" sz="2000" dirty="0">
              <a:solidFill>
                <a:srgbClr val="191B1F"/>
              </a:solidFill>
              <a:highlight>
                <a:srgbClr val="FFFFFF"/>
              </a:highlight>
              <a:cs typeface="Arial" panose="020B0604020202020204" pitchFamily="34" charset="0"/>
            </a:endParaRPr>
          </a:p>
        </p:txBody>
      </p:sp>
    </p:spTree>
  </p:cSld>
  <p:clrMapOvr>
    <a:masterClrMapping/>
  </p:clrMapOvr>
  <p:transition advTm="8005"/>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2"/>
          <p:cNvSpPr>
            <a:spLocks noGrp="1" noChangeArrowheads="1"/>
          </p:cNvSpPr>
          <p:nvPr>
            <p:ph type="title"/>
          </p:nvPr>
        </p:nvSpPr>
        <p:spPr>
          <a:xfrm>
            <a:off x="668338" y="235898"/>
            <a:ext cx="11523662" cy="677863"/>
          </a:xfrm>
        </p:spPr>
        <p:txBody>
          <a:bodyPr/>
          <a:lstStyle/>
          <a:p>
            <a:pPr algn="l" eaLnBrk="1" hangingPunct="1"/>
            <a:r>
              <a:rPr lang="zh-CN" altLang="en-US" dirty="0"/>
              <a:t>目标检测数据集</a:t>
            </a:r>
            <a:endParaRPr lang="zh-CN" altLang="en-US" dirty="0">
              <a:solidFill>
                <a:schemeClr val="tx1"/>
              </a:solidFill>
            </a:endParaRPr>
          </a:p>
        </p:txBody>
      </p:sp>
      <p:sp>
        <p:nvSpPr>
          <p:cNvPr id="5" name="文本框 4"/>
          <p:cNvSpPr txBox="1"/>
          <p:nvPr/>
        </p:nvSpPr>
        <p:spPr>
          <a:xfrm>
            <a:off x="668655" y="1386205"/>
            <a:ext cx="5427345" cy="4154170"/>
          </a:xfrm>
          <a:prstGeom prst="rect">
            <a:avLst/>
          </a:prstGeom>
          <a:noFill/>
        </p:spPr>
        <p:txBody>
          <a:bodyPr wrap="square">
            <a:spAutoFit/>
          </a:bodyPr>
          <a:lstStyle/>
          <a:p>
            <a:r>
              <a:rPr lang="en-US" altLang="zh-CN" b="1" i="0" dirty="0">
                <a:solidFill>
                  <a:srgbClr val="191B1F"/>
                </a:solidFill>
                <a:effectLst/>
                <a:highlight>
                  <a:srgbClr val="FFFFFF"/>
                </a:highlight>
                <a:cs typeface="Arial" panose="020B0604020202020204" pitchFamily="34" charset="0"/>
              </a:rPr>
              <a:t>2. MSCOCO</a:t>
            </a:r>
            <a:endParaRPr lang="en-US" altLang="zh-CN" b="1" i="0" dirty="0">
              <a:solidFill>
                <a:srgbClr val="191B1F"/>
              </a:solidFill>
              <a:effectLst/>
              <a:highlight>
                <a:srgbClr val="FFFFFF"/>
              </a:highlight>
              <a:cs typeface="Arial" panose="020B0604020202020204" pitchFamily="34" charset="0"/>
            </a:endParaRPr>
          </a:p>
          <a:p>
            <a:pPr algn="l"/>
            <a:r>
              <a:rPr lang="en-US" altLang="zh-CN" i="0" dirty="0">
                <a:solidFill>
                  <a:srgbClr val="191B1F"/>
                </a:solidFill>
                <a:effectLst/>
                <a:highlight>
                  <a:srgbClr val="FFFFFF"/>
                </a:highlight>
                <a:cs typeface="Arial" panose="020B0604020202020204" pitchFamily="34" charset="0"/>
              </a:rPr>
              <a:t>https://cocodataset.org/</a:t>
            </a:r>
            <a:endParaRPr lang="en-US" altLang="zh-CN" i="0" dirty="0">
              <a:solidFill>
                <a:srgbClr val="191B1F"/>
              </a:solidFill>
              <a:effectLst/>
              <a:highlight>
                <a:srgbClr val="FFFFFF"/>
              </a:highlight>
              <a:cs typeface="Arial" panose="020B0604020202020204" pitchFamily="34" charset="0"/>
            </a:endParaRPr>
          </a:p>
          <a:p>
            <a:pPr algn="l"/>
            <a:r>
              <a:rPr lang="zh-CN" altLang="en-US" i="0" dirty="0">
                <a:solidFill>
                  <a:srgbClr val="191B1F"/>
                </a:solidFill>
                <a:effectLst/>
                <a:highlight>
                  <a:srgbClr val="FFFFFF"/>
                </a:highlight>
                <a:cs typeface="Arial" panose="020B0604020202020204" pitchFamily="34" charset="0"/>
              </a:rPr>
              <a:t>是微软公司建立的数据集。对于目标检测任务，</a:t>
            </a:r>
            <a:r>
              <a:rPr lang="en-US" altLang="zh-CN" i="0" dirty="0">
                <a:solidFill>
                  <a:srgbClr val="191B1F"/>
                </a:solidFill>
                <a:effectLst/>
                <a:highlight>
                  <a:srgbClr val="FFFFFF"/>
                </a:highlight>
                <a:cs typeface="Arial" panose="020B0604020202020204" pitchFamily="34" charset="0"/>
              </a:rPr>
              <a:t>COCO</a:t>
            </a:r>
            <a:r>
              <a:rPr lang="zh-CN" altLang="en-US" i="0" dirty="0">
                <a:solidFill>
                  <a:srgbClr val="191B1F"/>
                </a:solidFill>
                <a:effectLst/>
                <a:highlight>
                  <a:srgbClr val="FFFFFF"/>
                </a:highlight>
                <a:cs typeface="Arial" panose="020B0604020202020204" pitchFamily="34" charset="0"/>
              </a:rPr>
              <a:t>包含</a:t>
            </a:r>
            <a:r>
              <a:rPr lang="en-US" altLang="zh-CN" i="0" dirty="0">
                <a:solidFill>
                  <a:srgbClr val="191B1F"/>
                </a:solidFill>
                <a:effectLst/>
                <a:highlight>
                  <a:srgbClr val="FFFFFF"/>
                </a:highlight>
                <a:cs typeface="Arial" panose="020B0604020202020204" pitchFamily="34" charset="0"/>
              </a:rPr>
              <a:t>91</a:t>
            </a:r>
            <a:r>
              <a:rPr lang="zh-CN" altLang="en-US" i="0" dirty="0">
                <a:solidFill>
                  <a:srgbClr val="191B1F"/>
                </a:solidFill>
                <a:effectLst/>
                <a:highlight>
                  <a:srgbClr val="FFFFFF"/>
                </a:highlight>
                <a:cs typeface="Arial" panose="020B0604020202020204" pitchFamily="34" charset="0"/>
              </a:rPr>
              <a:t>个类别，</a:t>
            </a:r>
            <a:r>
              <a:rPr lang="en-US" altLang="zh-CN" i="0" dirty="0">
                <a:solidFill>
                  <a:srgbClr val="191B1F"/>
                </a:solidFill>
                <a:effectLst/>
                <a:highlight>
                  <a:srgbClr val="FFFFFF"/>
                </a:highlight>
                <a:cs typeface="Arial" panose="020B0604020202020204" pitchFamily="34" charset="0"/>
              </a:rPr>
              <a:t>5</a:t>
            </a:r>
            <a:r>
              <a:rPr lang="zh-CN" altLang="en-US" i="0" dirty="0">
                <a:solidFill>
                  <a:srgbClr val="191B1F"/>
                </a:solidFill>
                <a:effectLst/>
                <a:highlight>
                  <a:srgbClr val="FFFFFF"/>
                </a:highlight>
                <a:cs typeface="Arial" panose="020B0604020202020204" pitchFamily="34" charset="0"/>
              </a:rPr>
              <a:t>种类型的标注：</a:t>
            </a:r>
            <a:endParaRPr lang="en-US" altLang="zh-CN" i="0" dirty="0">
              <a:solidFill>
                <a:srgbClr val="191B1F"/>
              </a:solidFill>
              <a:effectLst/>
              <a:highlight>
                <a:srgbClr val="FFFFFF"/>
              </a:highlight>
              <a:cs typeface="Arial" panose="020B0604020202020204" pitchFamily="34" charset="0"/>
            </a:endParaRPr>
          </a:p>
          <a:p>
            <a:pPr marL="342900" indent="-342900">
              <a:buFont typeface="Arial" panose="020B0604020202020204" pitchFamily="34" charset="0"/>
              <a:buChar char="•"/>
            </a:pPr>
            <a:r>
              <a:rPr lang="zh-CN" altLang="en-US" i="0" dirty="0">
                <a:solidFill>
                  <a:srgbClr val="191B1F"/>
                </a:solidFill>
                <a:effectLst/>
                <a:highlight>
                  <a:srgbClr val="FFFFFF"/>
                </a:highlight>
                <a:cs typeface="Arial" panose="020B0604020202020204" pitchFamily="34" charset="0"/>
              </a:rPr>
              <a:t>物体检测</a:t>
            </a:r>
            <a:endParaRPr lang="en-US" altLang="zh-CN" i="0" dirty="0">
              <a:solidFill>
                <a:srgbClr val="191B1F"/>
              </a:solidFill>
              <a:effectLst/>
              <a:highlight>
                <a:srgbClr val="FFFFFF"/>
              </a:highlight>
              <a:cs typeface="Arial" panose="020B0604020202020204" pitchFamily="34" charset="0"/>
            </a:endParaRPr>
          </a:p>
          <a:p>
            <a:pPr marL="342900" indent="-342900">
              <a:buFont typeface="Arial" panose="020B0604020202020204" pitchFamily="34" charset="0"/>
              <a:buChar char="•"/>
            </a:pPr>
            <a:r>
              <a:rPr lang="zh-CN" altLang="en-US" i="0" dirty="0">
                <a:solidFill>
                  <a:srgbClr val="191B1F"/>
                </a:solidFill>
                <a:effectLst/>
                <a:highlight>
                  <a:srgbClr val="FFFFFF"/>
                </a:highlight>
                <a:cs typeface="Arial" panose="020B0604020202020204" pitchFamily="34" charset="0"/>
              </a:rPr>
              <a:t>关键点检测</a:t>
            </a:r>
            <a:endParaRPr lang="en-US" altLang="zh-CN" i="0" dirty="0">
              <a:solidFill>
                <a:srgbClr val="191B1F"/>
              </a:solidFill>
              <a:effectLst/>
              <a:highlight>
                <a:srgbClr val="FFFFFF"/>
              </a:highlight>
              <a:cs typeface="Arial" panose="020B0604020202020204" pitchFamily="34" charset="0"/>
            </a:endParaRPr>
          </a:p>
          <a:p>
            <a:pPr marL="342900" indent="-342900">
              <a:buFont typeface="Arial" panose="020B0604020202020204" pitchFamily="34" charset="0"/>
              <a:buChar char="•"/>
            </a:pPr>
            <a:r>
              <a:rPr lang="zh-CN" altLang="en-US" i="0" dirty="0">
                <a:solidFill>
                  <a:srgbClr val="191B1F"/>
                </a:solidFill>
                <a:effectLst/>
                <a:highlight>
                  <a:srgbClr val="FFFFFF"/>
                </a:highlight>
                <a:cs typeface="Arial" panose="020B0604020202020204" pitchFamily="34" charset="0"/>
              </a:rPr>
              <a:t>实例分割</a:t>
            </a:r>
            <a:endParaRPr lang="en-US" altLang="zh-CN" i="0" dirty="0">
              <a:solidFill>
                <a:srgbClr val="191B1F"/>
              </a:solidFill>
              <a:effectLst/>
              <a:highlight>
                <a:srgbClr val="FFFFFF"/>
              </a:highlight>
              <a:cs typeface="Arial" panose="020B0604020202020204" pitchFamily="34" charset="0"/>
            </a:endParaRPr>
          </a:p>
          <a:p>
            <a:pPr marL="342900" indent="-342900">
              <a:buFont typeface="Arial" panose="020B0604020202020204" pitchFamily="34" charset="0"/>
              <a:buChar char="•"/>
            </a:pPr>
            <a:r>
              <a:rPr lang="zh-CN" altLang="en-US" i="0" dirty="0">
                <a:solidFill>
                  <a:srgbClr val="191B1F"/>
                </a:solidFill>
                <a:effectLst/>
                <a:highlight>
                  <a:srgbClr val="FFFFFF"/>
                </a:highlight>
                <a:cs typeface="Arial" panose="020B0604020202020204" pitchFamily="34" charset="0"/>
              </a:rPr>
              <a:t>全景分割</a:t>
            </a:r>
            <a:endParaRPr lang="en-US" altLang="zh-CN" i="0" dirty="0">
              <a:solidFill>
                <a:srgbClr val="191B1F"/>
              </a:solidFill>
              <a:effectLst/>
              <a:highlight>
                <a:srgbClr val="FFFFFF"/>
              </a:highlight>
              <a:cs typeface="Arial" panose="020B0604020202020204" pitchFamily="34" charset="0"/>
            </a:endParaRPr>
          </a:p>
          <a:p>
            <a:pPr marL="342900" indent="-342900">
              <a:buFont typeface="Arial" panose="020B0604020202020204" pitchFamily="34" charset="0"/>
              <a:buChar char="•"/>
            </a:pPr>
            <a:r>
              <a:rPr lang="zh-CN" altLang="en-US" i="0" dirty="0">
                <a:solidFill>
                  <a:srgbClr val="191B1F"/>
                </a:solidFill>
                <a:effectLst/>
                <a:highlight>
                  <a:srgbClr val="FFFFFF"/>
                </a:highlight>
                <a:cs typeface="Arial" panose="020B0604020202020204" pitchFamily="34" charset="0"/>
              </a:rPr>
              <a:t>图片标注</a:t>
            </a:r>
            <a:endParaRPr lang="en-US" altLang="zh-CN" i="0" dirty="0">
              <a:solidFill>
                <a:srgbClr val="191B1F"/>
              </a:solidFill>
              <a:effectLst/>
              <a:highlight>
                <a:srgbClr val="FFFFFF"/>
              </a:highlight>
              <a:cs typeface="Arial" panose="020B0604020202020204" pitchFamily="34" charset="0"/>
            </a:endParaRPr>
          </a:p>
          <a:p>
            <a:r>
              <a:rPr lang="zh-CN" altLang="en-US" i="0" dirty="0">
                <a:solidFill>
                  <a:srgbClr val="191B1F"/>
                </a:solidFill>
                <a:effectLst/>
                <a:highlight>
                  <a:srgbClr val="FFFFFF"/>
                </a:highlight>
                <a:cs typeface="Arial" panose="020B0604020202020204" pitchFamily="34" charset="0"/>
              </a:rPr>
              <a:t>每种类型的标注都对应一个</a:t>
            </a:r>
            <a:r>
              <a:rPr lang="en-US" altLang="zh-CN" i="0" dirty="0" err="1">
                <a:solidFill>
                  <a:srgbClr val="191B1F"/>
                </a:solidFill>
                <a:effectLst/>
                <a:highlight>
                  <a:srgbClr val="FFFFFF"/>
                </a:highlight>
                <a:cs typeface="Arial" panose="020B0604020202020204" pitchFamily="34" charset="0"/>
              </a:rPr>
              <a:t>json</a:t>
            </a:r>
            <a:r>
              <a:rPr lang="zh-CN" altLang="en-US" i="0" dirty="0">
                <a:solidFill>
                  <a:srgbClr val="191B1F"/>
                </a:solidFill>
                <a:effectLst/>
                <a:highlight>
                  <a:srgbClr val="FFFFFF"/>
                </a:highlight>
                <a:cs typeface="Arial" panose="020B0604020202020204" pitchFamily="34" charset="0"/>
              </a:rPr>
              <a:t>文件。</a:t>
            </a:r>
            <a:endParaRPr lang="zh-CN" altLang="en-US" dirty="0">
              <a:cs typeface="Arial" panose="020B0604020202020204" pitchFamily="34" charset="0"/>
            </a:endParaRPr>
          </a:p>
        </p:txBody>
      </p:sp>
      <p:pic>
        <p:nvPicPr>
          <p:cNvPr id="102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763385" y="1589405"/>
            <a:ext cx="4446905" cy="482727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advTm="8005"/>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2"/>
          <p:cNvSpPr>
            <a:spLocks noGrp="1" noChangeArrowheads="1"/>
          </p:cNvSpPr>
          <p:nvPr>
            <p:ph type="title"/>
          </p:nvPr>
        </p:nvSpPr>
        <p:spPr>
          <a:xfrm>
            <a:off x="668338" y="235898"/>
            <a:ext cx="11523662" cy="677863"/>
          </a:xfrm>
        </p:spPr>
        <p:txBody>
          <a:bodyPr/>
          <a:lstStyle/>
          <a:p>
            <a:pPr algn="l" eaLnBrk="1" hangingPunct="1"/>
            <a:r>
              <a:rPr lang="zh-CN" altLang="en-US" dirty="0"/>
              <a:t>目标检测数据集</a:t>
            </a:r>
            <a:endParaRPr lang="zh-CN" altLang="en-US" dirty="0">
              <a:solidFill>
                <a:schemeClr val="tx1"/>
              </a:solidFill>
            </a:endParaRPr>
          </a:p>
        </p:txBody>
      </p:sp>
      <p:sp>
        <p:nvSpPr>
          <p:cNvPr id="5" name="文本框 4"/>
          <p:cNvSpPr txBox="1"/>
          <p:nvPr/>
        </p:nvSpPr>
        <p:spPr>
          <a:xfrm>
            <a:off x="668338" y="2364758"/>
            <a:ext cx="10861511" cy="3415030"/>
          </a:xfrm>
          <a:prstGeom prst="rect">
            <a:avLst/>
          </a:prstGeom>
          <a:noFill/>
        </p:spPr>
        <p:txBody>
          <a:bodyPr wrap="square">
            <a:spAutoFit/>
          </a:bodyPr>
          <a:lstStyle/>
          <a:p>
            <a:r>
              <a:rPr lang="en-US" altLang="zh-CN" dirty="0">
                <a:cs typeface="Arial" panose="020B0604020202020204" pitchFamily="34" charset="0"/>
              </a:rPr>
              <a:t>https://www.image-net.org/</a:t>
            </a:r>
            <a:endParaRPr lang="en-US" altLang="zh-CN" dirty="0">
              <a:cs typeface="Arial" panose="020B0604020202020204" pitchFamily="34" charset="0"/>
            </a:endParaRPr>
          </a:p>
          <a:p>
            <a:r>
              <a:rPr lang="zh-CN" altLang="en-US" b="0" i="0" dirty="0">
                <a:effectLst/>
                <a:cs typeface="Arial" panose="020B0604020202020204" pitchFamily="34" charset="0"/>
              </a:rPr>
              <a:t>由</a:t>
            </a:r>
            <a:r>
              <a:rPr lang="zh-CN" altLang="en-US" b="0" i="0" dirty="0">
                <a:effectLst/>
                <a:highlight>
                  <a:srgbClr val="FFFFFF"/>
                </a:highlight>
                <a:cs typeface="Arial" panose="020B0604020202020204" pitchFamily="34" charset="0"/>
              </a:rPr>
              <a:t>美国斯坦福的计算机科学</a:t>
            </a:r>
            <a:r>
              <a:rPr lang="zh-CN" altLang="en-US" dirty="0">
                <a:highlight>
                  <a:srgbClr val="FFFFFF"/>
                </a:highlight>
                <a:cs typeface="Arial" panose="020B0604020202020204" pitchFamily="34" charset="0"/>
              </a:rPr>
              <a:t>家李飞飞</a:t>
            </a:r>
            <a:r>
              <a:rPr lang="zh-CN" altLang="en-US" b="0" i="0" dirty="0">
                <a:effectLst/>
                <a:cs typeface="Arial" panose="020B0604020202020204" pitchFamily="34" charset="0"/>
              </a:rPr>
              <a:t>带领创建</a:t>
            </a:r>
            <a:r>
              <a:rPr lang="zh-CN" altLang="en-US" dirty="0">
                <a:highlight>
                  <a:srgbClr val="FFFFFF"/>
                </a:highlight>
                <a:cs typeface="Arial" panose="020B0604020202020204" pitchFamily="34" charset="0"/>
              </a:rPr>
              <a:t>，模拟人类的识别系统建立的计算机视觉系统识别项目，是目前世界上图像识别最大的数据库。 </a:t>
            </a:r>
            <a:endParaRPr lang="en-US" altLang="zh-CN" b="0" i="0" dirty="0">
              <a:effectLst/>
              <a:highlight>
                <a:srgbClr val="FFFFFF"/>
              </a:highlight>
              <a:cs typeface="Arial" panose="020B0604020202020204" pitchFamily="34" charset="0"/>
            </a:endParaRPr>
          </a:p>
          <a:p>
            <a:r>
              <a:rPr lang="en-US" altLang="zh-CN" b="0" i="0" dirty="0">
                <a:effectLst/>
                <a:highlight>
                  <a:srgbClr val="FFFFFF"/>
                </a:highlight>
                <a:cs typeface="Arial" panose="020B0604020202020204" pitchFamily="34" charset="0"/>
              </a:rPr>
              <a:t>ImageNet</a:t>
            </a:r>
            <a:r>
              <a:rPr lang="zh-CN" altLang="en-US" b="0" i="0" dirty="0">
                <a:effectLst/>
                <a:highlight>
                  <a:srgbClr val="FFFFFF"/>
                </a:highlight>
                <a:cs typeface="Arial" panose="020B0604020202020204" pitchFamily="34" charset="0"/>
              </a:rPr>
              <a:t>数据集是按照</a:t>
            </a:r>
            <a:r>
              <a:rPr lang="en-US" altLang="zh-CN" b="0" i="0" dirty="0">
                <a:effectLst/>
                <a:highlight>
                  <a:srgbClr val="FFFFFF"/>
                </a:highlight>
                <a:cs typeface="Arial" panose="020B0604020202020204" pitchFamily="34" charset="0"/>
              </a:rPr>
              <a:t>WordNet</a:t>
            </a:r>
            <a:r>
              <a:rPr lang="zh-CN" altLang="en-US" b="0" i="0" dirty="0">
                <a:effectLst/>
                <a:highlight>
                  <a:srgbClr val="FFFFFF"/>
                </a:highlight>
                <a:cs typeface="Arial" panose="020B0604020202020204" pitchFamily="34" charset="0"/>
              </a:rPr>
              <a:t>架构组织的大规模带标签的图像数据集。大约</a:t>
            </a:r>
            <a:r>
              <a:rPr lang="en-US" altLang="zh-CN" b="0" i="0" dirty="0">
                <a:effectLst/>
                <a:highlight>
                  <a:srgbClr val="FFFFFF"/>
                </a:highlight>
                <a:cs typeface="Arial" panose="020B0604020202020204" pitchFamily="34" charset="0"/>
              </a:rPr>
              <a:t>1500</a:t>
            </a:r>
            <a:r>
              <a:rPr lang="zh-CN" altLang="en-US" b="0" i="0" dirty="0">
                <a:effectLst/>
                <a:highlight>
                  <a:srgbClr val="FFFFFF"/>
                </a:highlight>
                <a:cs typeface="Arial" panose="020B0604020202020204" pitchFamily="34" charset="0"/>
              </a:rPr>
              <a:t>万张图片，</a:t>
            </a:r>
            <a:r>
              <a:rPr lang="en-US" altLang="zh-CN" b="0" i="0" dirty="0">
                <a:effectLst/>
                <a:highlight>
                  <a:srgbClr val="FFFFFF"/>
                </a:highlight>
                <a:cs typeface="Arial" panose="020B0604020202020204" pitchFamily="34" charset="0"/>
              </a:rPr>
              <a:t>2.2</a:t>
            </a:r>
            <a:r>
              <a:rPr lang="zh-CN" altLang="en-US" b="0" i="0" dirty="0">
                <a:effectLst/>
                <a:highlight>
                  <a:srgbClr val="FFFFFF"/>
                </a:highlight>
                <a:cs typeface="Arial" panose="020B0604020202020204" pitchFamily="34" charset="0"/>
              </a:rPr>
              <a:t>万个分类，每张图片都经过严格的人工筛选与标记。</a:t>
            </a:r>
            <a:endParaRPr lang="en-US" altLang="zh-CN" b="0" i="0" dirty="0">
              <a:effectLst/>
              <a:highlight>
                <a:srgbClr val="FFFFFF"/>
              </a:highlight>
              <a:cs typeface="Arial" panose="020B0604020202020204" pitchFamily="34" charset="0"/>
            </a:endParaRPr>
          </a:p>
          <a:p>
            <a:r>
              <a:rPr lang="en-US" altLang="zh-CN" b="0" i="0" dirty="0">
                <a:effectLst/>
                <a:highlight>
                  <a:srgbClr val="FFFFFF"/>
                </a:highlight>
                <a:cs typeface="Arial" panose="020B0604020202020204" pitchFamily="34" charset="0"/>
              </a:rPr>
              <a:t>ImageNet</a:t>
            </a:r>
            <a:r>
              <a:rPr lang="zh-CN" altLang="en-US" b="0" i="0" dirty="0">
                <a:effectLst/>
                <a:highlight>
                  <a:srgbClr val="FFFFFF"/>
                </a:highlight>
                <a:cs typeface="Arial" panose="020B0604020202020204" pitchFamily="34" charset="0"/>
              </a:rPr>
              <a:t>类似于</a:t>
            </a:r>
            <a:r>
              <a:rPr lang="zh-CN" altLang="en-US" dirty="0">
                <a:highlight>
                  <a:srgbClr val="FFFFFF"/>
                </a:highlight>
                <a:cs typeface="Arial" panose="020B0604020202020204" pitchFamily="34" charset="0"/>
              </a:rPr>
              <a:t>所有</a:t>
            </a:r>
            <a:r>
              <a:rPr lang="zh-CN" altLang="en-US" b="0" i="0" dirty="0">
                <a:effectLst/>
                <a:highlight>
                  <a:srgbClr val="FFFFFF"/>
                </a:highlight>
                <a:cs typeface="Arial" panose="020B0604020202020204" pitchFamily="34" charset="0"/>
              </a:rPr>
              <a:t>图片的引擎。其中，在包括边界框的目标检测数据集中，训练数据集有</a:t>
            </a:r>
            <a:r>
              <a:rPr lang="en-US" altLang="zh-CN" b="0" i="0" dirty="0">
                <a:effectLst/>
                <a:highlight>
                  <a:srgbClr val="FFFFFF"/>
                </a:highlight>
                <a:cs typeface="Arial" panose="020B0604020202020204" pitchFamily="34" charset="0"/>
              </a:rPr>
              <a:t>500,000</a:t>
            </a:r>
            <a:r>
              <a:rPr lang="zh-CN" altLang="en-US" b="0" i="0" dirty="0">
                <a:effectLst/>
                <a:highlight>
                  <a:srgbClr val="FFFFFF"/>
                </a:highlight>
                <a:cs typeface="Arial" panose="020B0604020202020204" pitchFamily="34" charset="0"/>
              </a:rPr>
              <a:t>张图片，属于</a:t>
            </a:r>
            <a:r>
              <a:rPr lang="en-US" altLang="zh-CN" b="0" i="0" dirty="0">
                <a:effectLst/>
                <a:highlight>
                  <a:srgbClr val="FFFFFF"/>
                </a:highlight>
                <a:cs typeface="Arial" panose="020B0604020202020204" pitchFamily="34" charset="0"/>
              </a:rPr>
              <a:t>200</a:t>
            </a:r>
            <a:r>
              <a:rPr lang="zh-CN" altLang="en-US" b="0" i="0" dirty="0">
                <a:effectLst/>
                <a:highlight>
                  <a:srgbClr val="FFFFFF"/>
                </a:highlight>
                <a:cs typeface="Arial" panose="020B0604020202020204" pitchFamily="34" charset="0"/>
              </a:rPr>
              <a:t>类物体。</a:t>
            </a:r>
            <a:endParaRPr lang="en-US" altLang="zh-CN" b="0" i="0" dirty="0">
              <a:effectLst/>
              <a:highlight>
                <a:srgbClr val="FFFFFF"/>
              </a:highlight>
              <a:cs typeface="Arial" panose="020B0604020202020204" pitchFamily="34" charset="0"/>
            </a:endParaRPr>
          </a:p>
          <a:p>
            <a:r>
              <a:rPr lang="zh-CN" altLang="en-US" b="0" i="0" dirty="0">
                <a:effectLst/>
                <a:highlight>
                  <a:srgbClr val="FFFFFF"/>
                </a:highlight>
                <a:cs typeface="Arial" panose="020B0604020202020204" pitchFamily="34" charset="0"/>
              </a:rPr>
              <a:t>由于数据集</a:t>
            </a:r>
            <a:r>
              <a:rPr lang="zh-CN" altLang="en-US" dirty="0">
                <a:highlight>
                  <a:srgbClr val="FFFFFF"/>
                </a:highlight>
                <a:cs typeface="Arial" panose="020B0604020202020204" pitchFamily="34" charset="0"/>
              </a:rPr>
              <a:t>太大，类别数较多，</a:t>
            </a:r>
            <a:r>
              <a:rPr lang="zh-CN" altLang="en-US" b="0" i="0" dirty="0">
                <a:effectLst/>
                <a:highlight>
                  <a:srgbClr val="FFFFFF"/>
                </a:highlight>
                <a:cs typeface="Arial" panose="020B0604020202020204" pitchFamily="34" charset="0"/>
              </a:rPr>
              <a:t>训练所需计算量很大，</a:t>
            </a:r>
            <a:r>
              <a:rPr lang="zh-CN" altLang="en-US" dirty="0">
                <a:highlight>
                  <a:srgbClr val="FFFFFF"/>
                </a:highlight>
                <a:cs typeface="Arial" panose="020B0604020202020204" pitchFamily="34" charset="0"/>
              </a:rPr>
              <a:t>造成了目标检测的难度也很大。 </a:t>
            </a:r>
            <a:endParaRPr lang="zh-CN" altLang="en-US" dirty="0">
              <a:cs typeface="Arial" panose="020B0604020202020204" pitchFamily="34" charset="0"/>
            </a:endParaRPr>
          </a:p>
        </p:txBody>
      </p:sp>
      <p:sp>
        <p:nvSpPr>
          <p:cNvPr id="3" name="文本框 2"/>
          <p:cNvSpPr txBox="1"/>
          <p:nvPr/>
        </p:nvSpPr>
        <p:spPr>
          <a:xfrm>
            <a:off x="668338" y="1613733"/>
            <a:ext cx="6096000" cy="460375"/>
          </a:xfrm>
          <a:prstGeom prst="rect">
            <a:avLst/>
          </a:prstGeom>
          <a:noFill/>
        </p:spPr>
        <p:txBody>
          <a:bodyPr wrap="square">
            <a:spAutoFit/>
          </a:bodyPr>
          <a:lstStyle/>
          <a:p>
            <a:r>
              <a:rPr lang="en-US" altLang="zh-CN" b="1" i="0" dirty="0">
                <a:solidFill>
                  <a:srgbClr val="191B1F"/>
                </a:solidFill>
                <a:effectLst/>
                <a:highlight>
                  <a:srgbClr val="FFFFFF"/>
                </a:highlight>
                <a:cs typeface="Arial" panose="020B0604020202020204" pitchFamily="34" charset="0"/>
              </a:rPr>
              <a:t>3.ImageNet</a:t>
            </a:r>
            <a:r>
              <a:rPr lang="zh-CN" altLang="en-US" b="1" i="0" dirty="0">
                <a:solidFill>
                  <a:srgbClr val="191B1F"/>
                </a:solidFill>
                <a:effectLst/>
                <a:highlight>
                  <a:srgbClr val="FFFFFF"/>
                </a:highlight>
                <a:cs typeface="Arial" panose="020B0604020202020204" pitchFamily="34" charset="0"/>
              </a:rPr>
              <a:t>数据集</a:t>
            </a:r>
            <a:endParaRPr lang="en-US" altLang="zh-CN" b="1" i="0" dirty="0">
              <a:solidFill>
                <a:srgbClr val="191B1F"/>
              </a:solidFill>
              <a:effectLst/>
              <a:highlight>
                <a:srgbClr val="FFFFFF"/>
              </a:highlight>
              <a:cs typeface="Arial" panose="020B0604020202020204" pitchFamily="34" charset="0"/>
            </a:endParaRPr>
          </a:p>
        </p:txBody>
      </p:sp>
    </p:spTree>
  </p:cSld>
  <p:clrMapOvr>
    <a:masterClrMapping/>
  </p:clrMapOvr>
  <p:transition advTm="8005"/>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2"/>
          <p:cNvSpPr>
            <a:spLocks noGrp="1" noChangeArrowheads="1"/>
          </p:cNvSpPr>
          <p:nvPr>
            <p:ph type="title"/>
          </p:nvPr>
        </p:nvSpPr>
        <p:spPr>
          <a:xfrm>
            <a:off x="668338" y="235898"/>
            <a:ext cx="11523662" cy="677863"/>
          </a:xfrm>
        </p:spPr>
        <p:txBody>
          <a:bodyPr/>
          <a:lstStyle/>
          <a:p>
            <a:pPr algn="l" eaLnBrk="1" hangingPunct="1"/>
            <a:r>
              <a:rPr lang="zh-CN" altLang="en-US" dirty="0">
                <a:solidFill>
                  <a:schemeClr val="tx1"/>
                </a:solidFill>
              </a:rPr>
              <a:t>图像标注</a:t>
            </a:r>
            <a:r>
              <a:rPr kumimoji="1" lang="zh-CN" altLang="en-US" dirty="0">
                <a:solidFill>
                  <a:schemeClr val="tx1">
                    <a:lumMod val="85000"/>
                    <a:lumOff val="15000"/>
                  </a:schemeClr>
                </a:solidFill>
                <a:latin typeface="微软雅黑" panose="020B0503020204020204" pitchFamily="34" charset="-122"/>
                <a:sym typeface="+mn-ea"/>
              </a:rPr>
              <a:t>工具</a:t>
            </a:r>
            <a:endParaRPr lang="zh-CN" altLang="en-US" dirty="0">
              <a:solidFill>
                <a:schemeClr val="tx1"/>
              </a:solidFill>
            </a:endParaRPr>
          </a:p>
        </p:txBody>
      </p:sp>
      <p:sp>
        <p:nvSpPr>
          <p:cNvPr id="2" name="文本框 1"/>
          <p:cNvSpPr txBox="1"/>
          <p:nvPr/>
        </p:nvSpPr>
        <p:spPr>
          <a:xfrm>
            <a:off x="669290" y="1854200"/>
            <a:ext cx="10347960" cy="562610"/>
          </a:xfrm>
          <a:prstGeom prst="rect">
            <a:avLst/>
          </a:prstGeom>
          <a:noFill/>
        </p:spPr>
        <p:txBody>
          <a:bodyPr wrap="square" rtlCol="0">
            <a:noAutofit/>
          </a:bodyPr>
          <a:lstStyle/>
          <a:p>
            <a:r>
              <a:rPr kumimoji="1" lang="zh-CN" altLang="en-US" sz="2400" dirty="0">
                <a:solidFill>
                  <a:schemeClr val="tx1">
                    <a:lumMod val="85000"/>
                    <a:lumOff val="15000"/>
                  </a:schemeClr>
                </a:solidFill>
                <a:latin typeface="微软雅黑" panose="020B0503020204020204" pitchFamily="34" charset="-122"/>
                <a:ea typeface="微软雅黑" panose="020B0503020204020204" pitchFamily="34" charset="-122"/>
              </a:rPr>
              <a:t>工欲善其事，必先利其器。</a:t>
            </a:r>
            <a:r>
              <a:rPr kumimoji="1" lang="zh-CN" altLang="en-US" dirty="0">
                <a:solidFill>
                  <a:schemeClr val="tx1">
                    <a:lumMod val="85000"/>
                    <a:lumOff val="15000"/>
                  </a:schemeClr>
                </a:solidFill>
                <a:latin typeface="微软雅黑" panose="020B0503020204020204" pitchFamily="34" charset="-122"/>
                <a:sym typeface="+mn-ea"/>
              </a:rPr>
              <a:t>要想做好数据标注这项工作，也需要“利器”。</a:t>
            </a:r>
            <a:endParaRPr lang="zh-CN" altLang="en-US" dirty="0"/>
          </a:p>
          <a:p>
            <a:endParaRPr kumimoji="1" lang="zh-CN" altLang="en-US" sz="24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nvGrpSpPr>
          <p:cNvPr id="4" name="组合 3"/>
          <p:cNvGrpSpPr/>
          <p:nvPr/>
        </p:nvGrpSpPr>
        <p:grpSpPr>
          <a:xfrm>
            <a:off x="1130300" y="2689065"/>
            <a:ext cx="10191750" cy="3933038"/>
            <a:chOff x="4533452" y="3318207"/>
            <a:chExt cx="6214465" cy="2074793"/>
          </a:xfrm>
        </p:grpSpPr>
        <p:sp>
          <p:nvSpPr>
            <p:cNvPr id="5" name="文本框 4"/>
            <p:cNvSpPr txBox="1"/>
            <p:nvPr/>
          </p:nvSpPr>
          <p:spPr>
            <a:xfrm>
              <a:off x="5184839" y="3381945"/>
              <a:ext cx="1626578" cy="461665"/>
            </a:xfrm>
            <a:prstGeom prst="rect">
              <a:avLst/>
            </a:prstGeom>
            <a:noFill/>
          </p:spPr>
          <p:txBody>
            <a:bodyPr wrap="square">
              <a:spAutoFit/>
            </a:bodyPr>
            <a:lstStyle/>
            <a:p>
              <a:r>
                <a:rPr lang="zh-CN" altLang="en-US" sz="2400" b="1" dirty="0">
                  <a:solidFill>
                    <a:srgbClr val="0A67E6"/>
                  </a:solidFill>
                  <a:latin typeface="+mn-ea"/>
                  <a:ea typeface="+mn-ea"/>
                </a:rPr>
                <a:t>LabelImg</a:t>
              </a:r>
              <a:endParaRPr lang="zh-CN" altLang="en-US" sz="2400" dirty="0"/>
            </a:p>
          </p:txBody>
        </p:sp>
        <p:sp>
          <p:nvSpPr>
            <p:cNvPr id="6" name="文本框 5"/>
            <p:cNvSpPr txBox="1"/>
            <p:nvPr/>
          </p:nvSpPr>
          <p:spPr>
            <a:xfrm>
              <a:off x="8602900" y="3318207"/>
              <a:ext cx="1626578" cy="461665"/>
            </a:xfrm>
            <a:prstGeom prst="rect">
              <a:avLst/>
            </a:prstGeom>
            <a:noFill/>
          </p:spPr>
          <p:txBody>
            <a:bodyPr wrap="square">
              <a:spAutoFit/>
            </a:bodyPr>
            <a:lstStyle/>
            <a:p>
              <a:r>
                <a:rPr lang="zh-CN" altLang="en-US" sz="1800" b="1" dirty="0">
                  <a:solidFill>
                    <a:srgbClr val="0A67E6"/>
                  </a:solidFill>
                  <a:latin typeface="+mn-ea"/>
                  <a:ea typeface="+mn-ea"/>
                </a:rPr>
                <a:t> </a:t>
              </a:r>
              <a:r>
                <a:rPr lang="zh-CN" altLang="en-US" sz="2400" b="1" dirty="0">
                  <a:solidFill>
                    <a:srgbClr val="0A67E6"/>
                  </a:solidFill>
                  <a:latin typeface="+mn-ea"/>
                  <a:ea typeface="+mn-ea"/>
                </a:rPr>
                <a:t>LabelMe</a:t>
              </a:r>
              <a:endParaRPr lang="en-US" altLang="zh-CN" sz="1800" b="1" dirty="0">
                <a:solidFill>
                  <a:srgbClr val="0A67E6"/>
                </a:solidFill>
                <a:latin typeface="+mn-ea"/>
                <a:ea typeface="+mn-ea"/>
              </a:endParaRPr>
            </a:p>
          </p:txBody>
        </p:sp>
        <p:sp>
          <p:nvSpPr>
            <p:cNvPr id="7" name="iS1ïďè"/>
            <p:cNvSpPr/>
            <p:nvPr/>
          </p:nvSpPr>
          <p:spPr>
            <a:xfrm>
              <a:off x="4533452" y="3673301"/>
              <a:ext cx="2585797" cy="1719699"/>
            </a:xfrm>
            <a:prstGeom prst="roundRect">
              <a:avLst>
                <a:gd name="adj" fmla="val 3000"/>
              </a:avLst>
            </a:prstGeom>
            <a:blipFill>
              <a:blip r:embed="rId1"/>
              <a:stretch>
                <a:fillRect l="-754" r="-749"/>
              </a:stretch>
            </a:blipFill>
            <a:ln w="25400">
              <a:noFill/>
              <a:round/>
            </a:ln>
            <a:effectLst>
              <a:outerShdw sx="1000" sy="1000" algn="ctr" rotWithShape="0">
                <a:schemeClr val="bg1">
                  <a:lumMod val="6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p>
              <a:pPr algn="ctr"/>
              <a:endParaRPr lang="zh-CN" altLang="en-US" dirty="0"/>
            </a:p>
          </p:txBody>
        </p:sp>
        <p:sp>
          <p:nvSpPr>
            <p:cNvPr id="8" name="iS1ïďè"/>
            <p:cNvSpPr/>
            <p:nvPr/>
          </p:nvSpPr>
          <p:spPr>
            <a:xfrm>
              <a:off x="7658548" y="3673300"/>
              <a:ext cx="3089369" cy="1719700"/>
            </a:xfrm>
            <a:prstGeom prst="roundRect">
              <a:avLst>
                <a:gd name="adj" fmla="val 3000"/>
              </a:avLst>
            </a:prstGeom>
            <a:blipFill>
              <a:blip r:embed="rId2"/>
              <a:stretch>
                <a:fillRect l="-1008" r="-1003"/>
              </a:stretch>
            </a:blipFill>
            <a:ln w="25400">
              <a:noFill/>
              <a:round/>
            </a:ln>
            <a:effectLst>
              <a:outerShdw sx="1000" sy="1000" algn="ctr" rotWithShape="0">
                <a:schemeClr val="bg1">
                  <a:lumMod val="6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p>
              <a:pPr algn="ctr"/>
              <a:endParaRPr lang="zh-CN" altLang="en-US" dirty="0"/>
            </a:p>
          </p:txBody>
        </p:sp>
      </p:grpSp>
    </p:spTree>
  </p:cSld>
  <p:clrMapOvr>
    <a:masterClrMapping/>
  </p:clrMapOvr>
  <p:transition advTm="8005"/>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2"/>
          <p:cNvSpPr>
            <a:spLocks noGrp="1" noChangeArrowheads="1"/>
          </p:cNvSpPr>
          <p:nvPr>
            <p:ph type="title"/>
          </p:nvPr>
        </p:nvSpPr>
        <p:spPr>
          <a:xfrm>
            <a:off x="668338" y="235898"/>
            <a:ext cx="11523662" cy="677863"/>
          </a:xfrm>
        </p:spPr>
        <p:txBody>
          <a:bodyPr/>
          <a:lstStyle/>
          <a:p>
            <a:pPr algn="l" eaLnBrk="1" hangingPunct="1"/>
            <a:r>
              <a:rPr lang="zh-CN" altLang="en-US" dirty="0">
                <a:solidFill>
                  <a:schemeClr val="tx1"/>
                </a:solidFill>
              </a:rPr>
              <a:t>图像标注</a:t>
            </a:r>
            <a:r>
              <a:rPr kumimoji="1" lang="zh-CN" altLang="en-US" dirty="0">
                <a:solidFill>
                  <a:schemeClr val="tx1">
                    <a:lumMod val="85000"/>
                    <a:lumOff val="15000"/>
                  </a:schemeClr>
                </a:solidFill>
                <a:latin typeface="微软雅黑" panose="020B0503020204020204" pitchFamily="34" charset="-122"/>
                <a:sym typeface="+mn-ea"/>
              </a:rPr>
              <a:t>工具</a:t>
            </a:r>
            <a:endParaRPr lang="zh-CN" altLang="en-US" dirty="0">
              <a:solidFill>
                <a:schemeClr val="tx1"/>
              </a:solidFill>
            </a:endParaRPr>
          </a:p>
        </p:txBody>
      </p:sp>
      <p:sp>
        <p:nvSpPr>
          <p:cNvPr id="13" name="文本框 12"/>
          <p:cNvSpPr txBox="1"/>
          <p:nvPr/>
        </p:nvSpPr>
        <p:spPr>
          <a:xfrm>
            <a:off x="803092" y="1386768"/>
            <a:ext cx="6176988" cy="460375"/>
          </a:xfrm>
          <a:prstGeom prst="rect">
            <a:avLst/>
          </a:prstGeom>
          <a:noFill/>
        </p:spPr>
        <p:txBody>
          <a:bodyPr wrap="square">
            <a:spAutoFit/>
          </a:bodyPr>
          <a:lstStyle/>
          <a:p>
            <a:r>
              <a:rPr kumimoji="1" lang="en-US" altLang="zh-CN" b="1" dirty="0" err="1">
                <a:solidFill>
                  <a:schemeClr val="tx1">
                    <a:lumMod val="85000"/>
                    <a:lumOff val="15000"/>
                  </a:schemeClr>
                </a:solidFill>
                <a:latin typeface="微软雅黑" panose="020B0503020204020204" pitchFamily="34" charset="-122"/>
              </a:rPr>
              <a:t>AnyLabeling</a:t>
            </a:r>
            <a:endParaRPr kumimoji="1" lang="en-US" altLang="zh-CN" b="1" dirty="0">
              <a:solidFill>
                <a:schemeClr val="tx1">
                  <a:lumMod val="85000"/>
                  <a:lumOff val="15000"/>
                </a:schemeClr>
              </a:solidFill>
              <a:latin typeface="微软雅黑" panose="020B0503020204020204" pitchFamily="34" charset="-122"/>
            </a:endParaRPr>
          </a:p>
        </p:txBody>
      </p:sp>
      <p:pic>
        <p:nvPicPr>
          <p:cNvPr id="3" name="图片 2"/>
          <p:cNvPicPr>
            <a:picLocks noChangeAspect="1"/>
          </p:cNvPicPr>
          <p:nvPr/>
        </p:nvPicPr>
        <p:blipFill>
          <a:blip r:embed="rId1"/>
          <a:stretch>
            <a:fillRect/>
          </a:stretch>
        </p:blipFill>
        <p:spPr>
          <a:xfrm>
            <a:off x="4959313" y="2181552"/>
            <a:ext cx="6430806" cy="3725917"/>
          </a:xfrm>
          <a:prstGeom prst="rect">
            <a:avLst/>
          </a:prstGeom>
        </p:spPr>
      </p:pic>
      <p:sp>
        <p:nvSpPr>
          <p:cNvPr id="4" name="文本框 3"/>
          <p:cNvSpPr txBox="1"/>
          <p:nvPr/>
        </p:nvSpPr>
        <p:spPr>
          <a:xfrm>
            <a:off x="803275" y="2432050"/>
            <a:ext cx="3326130" cy="2306955"/>
          </a:xfrm>
          <a:prstGeom prst="rect">
            <a:avLst/>
          </a:prstGeom>
          <a:noFill/>
        </p:spPr>
        <p:txBody>
          <a:bodyPr wrap="square" rtlCol="0">
            <a:spAutoFit/>
          </a:bodyPr>
          <a:lstStyle/>
          <a:p>
            <a:pPr>
              <a:lnSpc>
                <a:spcPct val="150000"/>
              </a:lnSpc>
            </a:pPr>
            <a:r>
              <a:rPr lang="zh-CN" altLang="en-US" dirty="0"/>
              <a:t>利用</a:t>
            </a:r>
            <a:r>
              <a:rPr lang="en-US" altLang="zh-CN" dirty="0"/>
              <a:t>SAM(Segment Anything Model</a:t>
            </a:r>
            <a:endParaRPr lang="en-US" altLang="zh-CN" dirty="0"/>
          </a:p>
          <a:p>
            <a:pPr>
              <a:lnSpc>
                <a:spcPct val="150000"/>
              </a:lnSpc>
            </a:pPr>
            <a:r>
              <a:rPr lang="en-US" altLang="zh-CN" dirty="0"/>
              <a:t>)</a:t>
            </a:r>
            <a:r>
              <a:rPr lang="zh-CN" altLang="en-US" dirty="0"/>
              <a:t>等模型实现自动标注。</a:t>
            </a:r>
            <a:endParaRPr lang="zh-CN" altLang="en-US" dirty="0"/>
          </a:p>
        </p:txBody>
      </p:sp>
    </p:spTree>
  </p:cSld>
  <p:clrMapOvr>
    <a:masterClrMapping/>
  </p:clrMapOvr>
  <p:transition advTm="8005"/>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extBox 10"/>
          <p:cNvSpPr txBox="1">
            <a:spLocks noChangeArrowheads="1"/>
          </p:cNvSpPr>
          <p:nvPr/>
        </p:nvSpPr>
        <p:spPr bwMode="auto">
          <a:xfrm>
            <a:off x="3382651" y="2243800"/>
            <a:ext cx="5072418"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panose="02010600030101010101" charset="-122"/>
                <a:ea typeface="宋体" panose="02010600030101010101" pitchFamily="2" charset="-122"/>
              </a:defRPr>
            </a:lvl1pPr>
            <a:lvl2pPr marL="742950" indent="-285750" eaLnBrk="0" hangingPunct="0">
              <a:defRPr sz="2400">
                <a:solidFill>
                  <a:schemeClr val="tx1"/>
                </a:solidFill>
                <a:latin typeface="等线" panose="02010600030101010101" charset="-122"/>
                <a:ea typeface="宋体" panose="02010600030101010101" pitchFamily="2" charset="-122"/>
              </a:defRPr>
            </a:lvl2pPr>
            <a:lvl3pPr marL="1143000" indent="-228600" eaLnBrk="0" hangingPunct="0">
              <a:defRPr sz="2400">
                <a:solidFill>
                  <a:schemeClr val="tx1"/>
                </a:solidFill>
                <a:latin typeface="等线" panose="02010600030101010101" charset="-122"/>
                <a:ea typeface="宋体" panose="02010600030101010101" pitchFamily="2" charset="-122"/>
              </a:defRPr>
            </a:lvl3pPr>
            <a:lvl4pPr marL="1600200" indent="-228600" eaLnBrk="0" hangingPunct="0">
              <a:defRPr sz="2400">
                <a:solidFill>
                  <a:schemeClr val="tx1"/>
                </a:solidFill>
                <a:latin typeface="等线" panose="02010600030101010101" charset="-122"/>
                <a:ea typeface="宋体" panose="02010600030101010101" pitchFamily="2" charset="-122"/>
              </a:defRPr>
            </a:lvl4pPr>
            <a:lvl5pPr marL="2057400" indent="-228600" eaLnBrk="0" hangingPunct="0">
              <a:defRPr sz="2400">
                <a:solidFill>
                  <a:schemeClr val="tx1"/>
                </a:solidFill>
                <a:latin typeface="等线" panose="02010600030101010101"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9pPr>
          </a:lstStyle>
          <a:p>
            <a:pPr eaLnBrk="1" hangingPunct="1"/>
            <a:r>
              <a:rPr lang="en-US" altLang="zh-CN" sz="3600" dirty="0">
                <a:latin typeface="Impact" panose="020B0806030902050204" pitchFamily="34" charset="0"/>
                <a:ea typeface="微软雅黑" panose="020B0503020204020204" pitchFamily="34" charset="-122"/>
              </a:rPr>
              <a:t>01    </a:t>
            </a:r>
            <a:r>
              <a:rPr lang="zh-CN" altLang="en-US" sz="3600" dirty="0">
                <a:latin typeface="Impact" panose="020B0806030902050204" pitchFamily="34" charset="0"/>
                <a:ea typeface="微软雅黑" panose="020B0503020204020204" pitchFamily="34" charset="-122"/>
              </a:rPr>
              <a:t>卷积模型概述</a:t>
            </a:r>
            <a:endParaRPr lang="zh-CN" altLang="en-US" sz="3600" dirty="0">
              <a:latin typeface="Impact" panose="020B0806030902050204" pitchFamily="34" charset="0"/>
              <a:ea typeface="微软雅黑" panose="020B0503020204020204" pitchFamily="34" charset="-122"/>
            </a:endParaRPr>
          </a:p>
        </p:txBody>
      </p:sp>
      <p:sp>
        <p:nvSpPr>
          <p:cNvPr id="51" name="TextBox 10"/>
          <p:cNvSpPr txBox="1">
            <a:spLocks noChangeArrowheads="1"/>
          </p:cNvSpPr>
          <p:nvPr/>
        </p:nvSpPr>
        <p:spPr bwMode="auto">
          <a:xfrm>
            <a:off x="3382651" y="3152001"/>
            <a:ext cx="5746015"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panose="02010600030101010101" charset="-122"/>
                <a:ea typeface="宋体" panose="02010600030101010101" pitchFamily="2" charset="-122"/>
              </a:defRPr>
            </a:lvl1pPr>
            <a:lvl2pPr marL="742950" indent="-285750" eaLnBrk="0" hangingPunct="0">
              <a:defRPr sz="2400">
                <a:solidFill>
                  <a:schemeClr val="tx1"/>
                </a:solidFill>
                <a:latin typeface="等线" panose="02010600030101010101" charset="-122"/>
                <a:ea typeface="宋体" panose="02010600030101010101" pitchFamily="2" charset="-122"/>
              </a:defRPr>
            </a:lvl2pPr>
            <a:lvl3pPr marL="1143000" indent="-228600" eaLnBrk="0" hangingPunct="0">
              <a:defRPr sz="2400">
                <a:solidFill>
                  <a:schemeClr val="tx1"/>
                </a:solidFill>
                <a:latin typeface="等线" panose="02010600030101010101" charset="-122"/>
                <a:ea typeface="宋体" panose="02010600030101010101" pitchFamily="2" charset="-122"/>
              </a:defRPr>
            </a:lvl3pPr>
            <a:lvl4pPr marL="1600200" indent="-228600" eaLnBrk="0" hangingPunct="0">
              <a:defRPr sz="2400">
                <a:solidFill>
                  <a:schemeClr val="tx1"/>
                </a:solidFill>
                <a:latin typeface="等线" panose="02010600030101010101" charset="-122"/>
                <a:ea typeface="宋体" panose="02010600030101010101" pitchFamily="2" charset="-122"/>
              </a:defRPr>
            </a:lvl4pPr>
            <a:lvl5pPr marL="2057400" indent="-228600" eaLnBrk="0" hangingPunct="0">
              <a:defRPr sz="2400">
                <a:solidFill>
                  <a:schemeClr val="tx1"/>
                </a:solidFill>
                <a:latin typeface="等线" panose="02010600030101010101"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9pPr>
          </a:lstStyle>
          <a:p>
            <a:pPr eaLnBrk="1" hangingPunct="1"/>
            <a:r>
              <a:rPr lang="en-US" altLang="zh-CN" sz="3600" dirty="0">
                <a:latin typeface="Impact" panose="020B0806030902050204" pitchFamily="34" charset="0"/>
                <a:ea typeface="微软雅黑" panose="020B0503020204020204" pitchFamily="34" charset="-122"/>
              </a:rPr>
              <a:t>02    </a:t>
            </a:r>
            <a:r>
              <a:rPr lang="zh-CN" altLang="en-US" sz="3600" dirty="0">
                <a:latin typeface="Impact" panose="020B0806030902050204" pitchFamily="34" charset="0"/>
                <a:ea typeface="微软雅黑" panose="020B0503020204020204" pitchFamily="34" charset="-122"/>
              </a:rPr>
              <a:t>经典卷积模型</a:t>
            </a:r>
            <a:endParaRPr lang="zh-CN" altLang="en-US" sz="3600" dirty="0">
              <a:latin typeface="Impact" panose="020B0806030902050204" pitchFamily="34" charset="0"/>
              <a:ea typeface="微软雅黑" panose="020B0503020204020204" pitchFamily="34" charset="-122"/>
            </a:endParaRPr>
          </a:p>
        </p:txBody>
      </p:sp>
      <p:sp>
        <p:nvSpPr>
          <p:cNvPr id="10" name="Rectangle 2"/>
          <p:cNvSpPr>
            <a:spLocks noGrp="1" noChangeArrowheads="1"/>
          </p:cNvSpPr>
          <p:nvPr>
            <p:ph type="title"/>
          </p:nvPr>
        </p:nvSpPr>
        <p:spPr>
          <a:xfrm>
            <a:off x="668338" y="235898"/>
            <a:ext cx="11523662" cy="677863"/>
          </a:xfrm>
        </p:spPr>
        <p:txBody>
          <a:bodyPr/>
          <a:lstStyle/>
          <a:p>
            <a:pPr algn="l" eaLnBrk="1" hangingPunct="1"/>
            <a:r>
              <a:rPr lang="zh-CN" altLang="en-US" dirty="0">
                <a:solidFill>
                  <a:schemeClr val="tx1"/>
                </a:solidFill>
              </a:rPr>
              <a:t>本章目录</a:t>
            </a:r>
            <a:endParaRPr lang="zh-CN" altLang="en-US" dirty="0">
              <a:solidFill>
                <a:schemeClr val="tx1"/>
              </a:solidFill>
            </a:endParaRPr>
          </a:p>
        </p:txBody>
      </p:sp>
    </p:spTree>
  </p:cSld>
  <p:clrMapOvr>
    <a:masterClrMapping/>
  </p:clrMapOvr>
  <p:transition advTm="8005"/>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对角圆角矩形 6"/>
          <p:cNvSpPr/>
          <p:nvPr/>
        </p:nvSpPr>
        <p:spPr>
          <a:xfrm>
            <a:off x="2779443" y="3115660"/>
            <a:ext cx="6278833" cy="647700"/>
          </a:xfrm>
          <a:prstGeom prst="round2DiagRect">
            <a:avLst>
              <a:gd name="adj1" fmla="val 20943"/>
              <a:gd name="adj2" fmla="val 0"/>
            </a:avLst>
          </a:prstGeom>
          <a:solidFill>
            <a:srgbClr val="1353A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defRPr/>
            </a:pPr>
            <a:endParaRPr lang="zh-CN" altLang="en-US">
              <a:solidFill>
                <a:schemeClr val="bg1"/>
              </a:solidFill>
            </a:endParaRPr>
          </a:p>
        </p:txBody>
      </p:sp>
      <p:sp>
        <p:nvSpPr>
          <p:cNvPr id="10" name="Rectangle 2"/>
          <p:cNvSpPr>
            <a:spLocks noGrp="1" noChangeArrowheads="1"/>
          </p:cNvSpPr>
          <p:nvPr>
            <p:ph type="title"/>
          </p:nvPr>
        </p:nvSpPr>
        <p:spPr>
          <a:xfrm>
            <a:off x="668338" y="235898"/>
            <a:ext cx="11523662" cy="677863"/>
          </a:xfrm>
        </p:spPr>
        <p:txBody>
          <a:bodyPr/>
          <a:lstStyle/>
          <a:p>
            <a:pPr algn="l" eaLnBrk="1" hangingPunct="1"/>
            <a:r>
              <a:rPr lang="en-US" altLang="zh-CN" dirty="0">
                <a:solidFill>
                  <a:schemeClr val="tx1"/>
                </a:solidFill>
              </a:rPr>
              <a:t>2.</a:t>
            </a:r>
            <a:r>
              <a:rPr lang="zh-CN" altLang="en-US" dirty="0">
                <a:solidFill>
                  <a:schemeClr val="tx1"/>
                </a:solidFill>
              </a:rPr>
              <a:t>经典</a:t>
            </a:r>
            <a:r>
              <a:rPr lang="zh-CN" altLang="en-US" sz="3600" dirty="0">
                <a:solidFill>
                  <a:schemeClr val="tx1"/>
                </a:solidFill>
                <a:latin typeface="Impact" panose="020B0806030902050204" pitchFamily="34" charset="0"/>
                <a:ea typeface="微软雅黑" panose="020B0503020204020204" pitchFamily="34" charset="-122"/>
              </a:rPr>
              <a:t>卷积模型</a:t>
            </a:r>
            <a:endParaRPr lang="zh-CN" altLang="en-US" dirty="0">
              <a:solidFill>
                <a:schemeClr val="tx1"/>
              </a:solidFill>
            </a:endParaRPr>
          </a:p>
        </p:txBody>
      </p:sp>
      <p:sp>
        <p:nvSpPr>
          <p:cNvPr id="3" name="TextBox 10"/>
          <p:cNvSpPr txBox="1">
            <a:spLocks noChangeArrowheads="1"/>
          </p:cNvSpPr>
          <p:nvPr/>
        </p:nvSpPr>
        <p:spPr bwMode="auto">
          <a:xfrm>
            <a:off x="3382651" y="2243800"/>
            <a:ext cx="5072418"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panose="02010600030101010101" charset="-122"/>
                <a:ea typeface="宋体" panose="02010600030101010101" pitchFamily="2" charset="-122"/>
              </a:defRPr>
            </a:lvl1pPr>
            <a:lvl2pPr marL="742950" indent="-285750" eaLnBrk="0" hangingPunct="0">
              <a:defRPr sz="2400">
                <a:solidFill>
                  <a:schemeClr val="tx1"/>
                </a:solidFill>
                <a:latin typeface="等线" panose="02010600030101010101" charset="-122"/>
                <a:ea typeface="宋体" panose="02010600030101010101" pitchFamily="2" charset="-122"/>
              </a:defRPr>
            </a:lvl2pPr>
            <a:lvl3pPr marL="1143000" indent="-228600" eaLnBrk="0" hangingPunct="0">
              <a:defRPr sz="2400">
                <a:solidFill>
                  <a:schemeClr val="tx1"/>
                </a:solidFill>
                <a:latin typeface="等线" panose="02010600030101010101" charset="-122"/>
                <a:ea typeface="宋体" panose="02010600030101010101" pitchFamily="2" charset="-122"/>
              </a:defRPr>
            </a:lvl3pPr>
            <a:lvl4pPr marL="1600200" indent="-228600" eaLnBrk="0" hangingPunct="0">
              <a:defRPr sz="2400">
                <a:solidFill>
                  <a:schemeClr val="tx1"/>
                </a:solidFill>
                <a:latin typeface="等线" panose="02010600030101010101" charset="-122"/>
                <a:ea typeface="宋体" panose="02010600030101010101" pitchFamily="2" charset="-122"/>
              </a:defRPr>
            </a:lvl4pPr>
            <a:lvl5pPr marL="2057400" indent="-228600" eaLnBrk="0" hangingPunct="0">
              <a:defRPr sz="2400">
                <a:solidFill>
                  <a:schemeClr val="tx1"/>
                </a:solidFill>
                <a:latin typeface="等线" panose="02010600030101010101"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9pPr>
          </a:lstStyle>
          <a:p>
            <a:pPr eaLnBrk="1" hangingPunct="1"/>
            <a:r>
              <a:rPr lang="en-US" altLang="zh-CN" sz="3600" dirty="0">
                <a:latin typeface="Impact" panose="020B0806030902050204" pitchFamily="34" charset="0"/>
                <a:ea typeface="微软雅黑" panose="020B0503020204020204" pitchFamily="34" charset="-122"/>
              </a:rPr>
              <a:t>01    </a:t>
            </a:r>
            <a:r>
              <a:rPr lang="zh-CN" altLang="en-US" sz="3600" dirty="0">
                <a:latin typeface="Impact" panose="020B0806030902050204" pitchFamily="34" charset="0"/>
                <a:ea typeface="微软雅黑" panose="020B0503020204020204" pitchFamily="34" charset="-122"/>
              </a:rPr>
              <a:t>卷积模型概述</a:t>
            </a:r>
            <a:endParaRPr lang="zh-CN" altLang="en-US" sz="3600" dirty="0">
              <a:latin typeface="Impact" panose="020B0806030902050204" pitchFamily="34" charset="0"/>
              <a:ea typeface="微软雅黑" panose="020B0503020204020204" pitchFamily="34" charset="-122"/>
            </a:endParaRPr>
          </a:p>
        </p:txBody>
      </p:sp>
      <p:sp>
        <p:nvSpPr>
          <p:cNvPr id="4" name="TextBox 10"/>
          <p:cNvSpPr txBox="1">
            <a:spLocks noChangeArrowheads="1"/>
          </p:cNvSpPr>
          <p:nvPr/>
        </p:nvSpPr>
        <p:spPr bwMode="auto">
          <a:xfrm>
            <a:off x="3382651" y="3152001"/>
            <a:ext cx="5746015"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panose="02010600030101010101" charset="-122"/>
                <a:ea typeface="宋体" panose="02010600030101010101" pitchFamily="2" charset="-122"/>
              </a:defRPr>
            </a:lvl1pPr>
            <a:lvl2pPr marL="742950" indent="-285750" eaLnBrk="0" hangingPunct="0">
              <a:defRPr sz="2400">
                <a:solidFill>
                  <a:schemeClr val="tx1"/>
                </a:solidFill>
                <a:latin typeface="等线" panose="02010600030101010101" charset="-122"/>
                <a:ea typeface="宋体" panose="02010600030101010101" pitchFamily="2" charset="-122"/>
              </a:defRPr>
            </a:lvl2pPr>
            <a:lvl3pPr marL="1143000" indent="-228600" eaLnBrk="0" hangingPunct="0">
              <a:defRPr sz="2400">
                <a:solidFill>
                  <a:schemeClr val="tx1"/>
                </a:solidFill>
                <a:latin typeface="等线" panose="02010600030101010101" charset="-122"/>
                <a:ea typeface="宋体" panose="02010600030101010101" pitchFamily="2" charset="-122"/>
              </a:defRPr>
            </a:lvl3pPr>
            <a:lvl4pPr marL="1600200" indent="-228600" eaLnBrk="0" hangingPunct="0">
              <a:defRPr sz="2400">
                <a:solidFill>
                  <a:schemeClr val="tx1"/>
                </a:solidFill>
                <a:latin typeface="等线" panose="02010600030101010101" charset="-122"/>
                <a:ea typeface="宋体" panose="02010600030101010101" pitchFamily="2" charset="-122"/>
              </a:defRPr>
            </a:lvl4pPr>
            <a:lvl5pPr marL="2057400" indent="-228600" eaLnBrk="0" hangingPunct="0">
              <a:defRPr sz="2400">
                <a:solidFill>
                  <a:schemeClr val="tx1"/>
                </a:solidFill>
                <a:latin typeface="等线" panose="02010600030101010101"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9pPr>
          </a:lstStyle>
          <a:p>
            <a:pPr eaLnBrk="1" hangingPunct="1"/>
            <a:r>
              <a:rPr lang="en-US" altLang="zh-CN" sz="3600" dirty="0">
                <a:solidFill>
                  <a:schemeClr val="bg1"/>
                </a:solidFill>
                <a:latin typeface="Impact" panose="020B0806030902050204" pitchFamily="34" charset="0"/>
                <a:ea typeface="微软雅黑" panose="020B0503020204020204" pitchFamily="34" charset="-122"/>
              </a:rPr>
              <a:t>02    </a:t>
            </a:r>
            <a:r>
              <a:rPr lang="zh-CN" altLang="en-US" sz="3600" dirty="0">
                <a:solidFill>
                  <a:schemeClr val="bg1"/>
                </a:solidFill>
                <a:latin typeface="Impact" panose="020B0806030902050204" pitchFamily="34" charset="0"/>
                <a:ea typeface="微软雅黑" panose="020B0503020204020204" pitchFamily="34" charset="-122"/>
              </a:rPr>
              <a:t>经典卷积模型</a:t>
            </a:r>
            <a:endParaRPr lang="zh-CN" altLang="en-US" sz="3600" dirty="0">
              <a:solidFill>
                <a:schemeClr val="bg1"/>
              </a:solidFill>
              <a:latin typeface="Impact" panose="020B0806030902050204" pitchFamily="34" charset="0"/>
              <a:ea typeface="微软雅黑" panose="020B0503020204020204" pitchFamily="34" charset="-122"/>
            </a:endParaRPr>
          </a:p>
        </p:txBody>
      </p:sp>
    </p:spTree>
  </p:cSld>
  <p:clrMapOvr>
    <a:masterClrMapping/>
  </p:clrMapOvr>
  <p:transition advTm="8005"/>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文本框 22"/>
          <p:cNvSpPr txBox="1">
            <a:spLocks noChangeArrowheads="1"/>
          </p:cNvSpPr>
          <p:nvPr/>
        </p:nvSpPr>
        <p:spPr bwMode="auto">
          <a:xfrm>
            <a:off x="583883" y="257450"/>
            <a:ext cx="7098347" cy="6618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defPPr>
              <a:defRPr lang="zh-CN"/>
            </a:defPPr>
            <a:lvl1pPr eaLnBrk="1" hangingPunct="1">
              <a:defRPr sz="3600" b="1">
                <a:latin typeface="+mj-lt"/>
                <a:ea typeface="+mj-ea"/>
                <a:cs typeface="+mj-cs"/>
              </a:defRPr>
            </a:lvl1pPr>
            <a:lvl2pPr algn="ctr">
              <a:defRPr sz="3600" b="1">
                <a:solidFill>
                  <a:schemeClr val="tx2"/>
                </a:solidFill>
              </a:defRPr>
            </a:lvl2pPr>
            <a:lvl3pPr algn="ctr">
              <a:defRPr sz="3600" b="1">
                <a:solidFill>
                  <a:schemeClr val="tx2"/>
                </a:solidFill>
              </a:defRPr>
            </a:lvl3pPr>
            <a:lvl4pPr algn="ctr">
              <a:defRPr sz="3600" b="1">
                <a:solidFill>
                  <a:schemeClr val="tx2"/>
                </a:solidFill>
              </a:defRPr>
            </a:lvl4pPr>
            <a:lvl5pPr algn="ctr">
              <a:defRPr sz="3600" b="1">
                <a:solidFill>
                  <a:schemeClr val="tx2"/>
                </a:solidFill>
              </a:defRPr>
            </a:lvl5pPr>
            <a:lvl6pPr marL="457200" algn="ctr" fontAlgn="base">
              <a:spcBef>
                <a:spcPct val="0"/>
              </a:spcBef>
              <a:spcAft>
                <a:spcPct val="0"/>
              </a:spcAft>
              <a:defRPr sz="3600" b="1">
                <a:solidFill>
                  <a:schemeClr val="tx2"/>
                </a:solidFill>
              </a:defRPr>
            </a:lvl6pPr>
            <a:lvl7pPr marL="914400" algn="ctr" fontAlgn="base">
              <a:spcBef>
                <a:spcPct val="0"/>
              </a:spcBef>
              <a:spcAft>
                <a:spcPct val="0"/>
              </a:spcAft>
              <a:defRPr sz="3600" b="1">
                <a:solidFill>
                  <a:schemeClr val="tx2"/>
                </a:solidFill>
              </a:defRPr>
            </a:lvl7pPr>
            <a:lvl8pPr marL="1371600" algn="ctr" fontAlgn="base">
              <a:spcBef>
                <a:spcPct val="0"/>
              </a:spcBef>
              <a:spcAft>
                <a:spcPct val="0"/>
              </a:spcAft>
              <a:defRPr sz="3600" b="1">
                <a:solidFill>
                  <a:schemeClr val="tx2"/>
                </a:solidFill>
              </a:defRPr>
            </a:lvl8pPr>
            <a:lvl9pPr marL="1828800" algn="ctr" fontAlgn="base">
              <a:spcBef>
                <a:spcPct val="0"/>
              </a:spcBef>
              <a:spcAft>
                <a:spcPct val="0"/>
              </a:spcAft>
              <a:defRPr sz="3600" b="1">
                <a:solidFill>
                  <a:schemeClr val="tx2"/>
                </a:solidFill>
              </a:defRPr>
            </a:lvl9pPr>
          </a:lstStyle>
          <a:p>
            <a:r>
              <a:rPr lang="zh-CN" altLang="en-US" dirty="0"/>
              <a:t>经典网络</a:t>
            </a:r>
            <a:r>
              <a:rPr lang="en-US" altLang="zh-CN" dirty="0"/>
              <a:t>-LeNet-5</a:t>
            </a:r>
            <a:endParaRPr lang="zh-CN" altLang="en-US" dirty="0"/>
          </a:p>
        </p:txBody>
      </p:sp>
      <p:grpSp>
        <p:nvGrpSpPr>
          <p:cNvPr id="76" name="object 5"/>
          <p:cNvGrpSpPr/>
          <p:nvPr/>
        </p:nvGrpSpPr>
        <p:grpSpPr>
          <a:xfrm>
            <a:off x="7310985" y="1563329"/>
            <a:ext cx="3312067" cy="5121990"/>
            <a:chOff x="6983558" y="969819"/>
            <a:chExt cx="1692275" cy="2708910"/>
          </a:xfrm>
        </p:grpSpPr>
        <p:pic>
          <p:nvPicPr>
            <p:cNvPr id="77" name="object 6"/>
            <p:cNvPicPr/>
            <p:nvPr/>
          </p:nvPicPr>
          <p:blipFill>
            <a:blip r:embed="rId1" cstate="print"/>
            <a:stretch>
              <a:fillRect/>
            </a:stretch>
          </p:blipFill>
          <p:spPr>
            <a:xfrm>
              <a:off x="7190238" y="969819"/>
              <a:ext cx="1270000" cy="2590800"/>
            </a:xfrm>
            <a:prstGeom prst="rect">
              <a:avLst/>
            </a:prstGeom>
          </p:spPr>
        </p:pic>
        <p:sp>
          <p:nvSpPr>
            <p:cNvPr id="78" name="object 7"/>
            <p:cNvSpPr/>
            <p:nvPr/>
          </p:nvSpPr>
          <p:spPr>
            <a:xfrm>
              <a:off x="6993083" y="1943100"/>
              <a:ext cx="1673225" cy="1725930"/>
            </a:xfrm>
            <a:custGeom>
              <a:avLst/>
              <a:gdLst/>
              <a:ahLst/>
              <a:cxnLst/>
              <a:rect l="l" t="t" r="r" b="b"/>
              <a:pathLst>
                <a:path w="1673225" h="1725929">
                  <a:moveTo>
                    <a:pt x="0" y="278826"/>
                  </a:moveTo>
                  <a:lnTo>
                    <a:pt x="3649" y="233599"/>
                  </a:lnTo>
                  <a:lnTo>
                    <a:pt x="14214" y="190696"/>
                  </a:lnTo>
                  <a:lnTo>
                    <a:pt x="31122" y="150689"/>
                  </a:lnTo>
                  <a:lnTo>
                    <a:pt x="53797" y="114155"/>
                  </a:lnTo>
                  <a:lnTo>
                    <a:pt x="81666" y="81666"/>
                  </a:lnTo>
                  <a:lnTo>
                    <a:pt x="114155" y="53797"/>
                  </a:lnTo>
                  <a:lnTo>
                    <a:pt x="150690" y="31122"/>
                  </a:lnTo>
                  <a:lnTo>
                    <a:pt x="190696" y="14214"/>
                  </a:lnTo>
                  <a:lnTo>
                    <a:pt x="233599" y="3649"/>
                  </a:lnTo>
                  <a:lnTo>
                    <a:pt x="278827" y="0"/>
                  </a:lnTo>
                  <a:lnTo>
                    <a:pt x="1394108" y="0"/>
                  </a:lnTo>
                  <a:lnTo>
                    <a:pt x="1439335" y="3649"/>
                  </a:lnTo>
                  <a:lnTo>
                    <a:pt x="1482238" y="14214"/>
                  </a:lnTo>
                  <a:lnTo>
                    <a:pt x="1522245" y="31122"/>
                  </a:lnTo>
                  <a:lnTo>
                    <a:pt x="1558779" y="53797"/>
                  </a:lnTo>
                  <a:lnTo>
                    <a:pt x="1591268" y="81666"/>
                  </a:lnTo>
                  <a:lnTo>
                    <a:pt x="1619137" y="114155"/>
                  </a:lnTo>
                  <a:lnTo>
                    <a:pt x="1641812" y="150689"/>
                  </a:lnTo>
                  <a:lnTo>
                    <a:pt x="1658720" y="190696"/>
                  </a:lnTo>
                  <a:lnTo>
                    <a:pt x="1669285" y="233599"/>
                  </a:lnTo>
                  <a:lnTo>
                    <a:pt x="1672935" y="278826"/>
                  </a:lnTo>
                  <a:lnTo>
                    <a:pt x="1672935" y="1446868"/>
                  </a:lnTo>
                  <a:lnTo>
                    <a:pt x="1669285" y="1492095"/>
                  </a:lnTo>
                  <a:lnTo>
                    <a:pt x="1658720" y="1534998"/>
                  </a:lnTo>
                  <a:lnTo>
                    <a:pt x="1641812" y="1575005"/>
                  </a:lnTo>
                  <a:lnTo>
                    <a:pt x="1619137" y="1611539"/>
                  </a:lnTo>
                  <a:lnTo>
                    <a:pt x="1591268" y="1644028"/>
                  </a:lnTo>
                  <a:lnTo>
                    <a:pt x="1558779" y="1671897"/>
                  </a:lnTo>
                  <a:lnTo>
                    <a:pt x="1522245" y="1694572"/>
                  </a:lnTo>
                  <a:lnTo>
                    <a:pt x="1482238" y="1711480"/>
                  </a:lnTo>
                  <a:lnTo>
                    <a:pt x="1439335" y="1722045"/>
                  </a:lnTo>
                  <a:lnTo>
                    <a:pt x="1394108" y="1725695"/>
                  </a:lnTo>
                  <a:lnTo>
                    <a:pt x="278827" y="1725695"/>
                  </a:lnTo>
                  <a:lnTo>
                    <a:pt x="233599" y="1722045"/>
                  </a:lnTo>
                  <a:lnTo>
                    <a:pt x="190696" y="1711480"/>
                  </a:lnTo>
                  <a:lnTo>
                    <a:pt x="150690" y="1694572"/>
                  </a:lnTo>
                  <a:lnTo>
                    <a:pt x="114155" y="1671897"/>
                  </a:lnTo>
                  <a:lnTo>
                    <a:pt x="81666" y="1644028"/>
                  </a:lnTo>
                  <a:lnTo>
                    <a:pt x="53797" y="1611539"/>
                  </a:lnTo>
                  <a:lnTo>
                    <a:pt x="31122" y="1575005"/>
                  </a:lnTo>
                  <a:lnTo>
                    <a:pt x="14214" y="1534998"/>
                  </a:lnTo>
                  <a:lnTo>
                    <a:pt x="3649" y="1492095"/>
                  </a:lnTo>
                  <a:lnTo>
                    <a:pt x="0" y="1446868"/>
                  </a:lnTo>
                  <a:lnTo>
                    <a:pt x="0" y="278826"/>
                  </a:lnTo>
                  <a:close/>
                </a:path>
              </a:pathLst>
            </a:custGeom>
            <a:ln w="19050">
              <a:solidFill>
                <a:srgbClr val="C00000"/>
              </a:solidFill>
            </a:ln>
          </p:spPr>
          <p:txBody>
            <a:bodyPr wrap="square" lIns="0" tIns="0" rIns="0" bIns="0" rtlCol="0"/>
            <a:lstStyle/>
            <a:p/>
          </p:txBody>
        </p:sp>
      </p:grpSp>
      <p:sp>
        <p:nvSpPr>
          <p:cNvPr id="79" name="文本框 78"/>
          <p:cNvSpPr txBox="1"/>
          <p:nvPr/>
        </p:nvSpPr>
        <p:spPr>
          <a:xfrm>
            <a:off x="654050" y="2114550"/>
            <a:ext cx="5787390" cy="1436370"/>
          </a:xfrm>
          <a:prstGeom prst="rect">
            <a:avLst/>
          </a:prstGeom>
          <a:noFill/>
        </p:spPr>
        <p:txBody>
          <a:bodyPr wrap="square">
            <a:spAutoFit/>
          </a:bodyPr>
          <a:lstStyle/>
          <a:p>
            <a:pPr marL="241300" indent="-228600">
              <a:lnSpc>
                <a:spcPct val="100000"/>
              </a:lnSpc>
              <a:spcBef>
                <a:spcPts val="1010"/>
              </a:spcBef>
              <a:buFont typeface="Arial" panose="020B0604020202020204"/>
              <a:buChar char="•"/>
              <a:tabLst>
                <a:tab pos="240665" algn="l"/>
                <a:tab pos="241300" algn="l"/>
              </a:tabLst>
            </a:pPr>
            <a:r>
              <a:rPr lang="en-US" altLang="zh-CN" spc="-5" dirty="0" err="1">
                <a:latin typeface="Times New Roman" panose="02020603050405020304"/>
                <a:cs typeface="Times New Roman" panose="02020603050405020304"/>
              </a:rPr>
              <a:t>LeNet</a:t>
            </a:r>
            <a:r>
              <a:rPr lang="zh-CN" altLang="en-US" spc="-45" dirty="0">
                <a:latin typeface="Times New Roman" panose="02020603050405020304"/>
                <a:cs typeface="Times New Roman" panose="02020603050405020304"/>
              </a:rPr>
              <a:t> </a:t>
            </a:r>
            <a:r>
              <a:rPr lang="zh-CN" altLang="en-US" dirty="0">
                <a:latin typeface="宋体" panose="02010600030101010101" pitchFamily="2" charset="-122"/>
                <a:cs typeface="宋体" panose="02010600030101010101" pitchFamily="2" charset="-122"/>
              </a:rPr>
              <a:t>分为两个部分组成：</a:t>
            </a:r>
            <a:endParaRPr lang="zh-CN" altLang="en-US" dirty="0">
              <a:latin typeface="宋体" panose="02010600030101010101" pitchFamily="2" charset="-122"/>
              <a:cs typeface="宋体" panose="02010600030101010101" pitchFamily="2" charset="-122"/>
            </a:endParaRPr>
          </a:p>
          <a:p>
            <a:pPr marL="698500" lvl="1" indent="-228600">
              <a:lnSpc>
                <a:spcPct val="100000"/>
              </a:lnSpc>
              <a:spcBef>
                <a:spcPts val="915"/>
              </a:spcBef>
              <a:buFont typeface="Arial" panose="020B0604020202020204"/>
              <a:buChar char="•"/>
              <a:tabLst>
                <a:tab pos="697865" algn="l"/>
                <a:tab pos="698500" algn="l"/>
              </a:tabLst>
            </a:pPr>
            <a:r>
              <a:rPr lang="zh-CN" altLang="en-US" dirty="0">
                <a:latin typeface="宋体" panose="02010600030101010101" pitchFamily="2" charset="-122"/>
                <a:cs typeface="宋体" panose="02010600030101010101" pitchFamily="2" charset="-122"/>
              </a:rPr>
              <a:t>卷积层块：由两个卷积层块组成</a:t>
            </a:r>
            <a:r>
              <a:rPr lang="en-US" altLang="zh-CN" dirty="0">
                <a:latin typeface="Times New Roman" panose="02020603050405020304"/>
                <a:cs typeface="Times New Roman" panose="02020603050405020304"/>
              </a:rPr>
              <a:t>;</a:t>
            </a:r>
            <a:endParaRPr lang="zh-CN" altLang="en-US" dirty="0">
              <a:latin typeface="Times New Roman" panose="02020603050405020304"/>
              <a:cs typeface="Times New Roman" panose="02020603050405020304"/>
            </a:endParaRPr>
          </a:p>
          <a:p>
            <a:pPr marL="698500" lvl="1" indent="-228600">
              <a:lnSpc>
                <a:spcPct val="100000"/>
              </a:lnSpc>
              <a:spcBef>
                <a:spcPts val="935"/>
              </a:spcBef>
              <a:buFont typeface="Arial" panose="020B0604020202020204"/>
              <a:buChar char="•"/>
              <a:tabLst>
                <a:tab pos="697865" algn="l"/>
                <a:tab pos="698500" algn="l"/>
              </a:tabLst>
            </a:pPr>
            <a:r>
              <a:rPr lang="zh-CN" altLang="en-US" dirty="0">
                <a:latin typeface="宋体" panose="02010600030101010101" pitchFamily="2" charset="-122"/>
                <a:cs typeface="宋体" panose="02010600030101010101" pitchFamily="2" charset="-122"/>
              </a:rPr>
              <a:t>全连接层块：由三个全连接层组成。</a:t>
            </a:r>
            <a:endParaRPr lang="zh-CN" altLang="en-US" dirty="0">
              <a:latin typeface="宋体" panose="02010600030101010101" pitchFamily="2" charset="-122"/>
              <a:cs typeface="宋体" panose="02010600030101010101" pitchFamily="2" charset="-122"/>
            </a:endParaRPr>
          </a:p>
        </p:txBody>
      </p:sp>
      <p:sp>
        <p:nvSpPr>
          <p:cNvPr id="4" name="文本框 3"/>
          <p:cNvSpPr txBox="1"/>
          <p:nvPr/>
        </p:nvSpPr>
        <p:spPr>
          <a:xfrm>
            <a:off x="8829258" y="6102824"/>
            <a:ext cx="1147756" cy="307777"/>
          </a:xfrm>
          <a:prstGeom prst="rect">
            <a:avLst/>
          </a:prstGeom>
          <a:solidFill>
            <a:schemeClr val="bg1"/>
          </a:solidFill>
        </p:spPr>
        <p:txBody>
          <a:bodyPr wrap="square" rtlCol="0">
            <a:spAutoFit/>
          </a:bodyPr>
          <a:lstStyle/>
          <a:p>
            <a:r>
              <a:rPr lang="en-US" altLang="zh-CN" sz="1400" dirty="0"/>
              <a:t>(32×32)</a:t>
            </a:r>
            <a:endParaRPr lang="zh-CN" altLang="en-US" sz="140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3" name="Google Shape;340;p21"/>
          <p:cNvSpPr/>
          <p:nvPr/>
        </p:nvSpPr>
        <p:spPr>
          <a:xfrm>
            <a:off x="2769271" y="1941789"/>
            <a:ext cx="1093724" cy="1042786"/>
          </a:xfrm>
          <a:prstGeom prst="cube">
            <a:avLst>
              <a:gd name="adj" fmla="val 20239"/>
            </a:avLst>
          </a:prstGeom>
          <a:solidFill>
            <a:srgbClr val="0066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0" name="Google Shape;340;p21"/>
          <p:cNvSpPr/>
          <p:nvPr/>
        </p:nvSpPr>
        <p:spPr>
          <a:xfrm>
            <a:off x="4999618" y="2146574"/>
            <a:ext cx="635623" cy="720721"/>
          </a:xfrm>
          <a:prstGeom prst="cube">
            <a:avLst>
              <a:gd name="adj" fmla="val 25000"/>
            </a:avLst>
          </a:prstGeom>
          <a:gradFill>
            <a:gsLst>
              <a:gs pos="0">
                <a:srgbClr val="E0EDBA">
                  <a:alpha val="79215"/>
                </a:srgbClr>
              </a:gs>
              <a:gs pos="100000">
                <a:srgbClr val="DE87F1">
                  <a:alpha val="48235"/>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2" name="Google Shape;340;p21"/>
          <p:cNvSpPr/>
          <p:nvPr/>
        </p:nvSpPr>
        <p:spPr>
          <a:xfrm>
            <a:off x="6747188" y="2200617"/>
            <a:ext cx="635623" cy="679936"/>
          </a:xfrm>
          <a:prstGeom prst="cube">
            <a:avLst>
              <a:gd name="adj" fmla="val 32921"/>
            </a:avLst>
          </a:prstGeom>
          <a:solidFill>
            <a:srgbClr val="0066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6" name="Google Shape;5167;p78"/>
          <p:cNvSpPr/>
          <p:nvPr/>
        </p:nvSpPr>
        <p:spPr>
          <a:xfrm>
            <a:off x="1799954" y="2399741"/>
            <a:ext cx="894220" cy="296100"/>
          </a:xfrm>
          <a:prstGeom prst="rightArrow">
            <a:avLst>
              <a:gd name="adj1" fmla="val 50000"/>
              <a:gd name="adj2" fmla="val 32184"/>
            </a:avLst>
          </a:prstGeom>
          <a:solidFill>
            <a:srgbClr val="F3F3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9" name="Google Shape;5167;p78"/>
          <p:cNvSpPr/>
          <p:nvPr/>
        </p:nvSpPr>
        <p:spPr>
          <a:xfrm>
            <a:off x="5677309" y="2351858"/>
            <a:ext cx="1024853" cy="296100"/>
          </a:xfrm>
          <a:prstGeom prst="rightArrow">
            <a:avLst>
              <a:gd name="adj1" fmla="val 50000"/>
              <a:gd name="adj2" fmla="val 32184"/>
            </a:avLst>
          </a:prstGeom>
          <a:solidFill>
            <a:srgbClr val="F3F3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7" name="Google Shape;5167;p78"/>
          <p:cNvSpPr/>
          <p:nvPr/>
        </p:nvSpPr>
        <p:spPr>
          <a:xfrm>
            <a:off x="3913252" y="2382571"/>
            <a:ext cx="1015240" cy="296100"/>
          </a:xfrm>
          <a:prstGeom prst="rightArrow">
            <a:avLst>
              <a:gd name="adj1" fmla="val 50000"/>
              <a:gd name="adj2" fmla="val 32184"/>
            </a:avLst>
          </a:prstGeom>
          <a:solidFill>
            <a:srgbClr val="F3F3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8" name="Google Shape;5167;p78"/>
          <p:cNvSpPr/>
          <p:nvPr/>
        </p:nvSpPr>
        <p:spPr>
          <a:xfrm>
            <a:off x="7481888" y="2347264"/>
            <a:ext cx="1500187" cy="296100"/>
          </a:xfrm>
          <a:prstGeom prst="rightArrow">
            <a:avLst>
              <a:gd name="adj1" fmla="val 50000"/>
              <a:gd name="adj2" fmla="val 32184"/>
            </a:avLst>
          </a:prstGeom>
          <a:solidFill>
            <a:srgbClr val="F3F3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mc:AlternateContent xmlns:mc="http://schemas.openxmlformats.org/markup-compatibility/2006">
        <mc:Choice xmlns:a14="http://schemas.microsoft.com/office/drawing/2010/main" Requires="a14">
          <p:sp>
            <p:nvSpPr>
              <p:cNvPr id="279" name="文本框 278"/>
              <p:cNvSpPr txBox="1"/>
              <p:nvPr/>
            </p:nvSpPr>
            <p:spPr>
              <a:xfrm>
                <a:off x="1851207" y="2704105"/>
                <a:ext cx="709982" cy="954107"/>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US" altLang="zh-CN" sz="1400" i="1" kern="100" smtClean="0">
                          <a:effectLst/>
                          <a:latin typeface="Cambria Math" panose="02040503050406030204" pitchFamily="18" charset="0"/>
                          <a:ea typeface="宋体" panose="02010600030101010101" pitchFamily="2" charset="-122"/>
                          <a:cs typeface="Times New Roman" panose="02020603050405020304" pitchFamily="18" charset="0"/>
                        </a:rPr>
                        <m:t>𝑓</m:t>
                      </m:r>
                      <m:r>
                        <a:rPr lang="en-US" altLang="zh-CN" sz="1400" i="1" kern="100" smtClean="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400" i="1" kern="100" smtClean="0">
                          <a:effectLst/>
                          <a:latin typeface="Cambria Math" panose="02040503050406030204" pitchFamily="18" charset="0"/>
                          <a:ea typeface="宋体" panose="02010600030101010101" pitchFamily="2" charset="-122"/>
                          <a:cs typeface="Times New Roman" panose="02020603050405020304" pitchFamily="18" charset="0"/>
                        </a:rPr>
                        <m:t>5</m:t>
                      </m:r>
                    </m:oMath>
                  </m:oMathPara>
                </a14:m>
                <a:endParaRPr lang="en-US" altLang="zh-CN" sz="1400" kern="100" dirty="0">
                  <a:effectLst/>
                  <a:latin typeface="微软雅黑" panose="020B0503020204020204" pitchFamily="34" charset="-122"/>
                  <a:cs typeface="Times New Roman" panose="02020603050405020304" pitchFamily="18" charset="0"/>
                </a:endParaRPr>
              </a:p>
              <a:p>
                <a:pPr algn="ctr"/>
                <a14:m>
                  <m:oMathPara xmlns:m="http://schemas.openxmlformats.org/officeDocument/2006/math">
                    <m:oMathParaPr>
                      <m:jc m:val="centerGroup"/>
                    </m:oMathParaPr>
                    <m:oMath xmlns:m="http://schemas.openxmlformats.org/officeDocument/2006/math">
                      <m:r>
                        <a:rPr lang="en-US" altLang="zh-CN" sz="1400" i="1" kern="100">
                          <a:effectLst/>
                          <a:latin typeface="Cambria Math" panose="02040503050406030204" pitchFamily="18" charset="0"/>
                          <a:ea typeface="宋体" panose="02010600030101010101" pitchFamily="2" charset="-122"/>
                          <a:cs typeface="Times New Roman" panose="02020603050405020304" pitchFamily="18" charset="0"/>
                        </a:rPr>
                        <m:t>𝑠</m:t>
                      </m:r>
                      <m:r>
                        <a:rPr lang="en-US" altLang="zh-CN" sz="14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400" i="1" kern="100">
                          <a:effectLst/>
                          <a:latin typeface="Cambria Math" panose="02040503050406030204" pitchFamily="18" charset="0"/>
                          <a:ea typeface="宋体" panose="02010600030101010101" pitchFamily="2" charset="-122"/>
                          <a:cs typeface="Times New Roman" panose="02020603050405020304" pitchFamily="18" charset="0"/>
                        </a:rPr>
                        <m:t>1</m:t>
                      </m:r>
                    </m:oMath>
                  </m:oMathPara>
                </a14:m>
                <a:endParaRPr lang="en-US" altLang="zh-CN" sz="1400" b="0" kern="100" dirty="0">
                  <a:effectLst/>
                  <a:ea typeface="宋体" panose="02010600030101010101" pitchFamily="2" charset="-122"/>
                  <a:cs typeface="Times New Roman" panose="02020603050405020304" pitchFamily="18" charset="0"/>
                </a:endParaRPr>
              </a:p>
              <a:p>
                <a:pPr algn="ctr"/>
                <a:r>
                  <a:rPr lang="en-US" altLang="zh-CN" sz="1400" dirty="0"/>
                  <a:t>6 filter</a:t>
                </a:r>
                <a:endParaRPr lang="zh-CN" altLang="en-US" sz="1400" dirty="0"/>
              </a:p>
              <a:p>
                <a:pPr algn="ctr"/>
                <a:endParaRPr lang="zh-CN" altLang="en-US" sz="1400" dirty="0"/>
              </a:p>
            </p:txBody>
          </p:sp>
        </mc:Choice>
        <mc:Fallback>
          <p:sp>
            <p:nvSpPr>
              <p:cNvPr id="279" name="文本框 278"/>
              <p:cNvSpPr txBox="1">
                <a:spLocks noRot="1" noChangeAspect="1" noMove="1" noResize="1" noEditPoints="1" noAdjustHandles="1" noChangeArrowheads="1" noChangeShapeType="1" noTextEdit="1"/>
              </p:cNvSpPr>
              <p:nvPr/>
            </p:nvSpPr>
            <p:spPr>
              <a:xfrm>
                <a:off x="1851207" y="2704105"/>
                <a:ext cx="709982" cy="954107"/>
              </a:xfrm>
              <a:prstGeom prst="rect">
                <a:avLst/>
              </a:prstGeom>
              <a:blipFill rotWithShape="1">
                <a:blip r:embed="rId1"/>
                <a:stretch>
                  <a:fillRect l="-26" t="-29" r="33" b="64"/>
                </a:stretch>
              </a:blipFill>
            </p:spPr>
            <p:txBody>
              <a:bodyPr/>
              <a:lstStyle/>
              <a:p>
                <a:r>
                  <a:rPr lang="zh-CN" altLang="en-US">
                    <a:noFill/>
                  </a:rPr>
                  <a:t> </a:t>
                </a:r>
              </a:p>
            </p:txBody>
          </p:sp>
        </mc:Fallback>
      </mc:AlternateContent>
      <p:sp>
        <p:nvSpPr>
          <p:cNvPr id="280" name="Google Shape;3181;p49"/>
          <p:cNvSpPr txBox="1"/>
          <p:nvPr/>
        </p:nvSpPr>
        <p:spPr>
          <a:xfrm>
            <a:off x="2934532" y="1563163"/>
            <a:ext cx="861416" cy="2688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121900" tIns="0" rIns="121900" bIns="0" anchor="t" anchorCtr="0">
            <a:noAutofit/>
          </a:bodyPr>
          <a:lstStyle/>
          <a:p>
            <a:pPr algn="ctr">
              <a:spcBef>
                <a:spcPts val="0"/>
              </a:spcBef>
              <a:spcAft>
                <a:spcPts val="0"/>
              </a:spcAft>
            </a:pPr>
            <a:r>
              <a:rPr lang="en-GB" sz="1465" dirty="0">
                <a:latin typeface="Consolas" panose="020B0609020204030204"/>
                <a:ea typeface="Consolas" panose="020B0609020204030204"/>
                <a:cs typeface="Consolas" panose="020B0609020204030204"/>
                <a:sym typeface="Consolas" panose="020B0609020204030204"/>
              </a:rPr>
              <a:t>CONV1</a:t>
            </a:r>
            <a:endParaRPr sz="1465" dirty="0">
              <a:latin typeface="Consolas" panose="020B0609020204030204"/>
              <a:ea typeface="Consolas" panose="020B0609020204030204"/>
              <a:cs typeface="Consolas" panose="020B0609020204030204"/>
              <a:sym typeface="Consolas" panose="020B0609020204030204"/>
            </a:endParaRPr>
          </a:p>
        </p:txBody>
      </p:sp>
      <p:sp>
        <p:nvSpPr>
          <p:cNvPr id="281" name="Google Shape;3181;p49"/>
          <p:cNvSpPr txBox="1"/>
          <p:nvPr/>
        </p:nvSpPr>
        <p:spPr>
          <a:xfrm>
            <a:off x="4999618" y="1573703"/>
            <a:ext cx="861416" cy="2688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121900" tIns="0" rIns="121900" bIns="0" anchor="t" anchorCtr="0">
            <a:noAutofit/>
          </a:bodyPr>
          <a:lstStyle/>
          <a:p>
            <a:pPr algn="ctr">
              <a:spcBef>
                <a:spcPts val="0"/>
              </a:spcBef>
              <a:spcAft>
                <a:spcPts val="0"/>
              </a:spcAft>
            </a:pPr>
            <a:r>
              <a:rPr lang="en-GB" sz="1465" dirty="0">
                <a:latin typeface="Consolas" panose="020B0609020204030204"/>
                <a:ea typeface="Consolas" panose="020B0609020204030204"/>
                <a:cs typeface="Consolas" panose="020B0609020204030204"/>
                <a:sym typeface="Consolas" panose="020B0609020204030204"/>
              </a:rPr>
              <a:t>POOL1</a:t>
            </a:r>
            <a:endParaRPr sz="1465" dirty="0">
              <a:latin typeface="Consolas" panose="020B0609020204030204"/>
              <a:ea typeface="Consolas" panose="020B0609020204030204"/>
              <a:cs typeface="Consolas" panose="020B0609020204030204"/>
              <a:sym typeface="Consolas" panose="020B0609020204030204"/>
            </a:endParaRPr>
          </a:p>
        </p:txBody>
      </p:sp>
      <mc:AlternateContent xmlns:mc="http://schemas.openxmlformats.org/markup-compatibility/2006">
        <mc:Choice xmlns:a14="http://schemas.microsoft.com/office/drawing/2010/main" Requires="a14">
          <p:sp>
            <p:nvSpPr>
              <p:cNvPr id="282" name="文本框 281"/>
              <p:cNvSpPr txBox="1"/>
              <p:nvPr/>
            </p:nvSpPr>
            <p:spPr>
              <a:xfrm>
                <a:off x="4089396" y="2727079"/>
                <a:ext cx="673611" cy="523220"/>
              </a:xfrm>
              <a:prstGeom prst="rect">
                <a:avLst/>
              </a:prstGeom>
              <a:noFill/>
            </p:spPr>
            <p:txBody>
              <a:bodyPr wrap="square">
                <a:spAutoFit/>
              </a:bodyPr>
              <a:lstStyle/>
              <a:p>
                <a14:m>
                  <m:oMathPara xmlns:m="http://schemas.openxmlformats.org/officeDocument/2006/math">
                    <m:oMathParaPr>
                      <m:jc m:val="centerGroup"/>
                    </m:oMathParaPr>
                    <m:oMath xmlns:m="http://schemas.openxmlformats.org/officeDocument/2006/math">
                      <m:r>
                        <a:rPr lang="en-US" altLang="zh-CN" sz="1400" i="1" kern="100" smtClean="0">
                          <a:effectLst/>
                          <a:latin typeface="Cambria Math" panose="02040503050406030204" pitchFamily="18" charset="0"/>
                          <a:ea typeface="宋体" panose="02010600030101010101" pitchFamily="2" charset="-122"/>
                          <a:cs typeface="Times New Roman" panose="02020603050405020304" pitchFamily="18" charset="0"/>
                        </a:rPr>
                        <m:t>𝑓</m:t>
                      </m:r>
                      <m:r>
                        <a:rPr lang="en-US" altLang="zh-CN" sz="1400" i="1" kern="100" smtClean="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400" i="1" kern="100" smtClean="0">
                          <a:effectLst/>
                          <a:latin typeface="Cambria Math" panose="02040503050406030204" pitchFamily="18" charset="0"/>
                          <a:ea typeface="宋体" panose="02010600030101010101" pitchFamily="2" charset="-122"/>
                          <a:cs typeface="Times New Roman" panose="02020603050405020304" pitchFamily="18" charset="0"/>
                        </a:rPr>
                        <m:t>2</m:t>
                      </m:r>
                    </m:oMath>
                  </m:oMathPara>
                </a14:m>
                <a:endParaRPr lang="en-US" altLang="zh-CN" sz="1400" b="0" i="1" kern="100" dirty="0">
                  <a:effectLst/>
                  <a:latin typeface="Cambria Math" panose="02040503050406030204" pitchFamily="18" charset="0"/>
                  <a:ea typeface="宋体" panose="02010600030101010101" pitchFamily="2" charset="-122"/>
                  <a:cs typeface="Times New Roman" panose="02020603050405020304" pitchFamily="18" charset="0"/>
                </a:endParaRPr>
              </a:p>
              <a:p>
                <a14:m>
                  <m:oMathPara xmlns:m="http://schemas.openxmlformats.org/officeDocument/2006/math">
                    <m:oMathParaPr>
                      <m:jc m:val="centerGroup"/>
                    </m:oMathParaPr>
                    <m:oMath xmlns:m="http://schemas.openxmlformats.org/officeDocument/2006/math">
                      <m:r>
                        <a:rPr lang="en-US" altLang="zh-CN" sz="1400" i="1" kern="100">
                          <a:effectLst/>
                          <a:latin typeface="Cambria Math" panose="02040503050406030204" pitchFamily="18" charset="0"/>
                          <a:ea typeface="宋体" panose="02010600030101010101" pitchFamily="2" charset="-122"/>
                          <a:cs typeface="Times New Roman" panose="02020603050405020304" pitchFamily="18" charset="0"/>
                        </a:rPr>
                        <m:t>𝑠</m:t>
                      </m:r>
                      <m:r>
                        <a:rPr lang="en-US" altLang="zh-CN" sz="14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400" i="1" kern="100">
                          <a:effectLst/>
                          <a:latin typeface="Cambria Math" panose="02040503050406030204" pitchFamily="18" charset="0"/>
                          <a:ea typeface="宋体" panose="02010600030101010101" pitchFamily="2" charset="-122"/>
                          <a:cs typeface="Times New Roman" panose="02020603050405020304" pitchFamily="18" charset="0"/>
                        </a:rPr>
                        <m:t>2</m:t>
                      </m:r>
                    </m:oMath>
                  </m:oMathPara>
                </a14:m>
                <a:endParaRPr lang="zh-CN" altLang="en-US" sz="1400" dirty="0"/>
              </a:p>
            </p:txBody>
          </p:sp>
        </mc:Choice>
        <mc:Fallback>
          <p:sp>
            <p:nvSpPr>
              <p:cNvPr id="282" name="文本框 281"/>
              <p:cNvSpPr txBox="1">
                <a:spLocks noRot="1" noChangeAspect="1" noMove="1" noResize="1" noEditPoints="1" noAdjustHandles="1" noChangeArrowheads="1" noChangeShapeType="1" noTextEdit="1"/>
              </p:cNvSpPr>
              <p:nvPr/>
            </p:nvSpPr>
            <p:spPr>
              <a:xfrm>
                <a:off x="4089396" y="2727079"/>
                <a:ext cx="673611" cy="523220"/>
              </a:xfrm>
              <a:prstGeom prst="rect">
                <a:avLst/>
              </a:prstGeom>
              <a:blipFill rotWithShape="1">
                <a:blip r:embed="rId2"/>
                <a:stretch>
                  <a:fillRect l="-94" t="-74" r="75" b="71"/>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83" name="文本框 282"/>
              <p:cNvSpPr txBox="1"/>
              <p:nvPr/>
            </p:nvSpPr>
            <p:spPr>
              <a:xfrm>
                <a:off x="5659063" y="2647958"/>
                <a:ext cx="833232" cy="954107"/>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US" altLang="zh-CN" sz="1400" i="1" kern="100" smtClean="0">
                          <a:effectLst/>
                          <a:latin typeface="Cambria Math" panose="02040503050406030204" pitchFamily="18" charset="0"/>
                          <a:ea typeface="宋体" panose="02010600030101010101" pitchFamily="2" charset="-122"/>
                          <a:cs typeface="Times New Roman" panose="02020603050405020304" pitchFamily="18" charset="0"/>
                        </a:rPr>
                        <m:t>𝑓</m:t>
                      </m:r>
                      <m:r>
                        <a:rPr lang="en-US" altLang="zh-CN" sz="1400" i="1" kern="100" smtClean="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400" i="1" kern="100" smtClean="0">
                          <a:effectLst/>
                          <a:latin typeface="Cambria Math" panose="02040503050406030204" pitchFamily="18" charset="0"/>
                          <a:ea typeface="宋体" panose="02010600030101010101" pitchFamily="2" charset="-122"/>
                          <a:cs typeface="Times New Roman" panose="02020603050405020304" pitchFamily="18" charset="0"/>
                        </a:rPr>
                        <m:t>5</m:t>
                      </m:r>
                    </m:oMath>
                  </m:oMathPara>
                </a14:m>
                <a:endParaRPr lang="en-US" altLang="zh-CN" sz="1400" kern="100" dirty="0">
                  <a:effectLst/>
                  <a:latin typeface="微软雅黑" panose="020B0503020204020204" pitchFamily="34" charset="-122"/>
                  <a:cs typeface="Times New Roman" panose="02020603050405020304" pitchFamily="18" charset="0"/>
                </a:endParaRPr>
              </a:p>
              <a:p>
                <a:pPr algn="ctr"/>
                <a14:m>
                  <m:oMathPara xmlns:m="http://schemas.openxmlformats.org/officeDocument/2006/math">
                    <m:oMathParaPr>
                      <m:jc m:val="centerGroup"/>
                    </m:oMathParaPr>
                    <m:oMath xmlns:m="http://schemas.openxmlformats.org/officeDocument/2006/math">
                      <m:r>
                        <a:rPr lang="en-US" altLang="zh-CN" sz="1400" i="1" kern="100">
                          <a:effectLst/>
                          <a:latin typeface="Cambria Math" panose="02040503050406030204" pitchFamily="18" charset="0"/>
                          <a:ea typeface="宋体" panose="02010600030101010101" pitchFamily="2" charset="-122"/>
                          <a:cs typeface="Times New Roman" panose="02020603050405020304" pitchFamily="18" charset="0"/>
                        </a:rPr>
                        <m:t>𝑠</m:t>
                      </m:r>
                      <m:r>
                        <a:rPr lang="en-US" altLang="zh-CN" sz="14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400" i="1" kern="100">
                          <a:effectLst/>
                          <a:latin typeface="Cambria Math" panose="02040503050406030204" pitchFamily="18" charset="0"/>
                          <a:ea typeface="宋体" panose="02010600030101010101" pitchFamily="2" charset="-122"/>
                          <a:cs typeface="Times New Roman" panose="02020603050405020304" pitchFamily="18" charset="0"/>
                        </a:rPr>
                        <m:t>1</m:t>
                      </m:r>
                    </m:oMath>
                  </m:oMathPara>
                </a14:m>
                <a:endParaRPr lang="en-US" altLang="zh-CN" sz="1400" dirty="0"/>
              </a:p>
              <a:p>
                <a:pPr algn="ctr"/>
                <a:r>
                  <a:rPr lang="en-US" altLang="zh-CN" sz="1400" dirty="0"/>
                  <a:t>16 filter</a:t>
                </a:r>
                <a:endParaRPr lang="zh-CN" altLang="en-US" sz="1400" dirty="0"/>
              </a:p>
              <a:p>
                <a:pPr algn="ctr"/>
                <a:endParaRPr lang="zh-CN" altLang="en-US" sz="1400" dirty="0"/>
              </a:p>
            </p:txBody>
          </p:sp>
        </mc:Choice>
        <mc:Fallback>
          <p:sp>
            <p:nvSpPr>
              <p:cNvPr id="283" name="文本框 282"/>
              <p:cNvSpPr txBox="1">
                <a:spLocks noRot="1" noChangeAspect="1" noMove="1" noResize="1" noEditPoints="1" noAdjustHandles="1" noChangeArrowheads="1" noChangeShapeType="1" noTextEdit="1"/>
              </p:cNvSpPr>
              <p:nvPr/>
            </p:nvSpPr>
            <p:spPr>
              <a:xfrm>
                <a:off x="5659063" y="2647958"/>
                <a:ext cx="833232" cy="954107"/>
              </a:xfrm>
              <a:prstGeom prst="rect">
                <a:avLst/>
              </a:prstGeom>
              <a:blipFill rotWithShape="1">
                <a:blip r:embed="rId3"/>
                <a:stretch>
                  <a:fillRect l="-69" t="-1" r="7" b="36"/>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84" name="文本框 283"/>
              <p:cNvSpPr txBox="1"/>
              <p:nvPr/>
            </p:nvSpPr>
            <p:spPr>
              <a:xfrm>
                <a:off x="7762433" y="2647958"/>
                <a:ext cx="673611" cy="523220"/>
              </a:xfrm>
              <a:prstGeom prst="rect">
                <a:avLst/>
              </a:prstGeom>
              <a:noFill/>
            </p:spPr>
            <p:txBody>
              <a:bodyPr wrap="square">
                <a:spAutoFit/>
              </a:bodyPr>
              <a:lstStyle/>
              <a:p>
                <a14:m>
                  <m:oMathPara xmlns:m="http://schemas.openxmlformats.org/officeDocument/2006/math">
                    <m:oMathParaPr>
                      <m:jc m:val="centerGroup"/>
                    </m:oMathParaPr>
                    <m:oMath xmlns:m="http://schemas.openxmlformats.org/officeDocument/2006/math">
                      <m:r>
                        <a:rPr lang="en-US" altLang="zh-CN" sz="1400" i="1" kern="100" smtClean="0">
                          <a:effectLst/>
                          <a:latin typeface="Cambria Math" panose="02040503050406030204" pitchFamily="18" charset="0"/>
                          <a:ea typeface="宋体" panose="02010600030101010101" pitchFamily="2" charset="-122"/>
                          <a:cs typeface="Times New Roman" panose="02020603050405020304" pitchFamily="18" charset="0"/>
                        </a:rPr>
                        <m:t>𝑓</m:t>
                      </m:r>
                      <m:r>
                        <a:rPr lang="en-US" altLang="zh-CN" sz="1400" i="1" kern="100" smtClean="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400" i="1" kern="100" smtClean="0">
                          <a:effectLst/>
                          <a:latin typeface="Cambria Math" panose="02040503050406030204" pitchFamily="18" charset="0"/>
                          <a:ea typeface="宋体" panose="02010600030101010101" pitchFamily="2" charset="-122"/>
                          <a:cs typeface="Times New Roman" panose="02020603050405020304" pitchFamily="18" charset="0"/>
                        </a:rPr>
                        <m:t>2</m:t>
                      </m:r>
                    </m:oMath>
                  </m:oMathPara>
                </a14:m>
                <a:endParaRPr lang="en-US" altLang="zh-CN" sz="1400" kern="100" dirty="0">
                  <a:effectLst/>
                  <a:latin typeface="微软雅黑" panose="020B0503020204020204" pitchFamily="34" charset="-122"/>
                  <a:cs typeface="Times New Roman" panose="02020603050405020304" pitchFamily="18" charset="0"/>
                </a:endParaRPr>
              </a:p>
              <a:p>
                <a14:m>
                  <m:oMathPara xmlns:m="http://schemas.openxmlformats.org/officeDocument/2006/math">
                    <m:oMathParaPr>
                      <m:jc m:val="centerGroup"/>
                    </m:oMathParaPr>
                    <m:oMath xmlns:m="http://schemas.openxmlformats.org/officeDocument/2006/math">
                      <m:r>
                        <a:rPr lang="en-US" altLang="zh-CN" sz="1400" i="1" kern="100">
                          <a:effectLst/>
                          <a:latin typeface="Cambria Math" panose="02040503050406030204" pitchFamily="18" charset="0"/>
                          <a:ea typeface="宋体" panose="02010600030101010101" pitchFamily="2" charset="-122"/>
                          <a:cs typeface="Times New Roman" panose="02020603050405020304" pitchFamily="18" charset="0"/>
                        </a:rPr>
                        <m:t>𝑠</m:t>
                      </m:r>
                      <m:r>
                        <a:rPr lang="en-US" altLang="zh-CN" sz="14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400" i="1" kern="100">
                          <a:effectLst/>
                          <a:latin typeface="Cambria Math" panose="02040503050406030204" pitchFamily="18" charset="0"/>
                          <a:ea typeface="宋体" panose="02010600030101010101" pitchFamily="2" charset="-122"/>
                          <a:cs typeface="Times New Roman" panose="02020603050405020304" pitchFamily="18" charset="0"/>
                        </a:rPr>
                        <m:t>2</m:t>
                      </m:r>
                    </m:oMath>
                  </m:oMathPara>
                </a14:m>
                <a:endParaRPr lang="zh-CN" altLang="en-US" sz="1400" dirty="0"/>
              </a:p>
            </p:txBody>
          </p:sp>
        </mc:Choice>
        <mc:Fallback>
          <p:sp>
            <p:nvSpPr>
              <p:cNvPr id="284" name="文本框 283"/>
              <p:cNvSpPr txBox="1">
                <a:spLocks noRot="1" noChangeAspect="1" noMove="1" noResize="1" noEditPoints="1" noAdjustHandles="1" noChangeArrowheads="1" noChangeShapeType="1" noTextEdit="1"/>
              </p:cNvSpPr>
              <p:nvPr/>
            </p:nvSpPr>
            <p:spPr>
              <a:xfrm>
                <a:off x="7762433" y="2647958"/>
                <a:ext cx="673611" cy="523220"/>
              </a:xfrm>
              <a:prstGeom prst="rect">
                <a:avLst/>
              </a:prstGeom>
              <a:blipFill rotWithShape="1">
                <a:blip r:embed="rId2"/>
                <a:stretch>
                  <a:fillRect l="-29" t="-2" r="10" b="119"/>
                </a:stretch>
              </a:blipFill>
            </p:spPr>
            <p:txBody>
              <a:bodyPr/>
              <a:lstStyle/>
              <a:p>
                <a:r>
                  <a:rPr lang="zh-CN" altLang="en-US">
                    <a:noFill/>
                  </a:rPr>
                  <a:t> </a:t>
                </a:r>
              </a:p>
            </p:txBody>
          </p:sp>
        </mc:Fallback>
      </mc:AlternateContent>
      <p:sp>
        <p:nvSpPr>
          <p:cNvPr id="285" name="Google Shape;3181;p49"/>
          <p:cNvSpPr txBox="1"/>
          <p:nvPr/>
        </p:nvSpPr>
        <p:spPr>
          <a:xfrm>
            <a:off x="6685623" y="1585033"/>
            <a:ext cx="861416" cy="2688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121900" tIns="0" rIns="121900" bIns="0" anchor="t" anchorCtr="0">
            <a:noAutofit/>
          </a:bodyPr>
          <a:lstStyle/>
          <a:p>
            <a:pPr algn="ctr">
              <a:spcBef>
                <a:spcPts val="0"/>
              </a:spcBef>
              <a:spcAft>
                <a:spcPts val="0"/>
              </a:spcAft>
            </a:pPr>
            <a:r>
              <a:rPr lang="en-GB" sz="1465" dirty="0">
                <a:latin typeface="Consolas" panose="020B0609020204030204"/>
                <a:ea typeface="Consolas" panose="020B0609020204030204"/>
                <a:cs typeface="Consolas" panose="020B0609020204030204"/>
                <a:sym typeface="Consolas" panose="020B0609020204030204"/>
              </a:rPr>
              <a:t>CONV2</a:t>
            </a:r>
            <a:endParaRPr sz="1465" dirty="0">
              <a:latin typeface="Consolas" panose="020B0609020204030204"/>
              <a:ea typeface="Consolas" panose="020B0609020204030204"/>
              <a:cs typeface="Consolas" panose="020B0609020204030204"/>
              <a:sym typeface="Consolas" panose="020B0609020204030204"/>
            </a:endParaRPr>
          </a:p>
        </p:txBody>
      </p:sp>
      <p:sp>
        <p:nvSpPr>
          <p:cNvPr id="286" name="Google Shape;2648;p48"/>
          <p:cNvSpPr txBox="1"/>
          <p:nvPr/>
        </p:nvSpPr>
        <p:spPr>
          <a:xfrm>
            <a:off x="2804640" y="3206637"/>
            <a:ext cx="786153"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GB" sz="1600" dirty="0">
                <a:latin typeface="Consolas" panose="020B0609020204030204"/>
                <a:ea typeface="Consolas" panose="020B0609020204030204"/>
                <a:cs typeface="Consolas" panose="020B0609020204030204"/>
                <a:sym typeface="Consolas" panose="020B0609020204030204"/>
              </a:rPr>
              <a:t>28x28x6</a:t>
            </a:r>
            <a:endParaRPr sz="1600" dirty="0">
              <a:latin typeface="Consolas" panose="020B0609020204030204"/>
              <a:ea typeface="Consolas" panose="020B0609020204030204"/>
              <a:cs typeface="Consolas" panose="020B0609020204030204"/>
              <a:sym typeface="Consolas" panose="020B0609020204030204"/>
            </a:endParaRPr>
          </a:p>
        </p:txBody>
      </p:sp>
      <p:sp>
        <p:nvSpPr>
          <p:cNvPr id="287" name="Google Shape;2648;p48"/>
          <p:cNvSpPr txBox="1"/>
          <p:nvPr/>
        </p:nvSpPr>
        <p:spPr>
          <a:xfrm>
            <a:off x="4892063" y="3206637"/>
            <a:ext cx="786153"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GB" sz="1600" dirty="0">
                <a:latin typeface="Consolas" panose="020B0609020204030204"/>
                <a:ea typeface="Consolas" panose="020B0609020204030204"/>
                <a:cs typeface="Consolas" panose="020B0609020204030204"/>
                <a:sym typeface="Consolas" panose="020B0609020204030204"/>
              </a:rPr>
              <a:t>14x14x6</a:t>
            </a:r>
            <a:endParaRPr sz="1600" dirty="0">
              <a:latin typeface="Consolas" panose="020B0609020204030204"/>
              <a:ea typeface="Consolas" panose="020B0609020204030204"/>
              <a:cs typeface="Consolas" panose="020B0609020204030204"/>
              <a:sym typeface="Consolas" panose="020B0609020204030204"/>
            </a:endParaRPr>
          </a:p>
        </p:txBody>
      </p:sp>
      <p:sp>
        <p:nvSpPr>
          <p:cNvPr id="288" name="Google Shape;3181;p49"/>
          <p:cNvSpPr txBox="1"/>
          <p:nvPr/>
        </p:nvSpPr>
        <p:spPr>
          <a:xfrm>
            <a:off x="4008818" y="2035181"/>
            <a:ext cx="861416" cy="268800"/>
          </a:xfrm>
          <a:prstGeom prst="rect">
            <a:avLst/>
          </a:prstGeom>
          <a:solidFill>
            <a:schemeClr val="accent1"/>
          </a:solidFill>
          <a:ln w="9525" cap="flat" cmpd="sng">
            <a:solidFill>
              <a:srgbClr val="000000"/>
            </a:solidFill>
            <a:prstDash val="solid"/>
            <a:round/>
            <a:headEnd type="none" w="sm" len="sm"/>
            <a:tailEnd type="none" w="sm" len="sm"/>
          </a:ln>
        </p:spPr>
        <p:txBody>
          <a:bodyPr spcFirstLastPara="1" wrap="square" lIns="121900" tIns="0" rIns="121900" bIns="0" anchor="t" anchorCtr="0">
            <a:noAutofit/>
          </a:bodyPr>
          <a:lstStyle/>
          <a:p>
            <a:pPr algn="ctr">
              <a:spcBef>
                <a:spcPts val="0"/>
              </a:spcBef>
              <a:spcAft>
                <a:spcPts val="0"/>
              </a:spcAft>
            </a:pPr>
            <a:r>
              <a:rPr lang="en-GB" sz="1200" dirty="0">
                <a:latin typeface="Consolas" panose="020B0609020204030204"/>
                <a:ea typeface="Consolas" panose="020B0609020204030204"/>
                <a:cs typeface="Consolas" panose="020B0609020204030204"/>
                <a:sym typeface="Consolas" panose="020B0609020204030204"/>
              </a:rPr>
              <a:t>AVGPOOL</a:t>
            </a:r>
            <a:endParaRPr sz="1200" dirty="0">
              <a:latin typeface="Consolas" panose="020B0609020204030204"/>
              <a:ea typeface="Consolas" panose="020B0609020204030204"/>
              <a:cs typeface="Consolas" panose="020B0609020204030204"/>
              <a:sym typeface="Consolas" panose="020B0609020204030204"/>
            </a:endParaRPr>
          </a:p>
        </p:txBody>
      </p:sp>
      <p:sp>
        <p:nvSpPr>
          <p:cNvPr id="289" name="Google Shape;2648;p48"/>
          <p:cNvSpPr txBox="1"/>
          <p:nvPr/>
        </p:nvSpPr>
        <p:spPr>
          <a:xfrm>
            <a:off x="6537321" y="3221100"/>
            <a:ext cx="1095728" cy="214137"/>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GB" sz="1600" dirty="0">
                <a:latin typeface="Consolas" panose="020B0609020204030204"/>
                <a:ea typeface="Consolas" panose="020B0609020204030204"/>
                <a:cs typeface="Consolas" panose="020B0609020204030204"/>
                <a:sym typeface="Consolas" panose="020B0609020204030204"/>
              </a:rPr>
              <a:t>10x10x16</a:t>
            </a:r>
            <a:endParaRPr sz="1600" dirty="0">
              <a:latin typeface="Consolas" panose="020B0609020204030204"/>
              <a:ea typeface="Consolas" panose="020B0609020204030204"/>
              <a:cs typeface="Consolas" panose="020B0609020204030204"/>
              <a:sym typeface="Consolas" panose="020B0609020204030204"/>
            </a:endParaRPr>
          </a:p>
        </p:txBody>
      </p:sp>
      <p:sp>
        <p:nvSpPr>
          <p:cNvPr id="290" name="Google Shape;3181;p49"/>
          <p:cNvSpPr txBox="1"/>
          <p:nvPr/>
        </p:nvSpPr>
        <p:spPr>
          <a:xfrm>
            <a:off x="7784844" y="2035181"/>
            <a:ext cx="861416" cy="268800"/>
          </a:xfrm>
          <a:prstGeom prst="rect">
            <a:avLst/>
          </a:prstGeom>
          <a:solidFill>
            <a:schemeClr val="accent1"/>
          </a:solidFill>
          <a:ln w="9525" cap="flat" cmpd="sng">
            <a:solidFill>
              <a:srgbClr val="000000"/>
            </a:solidFill>
            <a:prstDash val="solid"/>
            <a:round/>
            <a:headEnd type="none" w="sm" len="sm"/>
            <a:tailEnd type="none" w="sm" len="sm"/>
          </a:ln>
        </p:spPr>
        <p:txBody>
          <a:bodyPr spcFirstLastPara="1" wrap="square" lIns="121900" tIns="0" rIns="121900" bIns="0" anchor="t" anchorCtr="0">
            <a:noAutofit/>
          </a:bodyPr>
          <a:lstStyle/>
          <a:p>
            <a:pPr algn="ctr">
              <a:spcBef>
                <a:spcPts val="0"/>
              </a:spcBef>
              <a:spcAft>
                <a:spcPts val="0"/>
              </a:spcAft>
            </a:pPr>
            <a:r>
              <a:rPr lang="en-GB" sz="1200" dirty="0">
                <a:latin typeface="Consolas" panose="020B0609020204030204"/>
                <a:ea typeface="Consolas" panose="020B0609020204030204"/>
                <a:cs typeface="Consolas" panose="020B0609020204030204"/>
                <a:sym typeface="Consolas" panose="020B0609020204030204"/>
              </a:rPr>
              <a:t>AVGPOOL</a:t>
            </a:r>
            <a:endParaRPr sz="1200" dirty="0">
              <a:latin typeface="Consolas" panose="020B0609020204030204"/>
              <a:ea typeface="Consolas" panose="020B0609020204030204"/>
              <a:cs typeface="Consolas" panose="020B0609020204030204"/>
              <a:sym typeface="Consolas" panose="020B0609020204030204"/>
            </a:endParaRPr>
          </a:p>
        </p:txBody>
      </p:sp>
      <p:sp>
        <p:nvSpPr>
          <p:cNvPr id="291" name="Google Shape;340;p21"/>
          <p:cNvSpPr/>
          <p:nvPr/>
        </p:nvSpPr>
        <p:spPr>
          <a:xfrm>
            <a:off x="9066297" y="2286171"/>
            <a:ext cx="580742" cy="584418"/>
          </a:xfrm>
          <a:prstGeom prst="cube">
            <a:avLst>
              <a:gd name="adj" fmla="val 43635"/>
            </a:avLst>
          </a:prstGeom>
          <a:gradFill>
            <a:gsLst>
              <a:gs pos="0">
                <a:srgbClr val="E0EDBA">
                  <a:alpha val="79215"/>
                </a:srgbClr>
              </a:gs>
              <a:gs pos="100000">
                <a:srgbClr val="DE87F1">
                  <a:alpha val="48235"/>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2" name="Google Shape;2648;p48"/>
          <p:cNvSpPr txBox="1"/>
          <p:nvPr/>
        </p:nvSpPr>
        <p:spPr>
          <a:xfrm>
            <a:off x="8705071" y="3166280"/>
            <a:ext cx="1095728" cy="214137"/>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GB" sz="1600" dirty="0">
                <a:latin typeface="Consolas" panose="020B0609020204030204"/>
                <a:ea typeface="Consolas" panose="020B0609020204030204"/>
                <a:cs typeface="Consolas" panose="020B0609020204030204"/>
                <a:sym typeface="Consolas" panose="020B0609020204030204"/>
              </a:rPr>
              <a:t>5x5x16</a:t>
            </a:r>
            <a:endParaRPr sz="1600" dirty="0">
              <a:latin typeface="Consolas" panose="020B0609020204030204"/>
              <a:ea typeface="Consolas" panose="020B0609020204030204"/>
              <a:cs typeface="Consolas" panose="020B0609020204030204"/>
              <a:sym typeface="Consolas" panose="020B0609020204030204"/>
            </a:endParaRPr>
          </a:p>
        </p:txBody>
      </p:sp>
      <p:sp>
        <p:nvSpPr>
          <p:cNvPr id="5" name="箭头: 圆角右 4"/>
          <p:cNvSpPr/>
          <p:nvPr/>
        </p:nvSpPr>
        <p:spPr>
          <a:xfrm rot="5400000">
            <a:off x="10165620" y="2036289"/>
            <a:ext cx="1234600" cy="2061853"/>
          </a:xfrm>
          <a:prstGeom prst="bentArrow">
            <a:avLst>
              <a:gd name="adj1" fmla="val 11223"/>
              <a:gd name="adj2" fmla="val 17544"/>
              <a:gd name="adj3" fmla="val 25000"/>
              <a:gd name="adj4" fmla="val 43750"/>
            </a:avLst>
          </a:prstGeom>
          <a:solidFill>
            <a:srgbClr val="F3F3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a:spcBef>
                <a:spcPts val="0"/>
              </a:spcBef>
              <a:spcAft>
                <a:spcPts val="0"/>
              </a:spcAft>
            </a:pPr>
            <a:endParaRPr lang="zh-CN" altLang="en-US" dirty="0">
              <a:solidFill>
                <a:schemeClr val="tx1"/>
              </a:solidFill>
              <a:latin typeface="Arial" panose="020B0604020202020204" pitchFamily="34" charset="0"/>
              <a:ea typeface="微软雅黑" panose="020B0503020204020204" pitchFamily="34" charset="-122"/>
            </a:endParaRPr>
          </a:p>
        </p:txBody>
      </p:sp>
      <p:sp>
        <p:nvSpPr>
          <p:cNvPr id="293" name="Google Shape;3181;p49"/>
          <p:cNvSpPr txBox="1"/>
          <p:nvPr/>
        </p:nvSpPr>
        <p:spPr>
          <a:xfrm>
            <a:off x="9092964" y="1563163"/>
            <a:ext cx="861416" cy="2688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121900" tIns="0" rIns="121900" bIns="0" anchor="t" anchorCtr="0">
            <a:noAutofit/>
          </a:bodyPr>
          <a:lstStyle/>
          <a:p>
            <a:pPr algn="ctr">
              <a:spcBef>
                <a:spcPts val="0"/>
              </a:spcBef>
              <a:spcAft>
                <a:spcPts val="0"/>
              </a:spcAft>
            </a:pPr>
            <a:r>
              <a:rPr lang="en-GB" sz="1465" dirty="0">
                <a:latin typeface="Consolas" panose="020B0609020204030204"/>
                <a:ea typeface="Consolas" panose="020B0609020204030204"/>
                <a:cs typeface="Consolas" panose="020B0609020204030204"/>
                <a:sym typeface="Consolas" panose="020B0609020204030204"/>
              </a:rPr>
              <a:t>POOL2</a:t>
            </a:r>
            <a:endParaRPr sz="1465" dirty="0">
              <a:latin typeface="Consolas" panose="020B0609020204030204"/>
              <a:ea typeface="Consolas" panose="020B0609020204030204"/>
              <a:cs typeface="Consolas" panose="020B0609020204030204"/>
              <a:sym typeface="Consolas" panose="020B0609020204030204"/>
            </a:endParaRPr>
          </a:p>
        </p:txBody>
      </p:sp>
      <p:sp>
        <p:nvSpPr>
          <p:cNvPr id="302" name="Google Shape;1013;p39"/>
          <p:cNvSpPr/>
          <p:nvPr/>
        </p:nvSpPr>
        <p:spPr>
          <a:xfrm>
            <a:off x="10120313" y="4261266"/>
            <a:ext cx="229488" cy="2268121"/>
          </a:xfrm>
          <a:prstGeom prst="rect">
            <a:avLst/>
          </a:prstGeom>
          <a:solidFill>
            <a:srgbClr val="FFD9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dirty="0"/>
              <a:t>FC</a:t>
            </a:r>
            <a:endParaRPr dirty="0"/>
          </a:p>
        </p:txBody>
      </p:sp>
      <p:sp>
        <p:nvSpPr>
          <p:cNvPr id="305" name="Google Shape;1013;p39"/>
          <p:cNvSpPr/>
          <p:nvPr/>
        </p:nvSpPr>
        <p:spPr>
          <a:xfrm>
            <a:off x="8002493" y="4556288"/>
            <a:ext cx="229488" cy="1678076"/>
          </a:xfrm>
          <a:prstGeom prst="rect">
            <a:avLst/>
          </a:prstGeom>
          <a:solidFill>
            <a:srgbClr val="FFD9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dirty="0"/>
              <a:t>FC</a:t>
            </a:r>
            <a:endParaRPr dirty="0"/>
          </a:p>
        </p:txBody>
      </p:sp>
      <p:sp>
        <p:nvSpPr>
          <p:cNvPr id="307" name="Google Shape;5167;p78"/>
          <p:cNvSpPr/>
          <p:nvPr/>
        </p:nvSpPr>
        <p:spPr>
          <a:xfrm rot="10800000">
            <a:off x="8317801" y="5206654"/>
            <a:ext cx="1642482" cy="296100"/>
          </a:xfrm>
          <a:prstGeom prst="rightArrow">
            <a:avLst>
              <a:gd name="adj1" fmla="val 50000"/>
              <a:gd name="adj2" fmla="val 32184"/>
            </a:avLst>
          </a:prstGeom>
          <a:solidFill>
            <a:srgbClr val="F3F3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8" name="Google Shape;3181;p49"/>
          <p:cNvSpPr txBox="1"/>
          <p:nvPr/>
        </p:nvSpPr>
        <p:spPr>
          <a:xfrm>
            <a:off x="9152958" y="4156422"/>
            <a:ext cx="861416" cy="2688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121900" tIns="0" rIns="121900" bIns="0" anchor="t" anchorCtr="0">
            <a:noAutofit/>
          </a:bodyPr>
          <a:lstStyle/>
          <a:p>
            <a:pPr algn="ctr">
              <a:spcBef>
                <a:spcPts val="0"/>
              </a:spcBef>
              <a:spcAft>
                <a:spcPts val="0"/>
              </a:spcAft>
            </a:pPr>
            <a:r>
              <a:rPr lang="en-GB" sz="1465" dirty="0">
                <a:latin typeface="Consolas" panose="020B0609020204030204"/>
                <a:ea typeface="Consolas" panose="020B0609020204030204"/>
                <a:cs typeface="Consolas" panose="020B0609020204030204"/>
                <a:sym typeface="Consolas" panose="020B0609020204030204"/>
              </a:rPr>
              <a:t>FC2</a:t>
            </a:r>
            <a:endParaRPr sz="1465" dirty="0">
              <a:latin typeface="Consolas" panose="020B0609020204030204"/>
              <a:ea typeface="Consolas" panose="020B0609020204030204"/>
              <a:cs typeface="Consolas" panose="020B0609020204030204"/>
              <a:sym typeface="Consolas" panose="020B0609020204030204"/>
            </a:endParaRPr>
          </a:p>
        </p:txBody>
      </p:sp>
      <p:sp>
        <p:nvSpPr>
          <p:cNvPr id="338" name="Google Shape;3181;p49"/>
          <p:cNvSpPr txBox="1"/>
          <p:nvPr/>
        </p:nvSpPr>
        <p:spPr>
          <a:xfrm>
            <a:off x="7598680" y="4161720"/>
            <a:ext cx="861416" cy="2688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121900" tIns="0" rIns="121900" bIns="0" anchor="t" anchorCtr="0">
            <a:noAutofit/>
          </a:bodyPr>
          <a:lstStyle/>
          <a:p>
            <a:pPr algn="ctr">
              <a:spcBef>
                <a:spcPts val="0"/>
              </a:spcBef>
              <a:spcAft>
                <a:spcPts val="0"/>
              </a:spcAft>
            </a:pPr>
            <a:r>
              <a:rPr lang="en-GB" sz="1465" dirty="0">
                <a:latin typeface="Consolas" panose="020B0609020204030204"/>
                <a:ea typeface="Consolas" panose="020B0609020204030204"/>
                <a:cs typeface="Consolas" panose="020B0609020204030204"/>
                <a:sym typeface="Consolas" panose="020B0609020204030204"/>
              </a:rPr>
              <a:t>FC3</a:t>
            </a:r>
            <a:endParaRPr sz="1465" dirty="0">
              <a:latin typeface="Consolas" panose="020B0609020204030204"/>
              <a:ea typeface="Consolas" panose="020B0609020204030204"/>
              <a:cs typeface="Consolas" panose="020B0609020204030204"/>
              <a:sym typeface="Consolas" panose="020B0609020204030204"/>
            </a:endParaRPr>
          </a:p>
        </p:txBody>
      </p:sp>
      <p:sp>
        <p:nvSpPr>
          <p:cNvPr id="340" name="Google Shape;5167;p78"/>
          <p:cNvSpPr/>
          <p:nvPr/>
        </p:nvSpPr>
        <p:spPr>
          <a:xfrm rot="10800000">
            <a:off x="6384494" y="5221608"/>
            <a:ext cx="1500187" cy="296100"/>
          </a:xfrm>
          <a:prstGeom prst="rightArrow">
            <a:avLst>
              <a:gd name="adj1" fmla="val 50000"/>
              <a:gd name="adj2" fmla="val 32184"/>
            </a:avLst>
          </a:prstGeom>
          <a:solidFill>
            <a:srgbClr val="F3F3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1" name="Google Shape;5385;p92"/>
          <p:cNvSpPr/>
          <p:nvPr/>
        </p:nvSpPr>
        <p:spPr>
          <a:xfrm rot="16200000">
            <a:off x="5345145" y="5283933"/>
            <a:ext cx="1424983"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vert="eaVert" wrap="square" lIns="91425" tIns="91425" rIns="91425" bIns="91425" anchor="ctr" anchorCtr="0">
            <a:noAutofit/>
          </a:bodyPr>
          <a:lstStyle/>
          <a:p>
            <a:pPr marL="0" lvl="0" indent="0" algn="ctr" rtl="0">
              <a:spcBef>
                <a:spcPts val="0"/>
              </a:spcBef>
              <a:spcAft>
                <a:spcPts val="0"/>
              </a:spcAft>
              <a:buNone/>
            </a:pPr>
            <a:r>
              <a:rPr lang="en-US" sz="1200" dirty="0"/>
              <a:t>SOFTMAX</a:t>
            </a:r>
            <a:endParaRPr sz="1200" dirty="0"/>
          </a:p>
        </p:txBody>
      </p:sp>
      <p:sp>
        <p:nvSpPr>
          <p:cNvPr id="343" name="Google Shape;2648;p48"/>
          <p:cNvSpPr txBox="1"/>
          <p:nvPr/>
        </p:nvSpPr>
        <p:spPr>
          <a:xfrm>
            <a:off x="9687193" y="6531812"/>
            <a:ext cx="1095728" cy="214137"/>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GB" sz="1600" dirty="0">
                <a:latin typeface="Consolas" panose="020B0609020204030204"/>
                <a:ea typeface="Consolas" panose="020B0609020204030204"/>
                <a:cs typeface="Consolas" panose="020B0609020204030204"/>
                <a:sym typeface="Consolas" panose="020B0609020204030204"/>
              </a:rPr>
              <a:t>120</a:t>
            </a:r>
            <a:endParaRPr sz="1600" dirty="0">
              <a:latin typeface="Consolas" panose="020B0609020204030204"/>
              <a:ea typeface="Consolas" panose="020B0609020204030204"/>
              <a:cs typeface="Consolas" panose="020B0609020204030204"/>
              <a:sym typeface="Consolas" panose="020B0609020204030204"/>
            </a:endParaRPr>
          </a:p>
        </p:txBody>
      </p:sp>
      <p:sp>
        <p:nvSpPr>
          <p:cNvPr id="344" name="Google Shape;2648;p48"/>
          <p:cNvSpPr txBox="1"/>
          <p:nvPr/>
        </p:nvSpPr>
        <p:spPr>
          <a:xfrm>
            <a:off x="7598680" y="6299141"/>
            <a:ext cx="1095728" cy="214137"/>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GB" sz="1600" dirty="0">
                <a:latin typeface="Consolas" panose="020B0609020204030204"/>
                <a:ea typeface="Consolas" panose="020B0609020204030204"/>
                <a:cs typeface="Consolas" panose="020B0609020204030204"/>
                <a:sym typeface="Consolas" panose="020B0609020204030204"/>
              </a:rPr>
              <a:t>84</a:t>
            </a:r>
            <a:endParaRPr sz="1600" dirty="0">
              <a:latin typeface="Consolas" panose="020B0609020204030204"/>
              <a:ea typeface="Consolas" panose="020B0609020204030204"/>
              <a:cs typeface="Consolas" panose="020B0609020204030204"/>
              <a:sym typeface="Consolas" panose="020B0609020204030204"/>
            </a:endParaRPr>
          </a:p>
        </p:txBody>
      </p:sp>
      <p:sp>
        <p:nvSpPr>
          <p:cNvPr id="346" name="Google Shape;2648;p48"/>
          <p:cNvSpPr txBox="1"/>
          <p:nvPr/>
        </p:nvSpPr>
        <p:spPr>
          <a:xfrm>
            <a:off x="5509772" y="6323128"/>
            <a:ext cx="1095728" cy="214137"/>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GB" sz="1600" dirty="0">
                <a:latin typeface="Consolas" panose="020B0609020204030204"/>
                <a:ea typeface="Consolas" panose="020B0609020204030204"/>
                <a:cs typeface="Consolas" panose="020B0609020204030204"/>
                <a:sym typeface="Consolas" panose="020B0609020204030204"/>
              </a:rPr>
              <a:t>10</a:t>
            </a:r>
            <a:endParaRPr sz="1600" dirty="0">
              <a:latin typeface="Consolas" panose="020B0609020204030204"/>
              <a:ea typeface="Consolas" panose="020B0609020204030204"/>
              <a:cs typeface="Consolas" panose="020B0609020204030204"/>
              <a:sym typeface="Consolas" panose="020B0609020204030204"/>
            </a:endParaRPr>
          </a:p>
        </p:txBody>
      </p:sp>
      <p:sp>
        <p:nvSpPr>
          <p:cNvPr id="4" name="Google Shape;1013;p39"/>
          <p:cNvSpPr/>
          <p:nvPr/>
        </p:nvSpPr>
        <p:spPr>
          <a:xfrm>
            <a:off x="11541789" y="3804886"/>
            <a:ext cx="229487" cy="2817216"/>
          </a:xfrm>
          <a:prstGeom prst="rect">
            <a:avLst/>
          </a:prstGeom>
          <a:solidFill>
            <a:srgbClr val="FFD9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dirty="0"/>
              <a:t>C</a:t>
            </a:r>
            <a:endParaRPr dirty="0"/>
          </a:p>
        </p:txBody>
      </p:sp>
      <p:sp>
        <p:nvSpPr>
          <p:cNvPr id="6" name="Google Shape;5167;p78"/>
          <p:cNvSpPr/>
          <p:nvPr/>
        </p:nvSpPr>
        <p:spPr>
          <a:xfrm rot="10800000">
            <a:off x="10383712" y="5199784"/>
            <a:ext cx="1124166" cy="296100"/>
          </a:xfrm>
          <a:prstGeom prst="rightArrow">
            <a:avLst>
              <a:gd name="adj1" fmla="val 50000"/>
              <a:gd name="adj2" fmla="val 32184"/>
            </a:avLst>
          </a:prstGeom>
          <a:solidFill>
            <a:srgbClr val="F3F3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 name="Google Shape;3181;p49"/>
          <p:cNvSpPr txBox="1"/>
          <p:nvPr/>
        </p:nvSpPr>
        <p:spPr>
          <a:xfrm>
            <a:off x="10600758" y="3704091"/>
            <a:ext cx="861416" cy="2688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121900" tIns="0" rIns="121900" bIns="0" anchor="t" anchorCtr="0">
            <a:noAutofit/>
          </a:bodyPr>
          <a:lstStyle/>
          <a:p>
            <a:pPr algn="ctr">
              <a:spcBef>
                <a:spcPts val="0"/>
              </a:spcBef>
              <a:spcAft>
                <a:spcPts val="0"/>
              </a:spcAft>
            </a:pPr>
            <a:r>
              <a:rPr lang="en-GB" sz="1465" dirty="0">
                <a:latin typeface="Consolas" panose="020B0609020204030204"/>
                <a:ea typeface="Consolas" panose="020B0609020204030204"/>
                <a:cs typeface="Consolas" panose="020B0609020204030204"/>
                <a:sym typeface="Consolas" panose="020B0609020204030204"/>
              </a:rPr>
              <a:t>FC1</a:t>
            </a:r>
            <a:endParaRPr sz="1465" dirty="0">
              <a:latin typeface="Consolas" panose="020B0609020204030204"/>
              <a:ea typeface="Consolas" panose="020B0609020204030204"/>
              <a:cs typeface="Consolas" panose="020B0609020204030204"/>
              <a:sym typeface="Consolas" panose="020B0609020204030204"/>
            </a:endParaRPr>
          </a:p>
        </p:txBody>
      </p:sp>
      <p:sp>
        <p:nvSpPr>
          <p:cNvPr id="8" name="文本框 22"/>
          <p:cNvSpPr txBox="1">
            <a:spLocks noChangeArrowheads="1"/>
          </p:cNvSpPr>
          <p:nvPr/>
        </p:nvSpPr>
        <p:spPr bwMode="auto">
          <a:xfrm>
            <a:off x="583883" y="257450"/>
            <a:ext cx="7098347" cy="6618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defPPr>
              <a:defRPr lang="zh-CN"/>
            </a:defPPr>
            <a:lvl1pPr eaLnBrk="1" hangingPunct="1">
              <a:defRPr sz="3600" b="1">
                <a:latin typeface="+mj-lt"/>
                <a:ea typeface="+mj-ea"/>
                <a:cs typeface="+mj-cs"/>
              </a:defRPr>
            </a:lvl1pPr>
            <a:lvl2pPr algn="ctr">
              <a:defRPr sz="3600" b="1">
                <a:solidFill>
                  <a:schemeClr val="tx2"/>
                </a:solidFill>
              </a:defRPr>
            </a:lvl2pPr>
            <a:lvl3pPr algn="ctr">
              <a:defRPr sz="3600" b="1">
                <a:solidFill>
                  <a:schemeClr val="tx2"/>
                </a:solidFill>
              </a:defRPr>
            </a:lvl3pPr>
            <a:lvl4pPr algn="ctr">
              <a:defRPr sz="3600" b="1">
                <a:solidFill>
                  <a:schemeClr val="tx2"/>
                </a:solidFill>
              </a:defRPr>
            </a:lvl4pPr>
            <a:lvl5pPr algn="ctr">
              <a:defRPr sz="3600" b="1">
                <a:solidFill>
                  <a:schemeClr val="tx2"/>
                </a:solidFill>
              </a:defRPr>
            </a:lvl5pPr>
            <a:lvl6pPr marL="457200" algn="ctr" fontAlgn="base">
              <a:spcBef>
                <a:spcPct val="0"/>
              </a:spcBef>
              <a:spcAft>
                <a:spcPct val="0"/>
              </a:spcAft>
              <a:defRPr sz="3600" b="1">
                <a:solidFill>
                  <a:schemeClr val="tx2"/>
                </a:solidFill>
              </a:defRPr>
            </a:lvl6pPr>
            <a:lvl7pPr marL="914400" algn="ctr" fontAlgn="base">
              <a:spcBef>
                <a:spcPct val="0"/>
              </a:spcBef>
              <a:spcAft>
                <a:spcPct val="0"/>
              </a:spcAft>
              <a:defRPr sz="3600" b="1">
                <a:solidFill>
                  <a:schemeClr val="tx2"/>
                </a:solidFill>
              </a:defRPr>
            </a:lvl7pPr>
            <a:lvl8pPr marL="1371600" algn="ctr" fontAlgn="base">
              <a:spcBef>
                <a:spcPct val="0"/>
              </a:spcBef>
              <a:spcAft>
                <a:spcPct val="0"/>
              </a:spcAft>
              <a:defRPr sz="3600" b="1">
                <a:solidFill>
                  <a:schemeClr val="tx2"/>
                </a:solidFill>
              </a:defRPr>
            </a:lvl8pPr>
            <a:lvl9pPr marL="1828800" algn="ctr" fontAlgn="base">
              <a:spcBef>
                <a:spcPct val="0"/>
              </a:spcBef>
              <a:spcAft>
                <a:spcPct val="0"/>
              </a:spcAft>
              <a:defRPr sz="3600" b="1">
                <a:solidFill>
                  <a:schemeClr val="tx2"/>
                </a:solidFill>
              </a:defRPr>
            </a:lvl9pPr>
          </a:lstStyle>
          <a:p>
            <a:r>
              <a:rPr lang="en-US" altLang="zh-CN" dirty="0"/>
              <a:t>LeNet-5</a:t>
            </a:r>
            <a:endParaRPr lang="zh-CN" altLang="en-US" dirty="0"/>
          </a:p>
        </p:txBody>
      </p:sp>
      <p:grpSp>
        <p:nvGrpSpPr>
          <p:cNvPr id="9" name="Google Shape;1986;p46"/>
          <p:cNvGrpSpPr/>
          <p:nvPr/>
        </p:nvGrpSpPr>
        <p:grpSpPr>
          <a:xfrm>
            <a:off x="227126" y="1566453"/>
            <a:ext cx="1498100" cy="1581355"/>
            <a:chOff x="5950075" y="854725"/>
            <a:chExt cx="2904000" cy="2668950"/>
          </a:xfrm>
        </p:grpSpPr>
        <p:sp>
          <p:nvSpPr>
            <p:cNvPr id="11" name="Google Shape;1987;p46"/>
            <p:cNvSpPr/>
            <p:nvPr/>
          </p:nvSpPr>
          <p:spPr>
            <a:xfrm flipH="1">
              <a:off x="5950075" y="854725"/>
              <a:ext cx="2904000" cy="26673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 name="Google Shape;1988;p46"/>
            <p:cNvSpPr/>
            <p:nvPr/>
          </p:nvSpPr>
          <p:spPr>
            <a:xfrm flipH="1">
              <a:off x="59500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 name="Google Shape;1989;p46"/>
            <p:cNvSpPr/>
            <p:nvPr/>
          </p:nvSpPr>
          <p:spPr>
            <a:xfrm flipH="1">
              <a:off x="65308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 name="Google Shape;1990;p46"/>
            <p:cNvSpPr/>
            <p:nvPr/>
          </p:nvSpPr>
          <p:spPr>
            <a:xfrm flipH="1">
              <a:off x="71116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 name="Google Shape;1991;p46"/>
            <p:cNvSpPr/>
            <p:nvPr/>
          </p:nvSpPr>
          <p:spPr>
            <a:xfrm flipH="1">
              <a:off x="76924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 name="Google Shape;1992;p46"/>
            <p:cNvSpPr/>
            <p:nvPr/>
          </p:nvSpPr>
          <p:spPr>
            <a:xfrm flipH="1">
              <a:off x="82732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 name="Google Shape;1993;p46"/>
            <p:cNvSpPr/>
            <p:nvPr/>
          </p:nvSpPr>
          <p:spPr>
            <a:xfrm flipH="1">
              <a:off x="59500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 name="Google Shape;1994;p46"/>
            <p:cNvSpPr/>
            <p:nvPr/>
          </p:nvSpPr>
          <p:spPr>
            <a:xfrm flipH="1">
              <a:off x="65308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 name="Google Shape;1995;p46"/>
            <p:cNvSpPr/>
            <p:nvPr/>
          </p:nvSpPr>
          <p:spPr>
            <a:xfrm flipH="1">
              <a:off x="71116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 name="Google Shape;1996;p46"/>
            <p:cNvSpPr/>
            <p:nvPr/>
          </p:nvSpPr>
          <p:spPr>
            <a:xfrm flipH="1">
              <a:off x="76924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 name="Google Shape;1997;p46"/>
            <p:cNvSpPr/>
            <p:nvPr/>
          </p:nvSpPr>
          <p:spPr>
            <a:xfrm flipH="1">
              <a:off x="82732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 name="Google Shape;1998;p46"/>
            <p:cNvSpPr/>
            <p:nvPr/>
          </p:nvSpPr>
          <p:spPr>
            <a:xfrm flipH="1">
              <a:off x="59500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 name="Google Shape;1999;p46"/>
            <p:cNvSpPr/>
            <p:nvPr/>
          </p:nvSpPr>
          <p:spPr>
            <a:xfrm flipH="1">
              <a:off x="65308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 name="Google Shape;2000;p46"/>
            <p:cNvSpPr/>
            <p:nvPr/>
          </p:nvSpPr>
          <p:spPr>
            <a:xfrm flipH="1">
              <a:off x="71116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 name="Google Shape;2001;p46"/>
            <p:cNvSpPr/>
            <p:nvPr/>
          </p:nvSpPr>
          <p:spPr>
            <a:xfrm flipH="1">
              <a:off x="76924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 name="Google Shape;2002;p46"/>
            <p:cNvSpPr/>
            <p:nvPr/>
          </p:nvSpPr>
          <p:spPr>
            <a:xfrm flipH="1">
              <a:off x="82732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 name="Google Shape;2003;p46"/>
            <p:cNvSpPr/>
            <p:nvPr/>
          </p:nvSpPr>
          <p:spPr>
            <a:xfrm flipH="1">
              <a:off x="59500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 name="Google Shape;2004;p46"/>
            <p:cNvSpPr/>
            <p:nvPr/>
          </p:nvSpPr>
          <p:spPr>
            <a:xfrm flipH="1">
              <a:off x="65308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 name="Google Shape;2005;p46"/>
            <p:cNvSpPr/>
            <p:nvPr/>
          </p:nvSpPr>
          <p:spPr>
            <a:xfrm flipH="1">
              <a:off x="71116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 name="Google Shape;2006;p46"/>
            <p:cNvSpPr/>
            <p:nvPr/>
          </p:nvSpPr>
          <p:spPr>
            <a:xfrm flipH="1">
              <a:off x="76924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 name="Google Shape;2007;p46"/>
            <p:cNvSpPr/>
            <p:nvPr/>
          </p:nvSpPr>
          <p:spPr>
            <a:xfrm flipH="1">
              <a:off x="82732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 name="Google Shape;2008;p46"/>
            <p:cNvSpPr/>
            <p:nvPr/>
          </p:nvSpPr>
          <p:spPr>
            <a:xfrm flipH="1">
              <a:off x="59500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 name="Google Shape;2009;p46"/>
            <p:cNvSpPr/>
            <p:nvPr/>
          </p:nvSpPr>
          <p:spPr>
            <a:xfrm flipH="1">
              <a:off x="65308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 name="Google Shape;2010;p46"/>
            <p:cNvSpPr/>
            <p:nvPr/>
          </p:nvSpPr>
          <p:spPr>
            <a:xfrm flipH="1">
              <a:off x="71116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 name="Google Shape;2011;p46"/>
            <p:cNvSpPr/>
            <p:nvPr/>
          </p:nvSpPr>
          <p:spPr>
            <a:xfrm flipH="1">
              <a:off x="76924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 name="Google Shape;2012;p46"/>
            <p:cNvSpPr/>
            <p:nvPr/>
          </p:nvSpPr>
          <p:spPr>
            <a:xfrm flipH="1">
              <a:off x="82732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cxnSp>
        <p:nvCxnSpPr>
          <p:cNvPr id="37" name="连接符: 肘形 36"/>
          <p:cNvCxnSpPr>
            <a:stCxn id="13" idx="3"/>
            <a:endCxn id="29" idx="0"/>
          </p:cNvCxnSpPr>
          <p:nvPr/>
        </p:nvCxnSpPr>
        <p:spPr>
          <a:xfrm rot="10800000" flipH="1" flipV="1">
            <a:off x="526746" y="1724294"/>
            <a:ext cx="449430" cy="791167"/>
          </a:xfrm>
          <a:prstGeom prst="bentConnector4">
            <a:avLst>
              <a:gd name="adj1" fmla="val -50864"/>
              <a:gd name="adj2" fmla="val 59975"/>
            </a:avLst>
          </a:prstGeom>
        </p:spPr>
        <p:style>
          <a:lnRef idx="1">
            <a:schemeClr val="accent1"/>
          </a:lnRef>
          <a:fillRef idx="0">
            <a:schemeClr val="accent1"/>
          </a:fillRef>
          <a:effectRef idx="0">
            <a:schemeClr val="accent1"/>
          </a:effectRef>
          <a:fontRef idx="minor">
            <a:schemeClr val="tx1"/>
          </a:fontRef>
        </p:style>
      </p:cxnSp>
      <p:pic>
        <p:nvPicPr>
          <p:cNvPr id="38" name="图片 37"/>
          <p:cNvPicPr>
            <a:picLocks noChangeAspect="1"/>
          </p:cNvPicPr>
          <p:nvPr/>
        </p:nvPicPr>
        <p:blipFill>
          <a:blip r:embed="rId4"/>
          <a:stretch>
            <a:fillRect/>
          </a:stretch>
        </p:blipFill>
        <p:spPr>
          <a:xfrm>
            <a:off x="252565" y="1601538"/>
            <a:ext cx="1444291" cy="1491451"/>
          </a:xfrm>
          <a:prstGeom prst="rect">
            <a:avLst/>
          </a:prstGeom>
        </p:spPr>
      </p:pic>
      <p:sp>
        <p:nvSpPr>
          <p:cNvPr id="39" name="Google Shape;2648;p48"/>
          <p:cNvSpPr txBox="1"/>
          <p:nvPr/>
        </p:nvSpPr>
        <p:spPr>
          <a:xfrm>
            <a:off x="545378" y="3294085"/>
            <a:ext cx="786153"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GB" sz="1600" dirty="0">
                <a:latin typeface="Consolas" panose="020B0609020204030204"/>
                <a:ea typeface="Consolas" panose="020B0609020204030204"/>
                <a:cs typeface="Consolas" panose="020B0609020204030204"/>
                <a:sym typeface="Consolas" panose="020B0609020204030204"/>
              </a:rPr>
              <a:t>32x32x1</a:t>
            </a:r>
            <a:endParaRPr sz="1600" dirty="0">
              <a:latin typeface="Consolas" panose="020B0609020204030204"/>
              <a:ea typeface="Consolas" panose="020B0609020204030204"/>
              <a:cs typeface="Consolas" panose="020B0609020204030204"/>
              <a:sym typeface="Consolas" panose="020B0609020204030204"/>
            </a:endParaRPr>
          </a:p>
        </p:txBody>
      </p:sp>
      <p:sp>
        <p:nvSpPr>
          <p:cNvPr id="2" name="Google Shape;2648;p48"/>
          <p:cNvSpPr txBox="1"/>
          <p:nvPr/>
        </p:nvSpPr>
        <p:spPr>
          <a:xfrm>
            <a:off x="10600758" y="6406209"/>
            <a:ext cx="1095728" cy="214137"/>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GB" sz="1600" dirty="0">
                <a:latin typeface="Consolas" panose="020B0609020204030204"/>
                <a:ea typeface="Consolas" panose="020B0609020204030204"/>
                <a:cs typeface="Consolas" panose="020B0609020204030204"/>
                <a:sym typeface="Consolas" panose="020B0609020204030204"/>
              </a:rPr>
              <a:t>400</a:t>
            </a:r>
            <a:endParaRPr lang="en-GB" sz="1600" dirty="0">
              <a:latin typeface="Consolas" panose="020B0609020204030204"/>
              <a:ea typeface="Consolas" panose="020B0609020204030204"/>
              <a:cs typeface="Consolas" panose="020B0609020204030204"/>
              <a:sym typeface="Consolas" panose="020B0609020204030204"/>
            </a:endParaRPr>
          </a:p>
          <a:p>
            <a:pPr marL="0" lvl="0" indent="0" algn="ctr" rtl="0">
              <a:spcBef>
                <a:spcPts val="0"/>
              </a:spcBef>
              <a:spcAft>
                <a:spcPts val="0"/>
              </a:spcAft>
              <a:buNone/>
            </a:pPr>
            <a:endParaRPr sz="1600" dirty="0">
              <a:latin typeface="Consolas" panose="020B0609020204030204"/>
              <a:ea typeface="Consolas" panose="020B0609020204030204"/>
              <a:cs typeface="Consolas" panose="020B0609020204030204"/>
              <a:sym typeface="Consolas" panose="020B0609020204030204"/>
            </a:endParaRPr>
          </a:p>
        </p:txBody>
      </p:sp>
      <p:graphicFrame>
        <p:nvGraphicFramePr>
          <p:cNvPr id="3" name="表格 2"/>
          <p:cNvGraphicFramePr>
            <a:graphicFrameLocks noGrp="1"/>
          </p:cNvGraphicFramePr>
          <p:nvPr/>
        </p:nvGraphicFramePr>
        <p:xfrm>
          <a:off x="232199" y="4156422"/>
          <a:ext cx="5570075" cy="2367339"/>
        </p:xfrm>
        <a:graphic>
          <a:graphicData uri="http://schemas.openxmlformats.org/drawingml/2006/table">
            <a:tbl>
              <a:tblPr firstRow="1" firstCol="1" bandRow="1">
                <a:tableStyleId>{93296810-A885-4BE3-A3E7-6D5BEEA58F35}</a:tableStyleId>
              </a:tblPr>
              <a:tblGrid>
                <a:gridCol w="2371946"/>
                <a:gridCol w="919462"/>
                <a:gridCol w="692928"/>
                <a:gridCol w="1585739"/>
              </a:tblGrid>
              <a:tr h="375468">
                <a:tc>
                  <a:txBody>
                    <a:bodyPr/>
                    <a:lstStyle/>
                    <a:p>
                      <a:endParaRPr lang="zh-CN" sz="1050" kern="100" dirty="0">
                        <a:effectLst/>
                        <a:latin typeface="等线" panose="02010600030101010101" charset="-122"/>
                        <a:ea typeface="等线" panose="02010600030101010101" charset="-122"/>
                      </a:endParaRPr>
                    </a:p>
                  </a:txBody>
                  <a:tcPr marL="9525" marR="9525" marT="9525" marB="9525" anchor="ctr"/>
                </a:tc>
                <a:tc>
                  <a:txBody>
                    <a:bodyPr/>
                    <a:lstStyle/>
                    <a:p>
                      <a:pPr algn="just"/>
                      <a:r>
                        <a:rPr lang="zh-CN" sz="1050" kern="100" dirty="0">
                          <a:effectLst/>
                        </a:rPr>
                        <a:t>维度</a:t>
                      </a:r>
                      <a:endParaRPr lang="zh-CN" sz="1050" kern="100" dirty="0">
                        <a:effectLst/>
                        <a:latin typeface="等线" panose="02010600030101010101" charset="-122"/>
                        <a:ea typeface="等线" panose="02010600030101010101" charset="-122"/>
                        <a:cs typeface="Times New Roman" panose="02020603050405020304" pitchFamily="18" charset="0"/>
                      </a:endParaRPr>
                    </a:p>
                  </a:txBody>
                  <a:tcPr marL="9525" marR="9525" marT="9525" marB="9525" anchor="ctr"/>
                </a:tc>
                <a:tc>
                  <a:txBody>
                    <a:bodyPr/>
                    <a:lstStyle/>
                    <a:p>
                      <a:pPr algn="just"/>
                      <a:r>
                        <a:rPr lang="zh-CN" sz="1050" kern="100" dirty="0">
                          <a:effectLst/>
                        </a:rPr>
                        <a:t>尺寸</a:t>
                      </a:r>
                      <a:endParaRPr lang="zh-CN" sz="1050" kern="100" dirty="0">
                        <a:effectLst/>
                        <a:latin typeface="等线" panose="02010600030101010101" charset="-122"/>
                        <a:ea typeface="等线" panose="02010600030101010101" charset="-122"/>
                        <a:cs typeface="Times New Roman" panose="02020603050405020304" pitchFamily="18" charset="0"/>
                      </a:endParaRPr>
                    </a:p>
                  </a:txBody>
                  <a:tcPr marL="9525" marR="9525" marT="9525" marB="9525" anchor="ctr"/>
                </a:tc>
                <a:tc>
                  <a:txBody>
                    <a:bodyPr/>
                    <a:lstStyle/>
                    <a:p>
                      <a:pPr algn="just"/>
                      <a:r>
                        <a:rPr lang="zh-CN" sz="1050" kern="100">
                          <a:effectLst/>
                        </a:rPr>
                        <a:t>参数个数</a:t>
                      </a:r>
                      <a:endParaRPr lang="zh-CN" sz="1050" kern="100">
                        <a:effectLst/>
                        <a:latin typeface="等线" panose="02010600030101010101" charset="-122"/>
                        <a:ea typeface="等线" panose="02010600030101010101" charset="-122"/>
                        <a:cs typeface="Times New Roman" panose="02020603050405020304" pitchFamily="18" charset="0"/>
                      </a:endParaRPr>
                    </a:p>
                  </a:txBody>
                  <a:tcPr marL="9525" marR="9525" marT="9525" marB="9525" anchor="ctr"/>
                </a:tc>
              </a:tr>
              <a:tr h="222392">
                <a:tc>
                  <a:txBody>
                    <a:bodyPr/>
                    <a:lstStyle/>
                    <a:p>
                      <a:pPr algn="just"/>
                      <a:r>
                        <a:rPr lang="zh-CN" sz="1050" kern="100" dirty="0">
                          <a:effectLst/>
                        </a:rPr>
                        <a:t>输入</a:t>
                      </a:r>
                      <a:endParaRPr lang="zh-CN" sz="1050" kern="100" dirty="0">
                        <a:effectLst/>
                        <a:latin typeface="等线" panose="02010600030101010101" charset="-122"/>
                        <a:ea typeface="等线" panose="02010600030101010101" charset="-122"/>
                        <a:cs typeface="Times New Roman" panose="02020603050405020304" pitchFamily="18" charset="0"/>
                      </a:endParaRPr>
                    </a:p>
                  </a:txBody>
                  <a:tcPr marL="9525" marR="9525" marT="9525" marB="9525" anchor="ctr"/>
                </a:tc>
                <a:tc>
                  <a:txBody>
                    <a:bodyPr/>
                    <a:lstStyle/>
                    <a:p>
                      <a:pPr algn="just"/>
                      <a:r>
                        <a:rPr lang="en-US" sz="1050" kern="100" dirty="0">
                          <a:effectLst/>
                        </a:rPr>
                        <a:t>32,32,3</a:t>
                      </a:r>
                      <a:endParaRPr lang="zh-CN" sz="1050" kern="100" dirty="0">
                        <a:effectLst/>
                        <a:latin typeface="等线" panose="02010600030101010101" charset="-122"/>
                        <a:ea typeface="等线" panose="02010600030101010101" charset="-122"/>
                        <a:cs typeface="Times New Roman" panose="02020603050405020304" pitchFamily="18" charset="0"/>
                      </a:endParaRPr>
                    </a:p>
                  </a:txBody>
                  <a:tcPr marL="9525" marR="9525" marT="9525" marB="9525" anchor="ctr"/>
                </a:tc>
                <a:tc>
                  <a:txBody>
                    <a:bodyPr/>
                    <a:lstStyle/>
                    <a:p>
                      <a:pPr algn="just"/>
                      <a:r>
                        <a:rPr lang="en-US" sz="1050" kern="100">
                          <a:effectLst/>
                        </a:rPr>
                        <a:t>3072</a:t>
                      </a:r>
                      <a:endParaRPr lang="zh-CN" sz="1050" kern="100">
                        <a:effectLst/>
                        <a:latin typeface="等线" panose="02010600030101010101" charset="-122"/>
                        <a:ea typeface="等线" panose="02010600030101010101" charset="-122"/>
                        <a:cs typeface="Times New Roman" panose="02020603050405020304" pitchFamily="18" charset="0"/>
                      </a:endParaRPr>
                    </a:p>
                  </a:txBody>
                  <a:tcPr marL="9525" marR="9525" marT="9525" marB="9525" anchor="ctr"/>
                </a:tc>
                <a:tc>
                  <a:txBody>
                    <a:bodyPr/>
                    <a:lstStyle/>
                    <a:p>
                      <a:pPr algn="just"/>
                      <a:r>
                        <a:rPr lang="en-US" sz="1050" kern="100">
                          <a:effectLst/>
                        </a:rPr>
                        <a:t>0</a:t>
                      </a:r>
                      <a:endParaRPr lang="zh-CN" sz="1050" kern="100">
                        <a:effectLst/>
                        <a:latin typeface="等线" panose="02010600030101010101" charset="-122"/>
                        <a:ea typeface="等线" panose="02010600030101010101" charset="-122"/>
                        <a:cs typeface="Times New Roman" panose="02020603050405020304" pitchFamily="18" charset="0"/>
                      </a:endParaRPr>
                    </a:p>
                  </a:txBody>
                  <a:tcPr marL="9525" marR="9525" marT="9525" marB="9525" anchor="ctr"/>
                </a:tc>
              </a:tr>
              <a:tr h="222392">
                <a:tc>
                  <a:txBody>
                    <a:bodyPr/>
                    <a:lstStyle/>
                    <a:p>
                      <a:pPr algn="just"/>
                      <a:r>
                        <a:rPr lang="en-US" sz="1050" kern="100" dirty="0">
                          <a:effectLst/>
                        </a:rPr>
                        <a:t>CONV1(f=5, s=1,6filter)</a:t>
                      </a:r>
                      <a:endParaRPr lang="zh-CN" sz="1050" kern="100" dirty="0">
                        <a:effectLst/>
                        <a:latin typeface="等线" panose="02010600030101010101" charset="-122"/>
                        <a:ea typeface="等线" panose="02010600030101010101" charset="-122"/>
                        <a:cs typeface="Times New Roman" panose="02020603050405020304" pitchFamily="18" charset="0"/>
                      </a:endParaRPr>
                    </a:p>
                  </a:txBody>
                  <a:tcPr marL="9525" marR="9525" marT="9525" marB="9525" anchor="ctr"/>
                </a:tc>
                <a:tc>
                  <a:txBody>
                    <a:bodyPr/>
                    <a:lstStyle/>
                    <a:p>
                      <a:pPr algn="just"/>
                      <a:r>
                        <a:rPr lang="en-US" sz="1050" kern="100" dirty="0">
                          <a:effectLst/>
                        </a:rPr>
                        <a:t>28,28,6</a:t>
                      </a:r>
                      <a:endParaRPr lang="zh-CN" sz="1050" kern="100" dirty="0">
                        <a:effectLst/>
                        <a:latin typeface="等线" panose="02010600030101010101" charset="-122"/>
                        <a:ea typeface="等线" panose="02010600030101010101" charset="-122"/>
                        <a:cs typeface="Times New Roman" panose="02020603050405020304" pitchFamily="18" charset="0"/>
                      </a:endParaRPr>
                    </a:p>
                  </a:txBody>
                  <a:tcPr marL="9525" marR="9525" marT="9525" marB="9525" anchor="ctr"/>
                </a:tc>
                <a:tc>
                  <a:txBody>
                    <a:bodyPr/>
                    <a:lstStyle/>
                    <a:p>
                      <a:pPr algn="just"/>
                      <a:r>
                        <a:rPr lang="en-US" sz="1050" kern="100">
                          <a:effectLst/>
                        </a:rPr>
                        <a:t>6272</a:t>
                      </a:r>
                      <a:endParaRPr lang="zh-CN" sz="1050" kern="100">
                        <a:effectLst/>
                        <a:latin typeface="等线" panose="02010600030101010101" charset="-122"/>
                        <a:ea typeface="等线" panose="02010600030101010101" charset="-122"/>
                        <a:cs typeface="Times New Roman" panose="02020603050405020304" pitchFamily="18" charset="0"/>
                      </a:endParaRPr>
                    </a:p>
                  </a:txBody>
                  <a:tcPr marL="9525" marR="9525" marT="9525" marB="9525" anchor="ctr"/>
                </a:tc>
                <a:tc>
                  <a:txBody>
                    <a:bodyPr/>
                    <a:lstStyle/>
                    <a:p>
                      <a:pPr algn="just"/>
                      <a:r>
                        <a:rPr lang="en-US" sz="1050" kern="100" dirty="0">
                          <a:effectLst/>
                        </a:rPr>
                        <a:t>456=(3x5x5+1)x6 </a:t>
                      </a:r>
                      <a:endParaRPr lang="zh-CN" sz="1050" kern="100" dirty="0">
                        <a:effectLst/>
                        <a:latin typeface="等线" panose="02010600030101010101" charset="-122"/>
                        <a:ea typeface="等线" panose="02010600030101010101" charset="-122"/>
                        <a:cs typeface="Times New Roman" panose="02020603050405020304" pitchFamily="18" charset="0"/>
                      </a:endParaRPr>
                    </a:p>
                  </a:txBody>
                  <a:tcPr marL="9525" marR="9525" marT="9525" marB="9525" anchor="ctr"/>
                </a:tc>
              </a:tr>
              <a:tr h="222392">
                <a:tc>
                  <a:txBody>
                    <a:bodyPr/>
                    <a:lstStyle/>
                    <a:p>
                      <a:pPr algn="just"/>
                      <a:r>
                        <a:rPr lang="en-US" sz="1050" kern="100" dirty="0">
                          <a:effectLst/>
                        </a:rPr>
                        <a:t>POOL1</a:t>
                      </a:r>
                      <a:endParaRPr lang="zh-CN" sz="1050" kern="100" dirty="0">
                        <a:effectLst/>
                        <a:latin typeface="等线" panose="02010600030101010101" charset="-122"/>
                        <a:ea typeface="等线" panose="02010600030101010101" charset="-122"/>
                        <a:cs typeface="Times New Roman" panose="02020603050405020304" pitchFamily="18" charset="0"/>
                      </a:endParaRPr>
                    </a:p>
                  </a:txBody>
                  <a:tcPr marL="9525" marR="9525" marT="9525" marB="9525" anchor="ctr"/>
                </a:tc>
                <a:tc>
                  <a:txBody>
                    <a:bodyPr/>
                    <a:lstStyle/>
                    <a:p>
                      <a:pPr algn="just"/>
                      <a:r>
                        <a:rPr lang="en-US" sz="1050" kern="100" dirty="0">
                          <a:effectLst/>
                        </a:rPr>
                        <a:t>14,14,6</a:t>
                      </a:r>
                      <a:endParaRPr lang="zh-CN" sz="1050" kern="100" dirty="0">
                        <a:effectLst/>
                        <a:latin typeface="等线" panose="02010600030101010101" charset="-122"/>
                        <a:ea typeface="等线" panose="02010600030101010101" charset="-122"/>
                        <a:cs typeface="Times New Roman" panose="02020603050405020304" pitchFamily="18" charset="0"/>
                      </a:endParaRPr>
                    </a:p>
                  </a:txBody>
                  <a:tcPr marL="9525" marR="9525" marT="9525" marB="9525" anchor="ctr"/>
                </a:tc>
                <a:tc>
                  <a:txBody>
                    <a:bodyPr/>
                    <a:lstStyle/>
                    <a:p>
                      <a:pPr algn="just"/>
                      <a:r>
                        <a:rPr lang="en-US" sz="1050" kern="100">
                          <a:effectLst/>
                        </a:rPr>
                        <a:t>1568</a:t>
                      </a:r>
                      <a:endParaRPr lang="zh-CN" sz="1050" kern="100">
                        <a:effectLst/>
                        <a:latin typeface="等线" panose="02010600030101010101" charset="-122"/>
                        <a:ea typeface="等线" panose="02010600030101010101" charset="-122"/>
                        <a:cs typeface="Times New Roman" panose="02020603050405020304" pitchFamily="18" charset="0"/>
                      </a:endParaRPr>
                    </a:p>
                  </a:txBody>
                  <a:tcPr marL="9525" marR="9525" marT="9525" marB="9525" anchor="ctr"/>
                </a:tc>
                <a:tc>
                  <a:txBody>
                    <a:bodyPr/>
                    <a:lstStyle/>
                    <a:p>
                      <a:pPr algn="just"/>
                      <a:r>
                        <a:rPr lang="en-US" sz="1050" kern="100" dirty="0">
                          <a:effectLst/>
                        </a:rPr>
                        <a:t>0</a:t>
                      </a:r>
                      <a:endParaRPr lang="zh-CN" sz="1050" kern="100" dirty="0">
                        <a:effectLst/>
                        <a:latin typeface="等线" panose="02010600030101010101" charset="-122"/>
                        <a:ea typeface="等线" panose="02010600030101010101" charset="-122"/>
                        <a:cs typeface="Times New Roman" panose="02020603050405020304" pitchFamily="18" charset="0"/>
                      </a:endParaRPr>
                    </a:p>
                  </a:txBody>
                  <a:tcPr marL="9525" marR="9525" marT="9525" marB="9525" anchor="ctr"/>
                </a:tc>
              </a:tr>
              <a:tr h="222392">
                <a:tc>
                  <a:txBody>
                    <a:bodyPr/>
                    <a:lstStyle/>
                    <a:p>
                      <a:pPr algn="just"/>
                      <a:r>
                        <a:rPr lang="en-US" sz="1050" kern="100" dirty="0">
                          <a:effectLst/>
                        </a:rPr>
                        <a:t>CONV2(f=5</a:t>
                      </a:r>
                      <a:r>
                        <a:rPr lang="zh-CN" sz="1050" kern="100" dirty="0">
                          <a:effectLst/>
                        </a:rPr>
                        <a:t>，</a:t>
                      </a:r>
                      <a:r>
                        <a:rPr lang="en-US" sz="1050" kern="100" dirty="0">
                          <a:effectLst/>
                        </a:rPr>
                        <a:t>s=1,16filter)</a:t>
                      </a:r>
                      <a:endParaRPr lang="zh-CN" sz="1050" kern="100" dirty="0">
                        <a:effectLst/>
                        <a:latin typeface="等线" panose="02010600030101010101" charset="-122"/>
                        <a:ea typeface="等线" panose="02010600030101010101" charset="-122"/>
                        <a:cs typeface="Times New Roman" panose="02020603050405020304" pitchFamily="18" charset="0"/>
                      </a:endParaRPr>
                    </a:p>
                  </a:txBody>
                  <a:tcPr marL="9525" marR="9525" marT="9525" marB="9525" anchor="ctr"/>
                </a:tc>
                <a:tc>
                  <a:txBody>
                    <a:bodyPr/>
                    <a:lstStyle/>
                    <a:p>
                      <a:pPr algn="just"/>
                      <a:r>
                        <a:rPr lang="en-US" sz="1050" kern="100" dirty="0">
                          <a:effectLst/>
                        </a:rPr>
                        <a:t>10,10,16</a:t>
                      </a:r>
                      <a:endParaRPr lang="zh-CN" sz="1050" kern="100" dirty="0">
                        <a:effectLst/>
                        <a:latin typeface="等线" panose="02010600030101010101" charset="-122"/>
                        <a:ea typeface="等线" panose="02010600030101010101" charset="-122"/>
                        <a:cs typeface="Times New Roman" panose="02020603050405020304" pitchFamily="18" charset="0"/>
                      </a:endParaRPr>
                    </a:p>
                  </a:txBody>
                  <a:tcPr marL="9525" marR="9525" marT="9525" marB="9525" anchor="ctr"/>
                </a:tc>
                <a:tc>
                  <a:txBody>
                    <a:bodyPr/>
                    <a:lstStyle/>
                    <a:p>
                      <a:pPr algn="just"/>
                      <a:r>
                        <a:rPr lang="en-US" sz="1050" kern="100">
                          <a:effectLst/>
                        </a:rPr>
                        <a:t>1600</a:t>
                      </a:r>
                      <a:endParaRPr lang="zh-CN" sz="1050" kern="100">
                        <a:effectLst/>
                        <a:latin typeface="等线" panose="02010600030101010101" charset="-122"/>
                        <a:ea typeface="等线" panose="02010600030101010101" charset="-122"/>
                        <a:cs typeface="Times New Roman" panose="02020603050405020304" pitchFamily="18" charset="0"/>
                      </a:endParaRPr>
                    </a:p>
                  </a:txBody>
                  <a:tcPr marL="9525" marR="9525" marT="9525" marB="9525" anchor="ctr"/>
                </a:tc>
                <a:tc>
                  <a:txBody>
                    <a:bodyPr/>
                    <a:lstStyle/>
                    <a:p>
                      <a:pPr algn="just"/>
                      <a:r>
                        <a:rPr lang="en-US" sz="1050" kern="100" dirty="0">
                          <a:effectLst/>
                        </a:rPr>
                        <a:t>2416=(6x5x5+1)x16</a:t>
                      </a:r>
                      <a:endParaRPr lang="zh-CN" sz="1050" kern="100" dirty="0">
                        <a:effectLst/>
                        <a:latin typeface="等线" panose="02010600030101010101" charset="-122"/>
                        <a:ea typeface="等线" panose="02010600030101010101" charset="-122"/>
                        <a:cs typeface="Times New Roman" panose="02020603050405020304" pitchFamily="18" charset="0"/>
                      </a:endParaRPr>
                    </a:p>
                  </a:txBody>
                  <a:tcPr marL="9525" marR="9525" marT="9525" marB="9525" anchor="ctr"/>
                </a:tc>
              </a:tr>
              <a:tr h="222392">
                <a:tc>
                  <a:txBody>
                    <a:bodyPr/>
                    <a:lstStyle/>
                    <a:p>
                      <a:pPr algn="just"/>
                      <a:r>
                        <a:rPr lang="en-US" sz="1050" kern="100" dirty="0">
                          <a:effectLst/>
                        </a:rPr>
                        <a:t>POOL2</a:t>
                      </a:r>
                      <a:endParaRPr lang="zh-CN" sz="1050" kern="100" dirty="0">
                        <a:effectLst/>
                        <a:latin typeface="等线" panose="02010600030101010101" charset="-122"/>
                        <a:ea typeface="等线" panose="02010600030101010101" charset="-122"/>
                        <a:cs typeface="Times New Roman" panose="02020603050405020304" pitchFamily="18" charset="0"/>
                      </a:endParaRPr>
                    </a:p>
                  </a:txBody>
                  <a:tcPr marL="9525" marR="9525" marT="9525" marB="9525" anchor="ctr"/>
                </a:tc>
                <a:tc>
                  <a:txBody>
                    <a:bodyPr/>
                    <a:lstStyle/>
                    <a:p>
                      <a:pPr algn="just"/>
                      <a:r>
                        <a:rPr lang="en-US" sz="1050" kern="100" dirty="0">
                          <a:effectLst/>
                        </a:rPr>
                        <a:t>5,5,16</a:t>
                      </a:r>
                      <a:endParaRPr lang="zh-CN" sz="1050" kern="100" dirty="0">
                        <a:effectLst/>
                        <a:latin typeface="等线" panose="02010600030101010101" charset="-122"/>
                        <a:ea typeface="等线" panose="02010600030101010101" charset="-122"/>
                        <a:cs typeface="Times New Roman" panose="02020603050405020304" pitchFamily="18" charset="0"/>
                      </a:endParaRPr>
                    </a:p>
                  </a:txBody>
                  <a:tcPr marL="9525" marR="9525" marT="9525" marB="9525" anchor="ctr"/>
                </a:tc>
                <a:tc>
                  <a:txBody>
                    <a:bodyPr/>
                    <a:lstStyle/>
                    <a:p>
                      <a:pPr algn="just"/>
                      <a:r>
                        <a:rPr lang="en-US" sz="1050" kern="100">
                          <a:effectLst/>
                        </a:rPr>
                        <a:t>400</a:t>
                      </a:r>
                      <a:endParaRPr lang="zh-CN" sz="1050" kern="100">
                        <a:effectLst/>
                        <a:latin typeface="等线" panose="02010600030101010101" charset="-122"/>
                        <a:ea typeface="等线" panose="02010600030101010101" charset="-122"/>
                        <a:cs typeface="Times New Roman" panose="02020603050405020304" pitchFamily="18" charset="0"/>
                      </a:endParaRPr>
                    </a:p>
                  </a:txBody>
                  <a:tcPr marL="9525" marR="9525" marT="9525" marB="9525" anchor="ctr"/>
                </a:tc>
                <a:tc>
                  <a:txBody>
                    <a:bodyPr/>
                    <a:lstStyle/>
                    <a:p>
                      <a:pPr algn="just"/>
                      <a:r>
                        <a:rPr lang="en-US" sz="1050" kern="100" dirty="0">
                          <a:effectLst/>
                        </a:rPr>
                        <a:t>0</a:t>
                      </a:r>
                      <a:endParaRPr lang="zh-CN" sz="1050" kern="100" dirty="0">
                        <a:effectLst/>
                        <a:latin typeface="等线" panose="02010600030101010101" charset="-122"/>
                        <a:ea typeface="等线" panose="02010600030101010101" charset="-122"/>
                        <a:cs typeface="Times New Roman" panose="02020603050405020304" pitchFamily="18" charset="0"/>
                      </a:endParaRPr>
                    </a:p>
                  </a:txBody>
                  <a:tcPr marL="9525" marR="9525" marT="9525" marB="9525" anchor="ctr"/>
                </a:tc>
              </a:tr>
              <a:tr h="222392">
                <a:tc>
                  <a:txBody>
                    <a:bodyPr/>
                    <a:lstStyle/>
                    <a:p>
                      <a:pPr algn="just"/>
                      <a:r>
                        <a:rPr lang="en-US" sz="1050" kern="100" dirty="0">
                          <a:effectLst/>
                        </a:rPr>
                        <a:t>FC1(400)</a:t>
                      </a:r>
                      <a:endParaRPr lang="zh-CN" sz="1050" kern="100" dirty="0">
                        <a:effectLst/>
                        <a:latin typeface="等线" panose="02010600030101010101" charset="-122"/>
                        <a:ea typeface="等线" panose="02010600030101010101" charset="-122"/>
                        <a:cs typeface="Times New Roman" panose="02020603050405020304" pitchFamily="18" charset="0"/>
                      </a:endParaRPr>
                    </a:p>
                  </a:txBody>
                  <a:tcPr marL="9525" marR="9525" marT="9525" marB="9525" anchor="ctr"/>
                </a:tc>
                <a:tc>
                  <a:txBody>
                    <a:bodyPr/>
                    <a:lstStyle/>
                    <a:p>
                      <a:pPr algn="just"/>
                      <a:r>
                        <a:rPr lang="en-US" sz="1050" kern="100" dirty="0">
                          <a:effectLst/>
                        </a:rPr>
                        <a:t>400,1</a:t>
                      </a:r>
                      <a:endParaRPr lang="zh-CN" sz="1050" kern="100" dirty="0">
                        <a:effectLst/>
                        <a:latin typeface="等线" panose="02010600030101010101" charset="-122"/>
                        <a:ea typeface="等线" panose="02010600030101010101" charset="-122"/>
                        <a:cs typeface="Times New Roman" panose="02020603050405020304" pitchFamily="18" charset="0"/>
                      </a:endParaRPr>
                    </a:p>
                  </a:txBody>
                  <a:tcPr marL="9525" marR="9525" marT="9525" marB="9525" anchor="ctr"/>
                </a:tc>
                <a:tc>
                  <a:txBody>
                    <a:bodyPr/>
                    <a:lstStyle/>
                    <a:p>
                      <a:pPr algn="just"/>
                      <a:r>
                        <a:rPr lang="en-US" sz="1050" kern="100">
                          <a:effectLst/>
                        </a:rPr>
                        <a:t>400</a:t>
                      </a:r>
                      <a:endParaRPr lang="zh-CN" sz="1050" kern="100">
                        <a:effectLst/>
                        <a:latin typeface="等线" panose="02010600030101010101" charset="-122"/>
                        <a:ea typeface="等线" panose="02010600030101010101" charset="-122"/>
                        <a:cs typeface="Times New Roman" panose="02020603050405020304" pitchFamily="18" charset="0"/>
                      </a:endParaRPr>
                    </a:p>
                  </a:txBody>
                  <a:tcPr marL="9525" marR="9525" marT="9525" marB="9525" anchor="ctr"/>
                </a:tc>
                <a:tc>
                  <a:txBody>
                    <a:bodyPr/>
                    <a:lstStyle/>
                    <a:p>
                      <a:pPr algn="just"/>
                      <a:r>
                        <a:rPr lang="en-US" sz="1050" kern="100" dirty="0">
                          <a:effectLst/>
                        </a:rPr>
                        <a:t>48120=400x120+120</a:t>
                      </a:r>
                      <a:endParaRPr lang="zh-CN" sz="1050" kern="100" dirty="0">
                        <a:effectLst/>
                        <a:latin typeface="等线" panose="02010600030101010101" charset="-122"/>
                        <a:ea typeface="等线" panose="02010600030101010101" charset="-122"/>
                        <a:cs typeface="Times New Roman" panose="02020603050405020304" pitchFamily="18" charset="0"/>
                      </a:endParaRPr>
                    </a:p>
                  </a:txBody>
                  <a:tcPr marL="9525" marR="9525" marT="9525" marB="9525" anchor="ctr"/>
                </a:tc>
              </a:tr>
              <a:tr h="222392">
                <a:tc>
                  <a:txBody>
                    <a:bodyPr/>
                    <a:lstStyle/>
                    <a:p>
                      <a:pPr algn="just"/>
                      <a:r>
                        <a:rPr lang="en-US" sz="1050" kern="100" dirty="0">
                          <a:effectLst/>
                        </a:rPr>
                        <a:t>FC2(120)</a:t>
                      </a:r>
                      <a:endParaRPr lang="zh-CN" sz="1050" kern="100" dirty="0">
                        <a:effectLst/>
                        <a:latin typeface="等线" panose="02010600030101010101" charset="-122"/>
                        <a:ea typeface="等线" panose="02010600030101010101" charset="-122"/>
                        <a:cs typeface="Times New Roman" panose="02020603050405020304" pitchFamily="18" charset="0"/>
                      </a:endParaRPr>
                    </a:p>
                  </a:txBody>
                  <a:tcPr marL="9525" marR="9525" marT="9525" marB="9525" anchor="ctr"/>
                </a:tc>
                <a:tc>
                  <a:txBody>
                    <a:bodyPr/>
                    <a:lstStyle/>
                    <a:p>
                      <a:pPr algn="just"/>
                      <a:r>
                        <a:rPr lang="en-US" sz="1050" kern="100" dirty="0">
                          <a:effectLst/>
                        </a:rPr>
                        <a:t>120,1</a:t>
                      </a:r>
                      <a:endParaRPr lang="zh-CN" sz="1050" kern="100" dirty="0">
                        <a:effectLst/>
                        <a:latin typeface="等线" panose="02010600030101010101" charset="-122"/>
                        <a:ea typeface="等线" panose="02010600030101010101" charset="-122"/>
                        <a:cs typeface="Times New Roman" panose="02020603050405020304" pitchFamily="18" charset="0"/>
                      </a:endParaRPr>
                    </a:p>
                  </a:txBody>
                  <a:tcPr marL="9525" marR="9525" marT="9525" marB="9525" anchor="ctr"/>
                </a:tc>
                <a:tc>
                  <a:txBody>
                    <a:bodyPr/>
                    <a:lstStyle/>
                    <a:p>
                      <a:pPr algn="just"/>
                      <a:r>
                        <a:rPr lang="en-US" sz="1050" kern="100" dirty="0">
                          <a:effectLst/>
                        </a:rPr>
                        <a:t>120</a:t>
                      </a:r>
                      <a:endParaRPr lang="zh-CN" sz="1050" kern="100" dirty="0">
                        <a:effectLst/>
                        <a:latin typeface="等线" panose="02010600030101010101" charset="-122"/>
                        <a:ea typeface="等线" panose="02010600030101010101" charset="-122"/>
                        <a:cs typeface="Times New Roman" panose="02020603050405020304" pitchFamily="18" charset="0"/>
                      </a:endParaRPr>
                    </a:p>
                  </a:txBody>
                  <a:tcPr marL="9525" marR="9525" marT="9525" marB="9525" anchor="ctr"/>
                </a:tc>
                <a:tc>
                  <a:txBody>
                    <a:bodyPr/>
                    <a:lstStyle/>
                    <a:p>
                      <a:pPr algn="just"/>
                      <a:r>
                        <a:rPr lang="en-US" sz="1050" kern="100" dirty="0">
                          <a:effectLst/>
                        </a:rPr>
                        <a:t>10164=120x84+84</a:t>
                      </a:r>
                      <a:endParaRPr lang="zh-CN" sz="1050" kern="100" dirty="0">
                        <a:effectLst/>
                        <a:latin typeface="等线" panose="02010600030101010101" charset="-122"/>
                        <a:ea typeface="等线" panose="02010600030101010101" charset="-122"/>
                        <a:cs typeface="Times New Roman" panose="02020603050405020304" pitchFamily="18" charset="0"/>
                      </a:endParaRPr>
                    </a:p>
                  </a:txBody>
                  <a:tcPr marL="9525" marR="9525" marT="9525" marB="9525" anchor="ctr"/>
                </a:tc>
              </a:tr>
              <a:tr h="222392">
                <a:tc>
                  <a:txBody>
                    <a:bodyPr/>
                    <a:lstStyle/>
                    <a:p>
                      <a:pPr algn="just"/>
                      <a:r>
                        <a:rPr lang="en-US" sz="1050" kern="100" dirty="0">
                          <a:effectLst/>
                        </a:rPr>
                        <a:t>FC3(84)</a:t>
                      </a:r>
                      <a:endParaRPr lang="zh-CN" sz="1050" kern="100" dirty="0">
                        <a:effectLst/>
                        <a:latin typeface="等线" panose="02010600030101010101" charset="-122"/>
                        <a:ea typeface="等线" panose="02010600030101010101" charset="-122"/>
                        <a:cs typeface="Times New Roman" panose="02020603050405020304" pitchFamily="18" charset="0"/>
                      </a:endParaRPr>
                    </a:p>
                  </a:txBody>
                  <a:tcPr marL="9525" marR="9525" marT="9525" marB="9525" anchor="ctr"/>
                </a:tc>
                <a:tc>
                  <a:txBody>
                    <a:bodyPr/>
                    <a:lstStyle/>
                    <a:p>
                      <a:pPr algn="just"/>
                      <a:r>
                        <a:rPr lang="en-US" sz="1050" kern="100" dirty="0">
                          <a:effectLst/>
                        </a:rPr>
                        <a:t>84,1</a:t>
                      </a:r>
                      <a:endParaRPr lang="zh-CN" sz="1050" kern="100" dirty="0">
                        <a:effectLst/>
                        <a:latin typeface="等线" panose="02010600030101010101" charset="-122"/>
                        <a:ea typeface="等线" panose="02010600030101010101" charset="-122"/>
                        <a:cs typeface="Times New Roman" panose="02020603050405020304" pitchFamily="18" charset="0"/>
                      </a:endParaRPr>
                    </a:p>
                  </a:txBody>
                  <a:tcPr marL="9525" marR="9525" marT="9525" marB="9525" anchor="ctr"/>
                </a:tc>
                <a:tc>
                  <a:txBody>
                    <a:bodyPr/>
                    <a:lstStyle/>
                    <a:p>
                      <a:pPr algn="just"/>
                      <a:r>
                        <a:rPr lang="en-US" sz="1050" kern="100">
                          <a:effectLst/>
                        </a:rPr>
                        <a:t>84</a:t>
                      </a:r>
                      <a:endParaRPr lang="zh-CN" sz="1050" kern="100">
                        <a:effectLst/>
                        <a:latin typeface="等线" panose="02010600030101010101" charset="-122"/>
                        <a:ea typeface="等线" panose="02010600030101010101" charset="-122"/>
                        <a:cs typeface="Times New Roman" panose="02020603050405020304" pitchFamily="18" charset="0"/>
                      </a:endParaRPr>
                    </a:p>
                  </a:txBody>
                  <a:tcPr marL="9525" marR="9525" marT="9525" marB="9525" anchor="ctr"/>
                </a:tc>
                <a:tc>
                  <a:txBody>
                    <a:bodyPr/>
                    <a:lstStyle/>
                    <a:p>
                      <a:pPr algn="just"/>
                      <a:r>
                        <a:rPr lang="en-US" sz="1050" kern="100" dirty="0">
                          <a:effectLst/>
                        </a:rPr>
                        <a:t>850=84x10+10</a:t>
                      </a:r>
                      <a:endParaRPr lang="zh-CN" sz="1050" kern="100" dirty="0">
                        <a:effectLst/>
                        <a:latin typeface="等线" panose="02010600030101010101" charset="-122"/>
                        <a:ea typeface="等线" panose="02010600030101010101" charset="-122"/>
                        <a:cs typeface="Times New Roman" panose="02020603050405020304" pitchFamily="18" charset="0"/>
                      </a:endParaRPr>
                    </a:p>
                  </a:txBody>
                  <a:tcPr marL="9525" marR="9525" marT="9525" marB="9525" anchor="ctr"/>
                </a:tc>
              </a:tr>
              <a:tr h="212735">
                <a:tc>
                  <a:txBody>
                    <a:bodyPr/>
                    <a:lstStyle/>
                    <a:p>
                      <a:pPr algn="just"/>
                      <a:r>
                        <a:rPr lang="en-US" sz="1050" kern="100" dirty="0" err="1">
                          <a:effectLst/>
                        </a:rPr>
                        <a:t>Softmax</a:t>
                      </a:r>
                      <a:r>
                        <a:rPr lang="en-US" sz="1050" kern="100" dirty="0">
                          <a:effectLst/>
                        </a:rPr>
                        <a:t>(10)</a:t>
                      </a:r>
                      <a:endParaRPr lang="zh-CN" sz="1050" kern="100" dirty="0">
                        <a:effectLst/>
                        <a:latin typeface="等线" panose="02010600030101010101" charset="-122"/>
                        <a:ea typeface="等线" panose="02010600030101010101" charset="-122"/>
                        <a:cs typeface="Times New Roman" panose="02020603050405020304" pitchFamily="18" charset="0"/>
                      </a:endParaRPr>
                    </a:p>
                  </a:txBody>
                  <a:tcPr marL="9525" marR="9525" marT="9525" marB="9525" anchor="ctr"/>
                </a:tc>
                <a:tc>
                  <a:txBody>
                    <a:bodyPr/>
                    <a:lstStyle/>
                    <a:p>
                      <a:pPr algn="just"/>
                      <a:r>
                        <a:rPr lang="en-US" sz="1050" kern="100" dirty="0">
                          <a:effectLst/>
                        </a:rPr>
                        <a:t>10,1</a:t>
                      </a:r>
                      <a:endParaRPr lang="zh-CN" sz="1050" kern="100" dirty="0">
                        <a:effectLst/>
                        <a:latin typeface="等线" panose="02010600030101010101" charset="-122"/>
                        <a:ea typeface="等线" panose="02010600030101010101" charset="-122"/>
                        <a:cs typeface="Times New Roman" panose="02020603050405020304" pitchFamily="18" charset="0"/>
                      </a:endParaRPr>
                    </a:p>
                  </a:txBody>
                  <a:tcPr marL="9525" marR="9525" marT="9525" marB="9525" anchor="ctr"/>
                </a:tc>
                <a:tc>
                  <a:txBody>
                    <a:bodyPr/>
                    <a:lstStyle/>
                    <a:p>
                      <a:pPr algn="just"/>
                      <a:r>
                        <a:rPr lang="en-US" sz="1050" kern="100">
                          <a:effectLst/>
                        </a:rPr>
                        <a:t>10</a:t>
                      </a:r>
                      <a:endParaRPr lang="zh-CN" sz="1050" kern="100">
                        <a:effectLst/>
                        <a:latin typeface="等线" panose="02010600030101010101" charset="-122"/>
                        <a:ea typeface="等线" panose="02010600030101010101" charset="-122"/>
                        <a:cs typeface="Times New Roman" panose="02020603050405020304" pitchFamily="18" charset="0"/>
                      </a:endParaRPr>
                    </a:p>
                  </a:txBody>
                  <a:tcPr marL="9525" marR="9525" marT="9525" marB="9525" anchor="ctr"/>
                </a:tc>
                <a:tc>
                  <a:txBody>
                    <a:bodyPr/>
                    <a:lstStyle/>
                    <a:p>
                      <a:pPr algn="just"/>
                      <a:r>
                        <a:rPr lang="en-US" sz="1050" kern="100" dirty="0">
                          <a:effectLst/>
                        </a:rPr>
                        <a:t>0</a:t>
                      </a:r>
                      <a:endParaRPr lang="zh-CN" sz="1050" kern="100" dirty="0">
                        <a:effectLst/>
                        <a:latin typeface="等线" panose="02010600030101010101" charset="-122"/>
                        <a:ea typeface="等线" panose="02010600030101010101" charset="-122"/>
                        <a:cs typeface="Times New Roman" panose="02020603050405020304" pitchFamily="18" charset="0"/>
                      </a:endParaRPr>
                    </a:p>
                  </a:txBody>
                  <a:tcPr marL="9525" marR="9525" marT="9525" marB="9525" anchor="ctr"/>
                </a:tc>
              </a:tr>
            </a:tbl>
          </a:graphicData>
        </a:graphic>
      </p:graphicFrame>
    </p:spTree>
  </p:cSld>
  <p:clrMapOvr>
    <a:masterClrMapping/>
  </p:clrMapOvr>
  <p:transition advTm="8005"/>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79"/>
                                        </p:tgtEl>
                                        <p:attrNameLst>
                                          <p:attrName>style.visibility</p:attrName>
                                        </p:attrNameLst>
                                      </p:cBhvr>
                                      <p:to>
                                        <p:strVal val="visible"/>
                                      </p:to>
                                    </p:set>
                                    <p:animEffect transition="in" filter="wipe(down)">
                                      <p:cBhvr>
                                        <p:cTn id="7" dur="500"/>
                                        <p:tgtEl>
                                          <p:spTgt spid="279"/>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46"/>
                                        </p:tgtEl>
                                        <p:attrNameLst>
                                          <p:attrName>style.visibility</p:attrName>
                                        </p:attrNameLst>
                                      </p:cBhvr>
                                      <p:to>
                                        <p:strVal val="visible"/>
                                      </p:to>
                                    </p:set>
                                    <p:animEffect transition="in" filter="wipe(down)">
                                      <p:cBhvr>
                                        <p:cTn id="10" dur="500"/>
                                        <p:tgtEl>
                                          <p:spTgt spid="246"/>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286"/>
                                        </p:tgtEl>
                                        <p:attrNameLst>
                                          <p:attrName>style.visibility</p:attrName>
                                        </p:attrNameLst>
                                      </p:cBhvr>
                                      <p:to>
                                        <p:strVal val="visible"/>
                                      </p:to>
                                    </p:set>
                                    <p:animEffect transition="in" filter="wipe(down)">
                                      <p:cBhvr>
                                        <p:cTn id="15" dur="500"/>
                                        <p:tgtEl>
                                          <p:spTgt spid="286"/>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423"/>
                                        </p:tgtEl>
                                        <p:attrNameLst>
                                          <p:attrName>style.visibility</p:attrName>
                                        </p:attrNameLst>
                                      </p:cBhvr>
                                      <p:to>
                                        <p:strVal val="visible"/>
                                      </p:to>
                                    </p:set>
                                    <p:animEffect transition="in" filter="wipe(down)">
                                      <p:cBhvr>
                                        <p:cTn id="18" dur="500"/>
                                        <p:tgtEl>
                                          <p:spTgt spid="423"/>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280"/>
                                        </p:tgtEl>
                                        <p:attrNameLst>
                                          <p:attrName>style.visibility</p:attrName>
                                        </p:attrNameLst>
                                      </p:cBhvr>
                                      <p:to>
                                        <p:strVal val="visible"/>
                                      </p:to>
                                    </p:set>
                                    <p:animEffect transition="in" filter="wipe(down)">
                                      <p:cBhvr>
                                        <p:cTn id="21" dur="500"/>
                                        <p:tgtEl>
                                          <p:spTgt spid="280"/>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grpId="0" nodeType="clickEffect">
                                  <p:stCondLst>
                                    <p:cond delay="0"/>
                                  </p:stCondLst>
                                  <p:childTnLst>
                                    <p:set>
                                      <p:cBhvr>
                                        <p:cTn id="25" dur="1" fill="hold">
                                          <p:stCondLst>
                                            <p:cond delay="0"/>
                                          </p:stCondLst>
                                        </p:cTn>
                                        <p:tgtEl>
                                          <p:spTgt spid="282"/>
                                        </p:tgtEl>
                                        <p:attrNameLst>
                                          <p:attrName>style.visibility</p:attrName>
                                        </p:attrNameLst>
                                      </p:cBhvr>
                                      <p:to>
                                        <p:strVal val="visible"/>
                                      </p:to>
                                    </p:set>
                                    <p:animEffect transition="in" filter="wipe(down)">
                                      <p:cBhvr>
                                        <p:cTn id="26" dur="500"/>
                                        <p:tgtEl>
                                          <p:spTgt spid="282"/>
                                        </p:tgtEl>
                                      </p:cBhvr>
                                    </p:animEffect>
                                  </p:childTnLst>
                                </p:cTn>
                              </p:par>
                              <p:par>
                                <p:cTn id="27" presetID="22" presetClass="entr" presetSubtype="4" fill="hold" grpId="0" nodeType="withEffect">
                                  <p:stCondLst>
                                    <p:cond delay="0"/>
                                  </p:stCondLst>
                                  <p:childTnLst>
                                    <p:set>
                                      <p:cBhvr>
                                        <p:cTn id="28" dur="1" fill="hold">
                                          <p:stCondLst>
                                            <p:cond delay="0"/>
                                          </p:stCondLst>
                                        </p:cTn>
                                        <p:tgtEl>
                                          <p:spTgt spid="288"/>
                                        </p:tgtEl>
                                        <p:attrNameLst>
                                          <p:attrName>style.visibility</p:attrName>
                                        </p:attrNameLst>
                                      </p:cBhvr>
                                      <p:to>
                                        <p:strVal val="visible"/>
                                      </p:to>
                                    </p:set>
                                    <p:animEffect transition="in" filter="wipe(down)">
                                      <p:cBhvr>
                                        <p:cTn id="29" dur="500"/>
                                        <p:tgtEl>
                                          <p:spTgt spid="288"/>
                                        </p:tgtEl>
                                      </p:cBhvr>
                                    </p:animEffect>
                                  </p:childTnLst>
                                </p:cTn>
                              </p:par>
                              <p:par>
                                <p:cTn id="30" presetID="22" presetClass="entr" presetSubtype="4" fill="hold" grpId="0" nodeType="withEffect">
                                  <p:stCondLst>
                                    <p:cond delay="0"/>
                                  </p:stCondLst>
                                  <p:childTnLst>
                                    <p:set>
                                      <p:cBhvr>
                                        <p:cTn id="31" dur="1" fill="hold">
                                          <p:stCondLst>
                                            <p:cond delay="0"/>
                                          </p:stCondLst>
                                        </p:cTn>
                                        <p:tgtEl>
                                          <p:spTgt spid="277"/>
                                        </p:tgtEl>
                                        <p:attrNameLst>
                                          <p:attrName>style.visibility</p:attrName>
                                        </p:attrNameLst>
                                      </p:cBhvr>
                                      <p:to>
                                        <p:strVal val="visible"/>
                                      </p:to>
                                    </p:set>
                                    <p:animEffect transition="in" filter="wipe(down)">
                                      <p:cBhvr>
                                        <p:cTn id="32" dur="500"/>
                                        <p:tgtEl>
                                          <p:spTgt spid="277"/>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287"/>
                                        </p:tgtEl>
                                        <p:attrNameLst>
                                          <p:attrName>style.visibility</p:attrName>
                                        </p:attrNameLst>
                                      </p:cBhvr>
                                      <p:to>
                                        <p:strVal val="visible"/>
                                      </p:to>
                                    </p:set>
                                    <p:animEffect transition="in" filter="wipe(down)">
                                      <p:cBhvr>
                                        <p:cTn id="37" dur="500"/>
                                        <p:tgtEl>
                                          <p:spTgt spid="287"/>
                                        </p:tgtEl>
                                      </p:cBhvr>
                                    </p:animEffect>
                                  </p:childTnLst>
                                </p:cTn>
                              </p:par>
                              <p:par>
                                <p:cTn id="38" presetID="22" presetClass="entr" presetSubtype="4" fill="hold" grpId="0" nodeType="withEffect">
                                  <p:stCondLst>
                                    <p:cond delay="0"/>
                                  </p:stCondLst>
                                  <p:childTnLst>
                                    <p:set>
                                      <p:cBhvr>
                                        <p:cTn id="39" dur="1" fill="hold">
                                          <p:stCondLst>
                                            <p:cond delay="0"/>
                                          </p:stCondLst>
                                        </p:cTn>
                                        <p:tgtEl>
                                          <p:spTgt spid="240"/>
                                        </p:tgtEl>
                                        <p:attrNameLst>
                                          <p:attrName>style.visibility</p:attrName>
                                        </p:attrNameLst>
                                      </p:cBhvr>
                                      <p:to>
                                        <p:strVal val="visible"/>
                                      </p:to>
                                    </p:set>
                                    <p:animEffect transition="in" filter="wipe(down)">
                                      <p:cBhvr>
                                        <p:cTn id="40" dur="500"/>
                                        <p:tgtEl>
                                          <p:spTgt spid="240"/>
                                        </p:tgtEl>
                                      </p:cBhvr>
                                    </p:animEffect>
                                  </p:childTnLst>
                                </p:cTn>
                              </p:par>
                              <p:par>
                                <p:cTn id="41" presetID="22" presetClass="entr" presetSubtype="4" fill="hold" grpId="0" nodeType="withEffect">
                                  <p:stCondLst>
                                    <p:cond delay="0"/>
                                  </p:stCondLst>
                                  <p:childTnLst>
                                    <p:set>
                                      <p:cBhvr>
                                        <p:cTn id="42" dur="1" fill="hold">
                                          <p:stCondLst>
                                            <p:cond delay="0"/>
                                          </p:stCondLst>
                                        </p:cTn>
                                        <p:tgtEl>
                                          <p:spTgt spid="281"/>
                                        </p:tgtEl>
                                        <p:attrNameLst>
                                          <p:attrName>style.visibility</p:attrName>
                                        </p:attrNameLst>
                                      </p:cBhvr>
                                      <p:to>
                                        <p:strVal val="visible"/>
                                      </p:to>
                                    </p:set>
                                    <p:animEffect transition="in" filter="wipe(down)">
                                      <p:cBhvr>
                                        <p:cTn id="43" dur="500"/>
                                        <p:tgtEl>
                                          <p:spTgt spid="281"/>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4" fill="hold" grpId="0" nodeType="clickEffect">
                                  <p:stCondLst>
                                    <p:cond delay="0"/>
                                  </p:stCondLst>
                                  <p:childTnLst>
                                    <p:set>
                                      <p:cBhvr>
                                        <p:cTn id="47" dur="1" fill="hold">
                                          <p:stCondLst>
                                            <p:cond delay="0"/>
                                          </p:stCondLst>
                                        </p:cTn>
                                        <p:tgtEl>
                                          <p:spTgt spid="283"/>
                                        </p:tgtEl>
                                        <p:attrNameLst>
                                          <p:attrName>style.visibility</p:attrName>
                                        </p:attrNameLst>
                                      </p:cBhvr>
                                      <p:to>
                                        <p:strVal val="visible"/>
                                      </p:to>
                                    </p:set>
                                    <p:animEffect transition="in" filter="wipe(down)">
                                      <p:cBhvr>
                                        <p:cTn id="48" dur="500"/>
                                        <p:tgtEl>
                                          <p:spTgt spid="283"/>
                                        </p:tgtEl>
                                      </p:cBhvr>
                                    </p:animEffect>
                                  </p:childTnLst>
                                </p:cTn>
                              </p:par>
                              <p:par>
                                <p:cTn id="49" presetID="22" presetClass="entr" presetSubtype="4" fill="hold" grpId="0" nodeType="withEffect">
                                  <p:stCondLst>
                                    <p:cond delay="0"/>
                                  </p:stCondLst>
                                  <p:childTnLst>
                                    <p:set>
                                      <p:cBhvr>
                                        <p:cTn id="50" dur="1" fill="hold">
                                          <p:stCondLst>
                                            <p:cond delay="0"/>
                                          </p:stCondLst>
                                        </p:cTn>
                                        <p:tgtEl>
                                          <p:spTgt spid="249"/>
                                        </p:tgtEl>
                                        <p:attrNameLst>
                                          <p:attrName>style.visibility</p:attrName>
                                        </p:attrNameLst>
                                      </p:cBhvr>
                                      <p:to>
                                        <p:strVal val="visible"/>
                                      </p:to>
                                    </p:set>
                                    <p:animEffect transition="in" filter="wipe(down)">
                                      <p:cBhvr>
                                        <p:cTn id="51" dur="500"/>
                                        <p:tgtEl>
                                          <p:spTgt spid="249"/>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4" fill="hold" grpId="0" nodeType="clickEffect">
                                  <p:stCondLst>
                                    <p:cond delay="0"/>
                                  </p:stCondLst>
                                  <p:childTnLst>
                                    <p:set>
                                      <p:cBhvr>
                                        <p:cTn id="55" dur="1" fill="hold">
                                          <p:stCondLst>
                                            <p:cond delay="0"/>
                                          </p:stCondLst>
                                        </p:cTn>
                                        <p:tgtEl>
                                          <p:spTgt spid="289"/>
                                        </p:tgtEl>
                                        <p:attrNameLst>
                                          <p:attrName>style.visibility</p:attrName>
                                        </p:attrNameLst>
                                      </p:cBhvr>
                                      <p:to>
                                        <p:strVal val="visible"/>
                                      </p:to>
                                    </p:set>
                                    <p:animEffect transition="in" filter="wipe(down)">
                                      <p:cBhvr>
                                        <p:cTn id="56" dur="500"/>
                                        <p:tgtEl>
                                          <p:spTgt spid="289"/>
                                        </p:tgtEl>
                                      </p:cBhvr>
                                    </p:animEffect>
                                  </p:childTnLst>
                                </p:cTn>
                              </p:par>
                              <p:par>
                                <p:cTn id="57" presetID="22" presetClass="entr" presetSubtype="4" fill="hold" grpId="0" nodeType="withEffect">
                                  <p:stCondLst>
                                    <p:cond delay="0"/>
                                  </p:stCondLst>
                                  <p:childTnLst>
                                    <p:set>
                                      <p:cBhvr>
                                        <p:cTn id="58" dur="1" fill="hold">
                                          <p:stCondLst>
                                            <p:cond delay="0"/>
                                          </p:stCondLst>
                                        </p:cTn>
                                        <p:tgtEl>
                                          <p:spTgt spid="242"/>
                                        </p:tgtEl>
                                        <p:attrNameLst>
                                          <p:attrName>style.visibility</p:attrName>
                                        </p:attrNameLst>
                                      </p:cBhvr>
                                      <p:to>
                                        <p:strVal val="visible"/>
                                      </p:to>
                                    </p:set>
                                    <p:animEffect transition="in" filter="wipe(down)">
                                      <p:cBhvr>
                                        <p:cTn id="59" dur="500"/>
                                        <p:tgtEl>
                                          <p:spTgt spid="242"/>
                                        </p:tgtEl>
                                      </p:cBhvr>
                                    </p:animEffect>
                                  </p:childTnLst>
                                </p:cTn>
                              </p:par>
                              <p:par>
                                <p:cTn id="60" presetID="22" presetClass="entr" presetSubtype="4" fill="hold" grpId="0" nodeType="withEffect">
                                  <p:stCondLst>
                                    <p:cond delay="0"/>
                                  </p:stCondLst>
                                  <p:childTnLst>
                                    <p:set>
                                      <p:cBhvr>
                                        <p:cTn id="61" dur="1" fill="hold">
                                          <p:stCondLst>
                                            <p:cond delay="0"/>
                                          </p:stCondLst>
                                        </p:cTn>
                                        <p:tgtEl>
                                          <p:spTgt spid="285"/>
                                        </p:tgtEl>
                                        <p:attrNameLst>
                                          <p:attrName>style.visibility</p:attrName>
                                        </p:attrNameLst>
                                      </p:cBhvr>
                                      <p:to>
                                        <p:strVal val="visible"/>
                                      </p:to>
                                    </p:set>
                                    <p:animEffect transition="in" filter="wipe(down)">
                                      <p:cBhvr>
                                        <p:cTn id="62" dur="500"/>
                                        <p:tgtEl>
                                          <p:spTgt spid="285"/>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4" fill="hold" grpId="0" nodeType="clickEffect">
                                  <p:stCondLst>
                                    <p:cond delay="0"/>
                                  </p:stCondLst>
                                  <p:childTnLst>
                                    <p:set>
                                      <p:cBhvr>
                                        <p:cTn id="66" dur="1" fill="hold">
                                          <p:stCondLst>
                                            <p:cond delay="0"/>
                                          </p:stCondLst>
                                        </p:cTn>
                                        <p:tgtEl>
                                          <p:spTgt spid="284"/>
                                        </p:tgtEl>
                                        <p:attrNameLst>
                                          <p:attrName>style.visibility</p:attrName>
                                        </p:attrNameLst>
                                      </p:cBhvr>
                                      <p:to>
                                        <p:strVal val="visible"/>
                                      </p:to>
                                    </p:set>
                                    <p:animEffect transition="in" filter="wipe(down)">
                                      <p:cBhvr>
                                        <p:cTn id="67" dur="500"/>
                                        <p:tgtEl>
                                          <p:spTgt spid="284"/>
                                        </p:tgtEl>
                                      </p:cBhvr>
                                    </p:animEffect>
                                  </p:childTnLst>
                                </p:cTn>
                              </p:par>
                              <p:par>
                                <p:cTn id="68" presetID="22" presetClass="entr" presetSubtype="4" fill="hold" grpId="0" nodeType="withEffect">
                                  <p:stCondLst>
                                    <p:cond delay="0"/>
                                  </p:stCondLst>
                                  <p:childTnLst>
                                    <p:set>
                                      <p:cBhvr>
                                        <p:cTn id="69" dur="1" fill="hold">
                                          <p:stCondLst>
                                            <p:cond delay="0"/>
                                          </p:stCondLst>
                                        </p:cTn>
                                        <p:tgtEl>
                                          <p:spTgt spid="290"/>
                                        </p:tgtEl>
                                        <p:attrNameLst>
                                          <p:attrName>style.visibility</p:attrName>
                                        </p:attrNameLst>
                                      </p:cBhvr>
                                      <p:to>
                                        <p:strVal val="visible"/>
                                      </p:to>
                                    </p:set>
                                    <p:animEffect transition="in" filter="wipe(down)">
                                      <p:cBhvr>
                                        <p:cTn id="70" dur="500"/>
                                        <p:tgtEl>
                                          <p:spTgt spid="290"/>
                                        </p:tgtEl>
                                      </p:cBhvr>
                                    </p:animEffect>
                                  </p:childTnLst>
                                </p:cTn>
                              </p:par>
                              <p:par>
                                <p:cTn id="71" presetID="22" presetClass="entr" presetSubtype="4" fill="hold" grpId="0" nodeType="withEffect">
                                  <p:stCondLst>
                                    <p:cond delay="0"/>
                                  </p:stCondLst>
                                  <p:childTnLst>
                                    <p:set>
                                      <p:cBhvr>
                                        <p:cTn id="72" dur="1" fill="hold">
                                          <p:stCondLst>
                                            <p:cond delay="0"/>
                                          </p:stCondLst>
                                        </p:cTn>
                                        <p:tgtEl>
                                          <p:spTgt spid="278"/>
                                        </p:tgtEl>
                                        <p:attrNameLst>
                                          <p:attrName>style.visibility</p:attrName>
                                        </p:attrNameLst>
                                      </p:cBhvr>
                                      <p:to>
                                        <p:strVal val="visible"/>
                                      </p:to>
                                    </p:set>
                                    <p:animEffect transition="in" filter="wipe(down)">
                                      <p:cBhvr>
                                        <p:cTn id="73" dur="500"/>
                                        <p:tgtEl>
                                          <p:spTgt spid="278"/>
                                        </p:tgtEl>
                                      </p:cBhvr>
                                    </p:animEffect>
                                  </p:childTnLst>
                                </p:cTn>
                              </p:par>
                            </p:childTnLst>
                          </p:cTn>
                        </p:par>
                      </p:childTnLst>
                    </p:cTn>
                  </p:par>
                  <p:par>
                    <p:cTn id="74" fill="hold">
                      <p:stCondLst>
                        <p:cond delay="indefinite"/>
                      </p:stCondLst>
                      <p:childTnLst>
                        <p:par>
                          <p:cTn id="75" fill="hold">
                            <p:stCondLst>
                              <p:cond delay="0"/>
                            </p:stCondLst>
                            <p:childTnLst>
                              <p:par>
                                <p:cTn id="76" presetID="22" presetClass="entr" presetSubtype="4" fill="hold" grpId="0" nodeType="clickEffect">
                                  <p:stCondLst>
                                    <p:cond delay="0"/>
                                  </p:stCondLst>
                                  <p:childTnLst>
                                    <p:set>
                                      <p:cBhvr>
                                        <p:cTn id="77" dur="1" fill="hold">
                                          <p:stCondLst>
                                            <p:cond delay="0"/>
                                          </p:stCondLst>
                                        </p:cTn>
                                        <p:tgtEl>
                                          <p:spTgt spid="292"/>
                                        </p:tgtEl>
                                        <p:attrNameLst>
                                          <p:attrName>style.visibility</p:attrName>
                                        </p:attrNameLst>
                                      </p:cBhvr>
                                      <p:to>
                                        <p:strVal val="visible"/>
                                      </p:to>
                                    </p:set>
                                    <p:animEffect transition="in" filter="wipe(down)">
                                      <p:cBhvr>
                                        <p:cTn id="78" dur="500"/>
                                        <p:tgtEl>
                                          <p:spTgt spid="292"/>
                                        </p:tgtEl>
                                      </p:cBhvr>
                                    </p:animEffect>
                                  </p:childTnLst>
                                </p:cTn>
                              </p:par>
                              <p:par>
                                <p:cTn id="79" presetID="22" presetClass="entr" presetSubtype="4" fill="hold" grpId="0" nodeType="withEffect">
                                  <p:stCondLst>
                                    <p:cond delay="0"/>
                                  </p:stCondLst>
                                  <p:childTnLst>
                                    <p:set>
                                      <p:cBhvr>
                                        <p:cTn id="80" dur="1" fill="hold">
                                          <p:stCondLst>
                                            <p:cond delay="0"/>
                                          </p:stCondLst>
                                        </p:cTn>
                                        <p:tgtEl>
                                          <p:spTgt spid="291"/>
                                        </p:tgtEl>
                                        <p:attrNameLst>
                                          <p:attrName>style.visibility</p:attrName>
                                        </p:attrNameLst>
                                      </p:cBhvr>
                                      <p:to>
                                        <p:strVal val="visible"/>
                                      </p:to>
                                    </p:set>
                                    <p:animEffect transition="in" filter="wipe(down)">
                                      <p:cBhvr>
                                        <p:cTn id="81" dur="500"/>
                                        <p:tgtEl>
                                          <p:spTgt spid="291"/>
                                        </p:tgtEl>
                                      </p:cBhvr>
                                    </p:animEffect>
                                  </p:childTnLst>
                                </p:cTn>
                              </p:par>
                              <p:par>
                                <p:cTn id="82" presetID="22" presetClass="entr" presetSubtype="4" fill="hold" grpId="0" nodeType="withEffect">
                                  <p:stCondLst>
                                    <p:cond delay="0"/>
                                  </p:stCondLst>
                                  <p:childTnLst>
                                    <p:set>
                                      <p:cBhvr>
                                        <p:cTn id="83" dur="1" fill="hold">
                                          <p:stCondLst>
                                            <p:cond delay="0"/>
                                          </p:stCondLst>
                                        </p:cTn>
                                        <p:tgtEl>
                                          <p:spTgt spid="293"/>
                                        </p:tgtEl>
                                        <p:attrNameLst>
                                          <p:attrName>style.visibility</p:attrName>
                                        </p:attrNameLst>
                                      </p:cBhvr>
                                      <p:to>
                                        <p:strVal val="visible"/>
                                      </p:to>
                                    </p:set>
                                    <p:animEffect transition="in" filter="wipe(down)">
                                      <p:cBhvr>
                                        <p:cTn id="84" dur="500"/>
                                        <p:tgtEl>
                                          <p:spTgt spid="293"/>
                                        </p:tgtEl>
                                      </p:cBhvr>
                                    </p:animEffect>
                                  </p:childTnLst>
                                </p:cTn>
                              </p:par>
                            </p:childTnLst>
                          </p:cTn>
                        </p:par>
                      </p:childTnLst>
                    </p:cTn>
                  </p:par>
                  <p:par>
                    <p:cTn id="85" fill="hold">
                      <p:stCondLst>
                        <p:cond delay="indefinite"/>
                      </p:stCondLst>
                      <p:childTnLst>
                        <p:par>
                          <p:cTn id="86" fill="hold">
                            <p:stCondLst>
                              <p:cond delay="0"/>
                            </p:stCondLst>
                            <p:childTnLst>
                              <p:par>
                                <p:cTn id="87" presetID="22" presetClass="entr" presetSubtype="4" fill="hold" grpId="0" nodeType="clickEffect">
                                  <p:stCondLst>
                                    <p:cond delay="0"/>
                                  </p:stCondLst>
                                  <p:childTnLst>
                                    <p:set>
                                      <p:cBhvr>
                                        <p:cTn id="88" dur="1" fill="hold">
                                          <p:stCondLst>
                                            <p:cond delay="0"/>
                                          </p:stCondLst>
                                        </p:cTn>
                                        <p:tgtEl>
                                          <p:spTgt spid="5"/>
                                        </p:tgtEl>
                                        <p:attrNameLst>
                                          <p:attrName>style.visibility</p:attrName>
                                        </p:attrNameLst>
                                      </p:cBhvr>
                                      <p:to>
                                        <p:strVal val="visible"/>
                                      </p:to>
                                    </p:set>
                                    <p:animEffect transition="in" filter="wipe(down)">
                                      <p:cBhvr>
                                        <p:cTn id="89" dur="500"/>
                                        <p:tgtEl>
                                          <p:spTgt spid="5"/>
                                        </p:tgtEl>
                                      </p:cBhvr>
                                    </p:animEffect>
                                  </p:childTnLst>
                                </p:cTn>
                              </p:par>
                            </p:childTnLst>
                          </p:cTn>
                        </p:par>
                      </p:childTnLst>
                    </p:cTn>
                  </p:par>
                  <p:par>
                    <p:cTn id="90" fill="hold">
                      <p:stCondLst>
                        <p:cond delay="indefinite"/>
                      </p:stCondLst>
                      <p:childTnLst>
                        <p:par>
                          <p:cTn id="91" fill="hold">
                            <p:stCondLst>
                              <p:cond delay="0"/>
                            </p:stCondLst>
                            <p:childTnLst>
                              <p:par>
                                <p:cTn id="92" presetID="22" presetClass="entr" presetSubtype="4" fill="hold" grpId="0" nodeType="clickEffect">
                                  <p:stCondLst>
                                    <p:cond delay="0"/>
                                  </p:stCondLst>
                                  <p:childTnLst>
                                    <p:set>
                                      <p:cBhvr>
                                        <p:cTn id="93" dur="1" fill="hold">
                                          <p:stCondLst>
                                            <p:cond delay="0"/>
                                          </p:stCondLst>
                                        </p:cTn>
                                        <p:tgtEl>
                                          <p:spTgt spid="4"/>
                                        </p:tgtEl>
                                        <p:attrNameLst>
                                          <p:attrName>style.visibility</p:attrName>
                                        </p:attrNameLst>
                                      </p:cBhvr>
                                      <p:to>
                                        <p:strVal val="visible"/>
                                      </p:to>
                                    </p:set>
                                    <p:animEffect transition="in" filter="wipe(down)">
                                      <p:cBhvr>
                                        <p:cTn id="94" dur="500"/>
                                        <p:tgtEl>
                                          <p:spTgt spid="4"/>
                                        </p:tgtEl>
                                      </p:cBhvr>
                                    </p:animEffect>
                                  </p:childTnLst>
                                </p:cTn>
                              </p:par>
                            </p:childTnLst>
                          </p:cTn>
                        </p:par>
                      </p:childTnLst>
                    </p:cTn>
                  </p:par>
                  <p:par>
                    <p:cTn id="95" fill="hold">
                      <p:stCondLst>
                        <p:cond delay="indefinite"/>
                      </p:stCondLst>
                      <p:childTnLst>
                        <p:par>
                          <p:cTn id="96" fill="hold">
                            <p:stCondLst>
                              <p:cond delay="0"/>
                            </p:stCondLst>
                            <p:childTnLst>
                              <p:par>
                                <p:cTn id="97" presetID="22" presetClass="entr" presetSubtype="4" fill="hold" grpId="0" nodeType="clickEffect">
                                  <p:stCondLst>
                                    <p:cond delay="0"/>
                                  </p:stCondLst>
                                  <p:childTnLst>
                                    <p:set>
                                      <p:cBhvr>
                                        <p:cTn id="98" dur="1" fill="hold">
                                          <p:stCondLst>
                                            <p:cond delay="0"/>
                                          </p:stCondLst>
                                        </p:cTn>
                                        <p:tgtEl>
                                          <p:spTgt spid="6"/>
                                        </p:tgtEl>
                                        <p:attrNameLst>
                                          <p:attrName>style.visibility</p:attrName>
                                        </p:attrNameLst>
                                      </p:cBhvr>
                                      <p:to>
                                        <p:strVal val="visible"/>
                                      </p:to>
                                    </p:set>
                                    <p:animEffect transition="in" filter="wipe(down)">
                                      <p:cBhvr>
                                        <p:cTn id="99" dur="500"/>
                                        <p:tgtEl>
                                          <p:spTgt spid="6"/>
                                        </p:tgtEl>
                                      </p:cBhvr>
                                    </p:animEffect>
                                  </p:childTnLst>
                                </p:cTn>
                              </p:par>
                              <p:par>
                                <p:cTn id="100" presetID="22" presetClass="entr" presetSubtype="4" fill="hold" grpId="0" nodeType="withEffect">
                                  <p:stCondLst>
                                    <p:cond delay="0"/>
                                  </p:stCondLst>
                                  <p:childTnLst>
                                    <p:set>
                                      <p:cBhvr>
                                        <p:cTn id="101" dur="1" fill="hold">
                                          <p:stCondLst>
                                            <p:cond delay="0"/>
                                          </p:stCondLst>
                                        </p:cTn>
                                        <p:tgtEl>
                                          <p:spTgt spid="7"/>
                                        </p:tgtEl>
                                        <p:attrNameLst>
                                          <p:attrName>style.visibility</p:attrName>
                                        </p:attrNameLst>
                                      </p:cBhvr>
                                      <p:to>
                                        <p:strVal val="visible"/>
                                      </p:to>
                                    </p:set>
                                    <p:animEffect transition="in" filter="wipe(down)">
                                      <p:cBhvr>
                                        <p:cTn id="102" dur="500"/>
                                        <p:tgtEl>
                                          <p:spTgt spid="7"/>
                                        </p:tgtEl>
                                      </p:cBhvr>
                                    </p:animEffect>
                                  </p:childTnLst>
                                </p:cTn>
                              </p:par>
                            </p:childTnLst>
                          </p:cTn>
                        </p:par>
                      </p:childTnLst>
                    </p:cTn>
                  </p:par>
                  <p:par>
                    <p:cTn id="103" fill="hold">
                      <p:stCondLst>
                        <p:cond delay="indefinite"/>
                      </p:stCondLst>
                      <p:childTnLst>
                        <p:par>
                          <p:cTn id="104" fill="hold">
                            <p:stCondLst>
                              <p:cond delay="0"/>
                            </p:stCondLst>
                            <p:childTnLst>
                              <p:par>
                                <p:cTn id="105" presetID="22" presetClass="entr" presetSubtype="4" fill="hold" grpId="0" nodeType="clickEffect">
                                  <p:stCondLst>
                                    <p:cond delay="0"/>
                                  </p:stCondLst>
                                  <p:childTnLst>
                                    <p:set>
                                      <p:cBhvr>
                                        <p:cTn id="106" dur="1" fill="hold">
                                          <p:stCondLst>
                                            <p:cond delay="0"/>
                                          </p:stCondLst>
                                        </p:cTn>
                                        <p:tgtEl>
                                          <p:spTgt spid="2"/>
                                        </p:tgtEl>
                                        <p:attrNameLst>
                                          <p:attrName>style.visibility</p:attrName>
                                        </p:attrNameLst>
                                      </p:cBhvr>
                                      <p:to>
                                        <p:strVal val="visible"/>
                                      </p:to>
                                    </p:set>
                                    <p:animEffect transition="in" filter="wipe(down)">
                                      <p:cBhvr>
                                        <p:cTn id="107" dur="500"/>
                                        <p:tgtEl>
                                          <p:spTgt spid="2"/>
                                        </p:tgtEl>
                                      </p:cBhvr>
                                    </p:animEffect>
                                  </p:childTnLst>
                                </p:cTn>
                              </p:par>
                              <p:par>
                                <p:cTn id="108" presetID="22" presetClass="entr" presetSubtype="4" fill="hold" grpId="0" nodeType="withEffect">
                                  <p:stCondLst>
                                    <p:cond delay="0"/>
                                  </p:stCondLst>
                                  <p:childTnLst>
                                    <p:set>
                                      <p:cBhvr>
                                        <p:cTn id="109" dur="1" fill="hold">
                                          <p:stCondLst>
                                            <p:cond delay="0"/>
                                          </p:stCondLst>
                                        </p:cTn>
                                        <p:tgtEl>
                                          <p:spTgt spid="302"/>
                                        </p:tgtEl>
                                        <p:attrNameLst>
                                          <p:attrName>style.visibility</p:attrName>
                                        </p:attrNameLst>
                                      </p:cBhvr>
                                      <p:to>
                                        <p:strVal val="visible"/>
                                      </p:to>
                                    </p:set>
                                    <p:animEffect transition="in" filter="wipe(down)">
                                      <p:cBhvr>
                                        <p:cTn id="110" dur="500"/>
                                        <p:tgtEl>
                                          <p:spTgt spid="302"/>
                                        </p:tgtEl>
                                      </p:cBhvr>
                                    </p:animEffect>
                                  </p:childTnLst>
                                </p:cTn>
                              </p:par>
                              <p:par>
                                <p:cTn id="111" presetID="22" presetClass="entr" presetSubtype="4" fill="hold" grpId="0" nodeType="withEffect">
                                  <p:stCondLst>
                                    <p:cond delay="0"/>
                                  </p:stCondLst>
                                  <p:childTnLst>
                                    <p:set>
                                      <p:cBhvr>
                                        <p:cTn id="112" dur="1" fill="hold">
                                          <p:stCondLst>
                                            <p:cond delay="0"/>
                                          </p:stCondLst>
                                        </p:cTn>
                                        <p:tgtEl>
                                          <p:spTgt spid="308"/>
                                        </p:tgtEl>
                                        <p:attrNameLst>
                                          <p:attrName>style.visibility</p:attrName>
                                        </p:attrNameLst>
                                      </p:cBhvr>
                                      <p:to>
                                        <p:strVal val="visible"/>
                                      </p:to>
                                    </p:set>
                                    <p:animEffect transition="in" filter="wipe(down)">
                                      <p:cBhvr>
                                        <p:cTn id="113" dur="500"/>
                                        <p:tgtEl>
                                          <p:spTgt spid="308"/>
                                        </p:tgtEl>
                                      </p:cBhvr>
                                    </p:animEffect>
                                  </p:childTnLst>
                                </p:cTn>
                              </p:par>
                            </p:childTnLst>
                          </p:cTn>
                        </p:par>
                      </p:childTnLst>
                    </p:cTn>
                  </p:par>
                  <p:par>
                    <p:cTn id="114" fill="hold">
                      <p:stCondLst>
                        <p:cond delay="indefinite"/>
                      </p:stCondLst>
                      <p:childTnLst>
                        <p:par>
                          <p:cTn id="115" fill="hold">
                            <p:stCondLst>
                              <p:cond delay="0"/>
                            </p:stCondLst>
                            <p:childTnLst>
                              <p:par>
                                <p:cTn id="116" presetID="22" presetClass="entr" presetSubtype="4" fill="hold" grpId="0" nodeType="clickEffect">
                                  <p:stCondLst>
                                    <p:cond delay="0"/>
                                  </p:stCondLst>
                                  <p:childTnLst>
                                    <p:set>
                                      <p:cBhvr>
                                        <p:cTn id="117" dur="1" fill="hold">
                                          <p:stCondLst>
                                            <p:cond delay="0"/>
                                          </p:stCondLst>
                                        </p:cTn>
                                        <p:tgtEl>
                                          <p:spTgt spid="343"/>
                                        </p:tgtEl>
                                        <p:attrNameLst>
                                          <p:attrName>style.visibility</p:attrName>
                                        </p:attrNameLst>
                                      </p:cBhvr>
                                      <p:to>
                                        <p:strVal val="visible"/>
                                      </p:to>
                                    </p:set>
                                    <p:animEffect transition="in" filter="wipe(down)">
                                      <p:cBhvr>
                                        <p:cTn id="118" dur="500"/>
                                        <p:tgtEl>
                                          <p:spTgt spid="343"/>
                                        </p:tgtEl>
                                      </p:cBhvr>
                                    </p:animEffect>
                                  </p:childTnLst>
                                </p:cTn>
                              </p:par>
                            </p:childTnLst>
                          </p:cTn>
                        </p:par>
                      </p:childTnLst>
                    </p:cTn>
                  </p:par>
                  <p:par>
                    <p:cTn id="119" fill="hold">
                      <p:stCondLst>
                        <p:cond delay="indefinite"/>
                      </p:stCondLst>
                      <p:childTnLst>
                        <p:par>
                          <p:cTn id="120" fill="hold">
                            <p:stCondLst>
                              <p:cond delay="0"/>
                            </p:stCondLst>
                            <p:childTnLst>
                              <p:par>
                                <p:cTn id="121" presetID="22" presetClass="entr" presetSubtype="4" fill="hold" grpId="0" nodeType="clickEffect">
                                  <p:stCondLst>
                                    <p:cond delay="0"/>
                                  </p:stCondLst>
                                  <p:childTnLst>
                                    <p:set>
                                      <p:cBhvr>
                                        <p:cTn id="122" dur="1" fill="hold">
                                          <p:stCondLst>
                                            <p:cond delay="0"/>
                                          </p:stCondLst>
                                        </p:cTn>
                                        <p:tgtEl>
                                          <p:spTgt spid="307"/>
                                        </p:tgtEl>
                                        <p:attrNameLst>
                                          <p:attrName>style.visibility</p:attrName>
                                        </p:attrNameLst>
                                      </p:cBhvr>
                                      <p:to>
                                        <p:strVal val="visible"/>
                                      </p:to>
                                    </p:set>
                                    <p:animEffect transition="in" filter="wipe(down)">
                                      <p:cBhvr>
                                        <p:cTn id="123" dur="500"/>
                                        <p:tgtEl>
                                          <p:spTgt spid="307"/>
                                        </p:tgtEl>
                                      </p:cBhvr>
                                    </p:animEffect>
                                  </p:childTnLst>
                                </p:cTn>
                              </p:par>
                            </p:childTnLst>
                          </p:cTn>
                        </p:par>
                      </p:childTnLst>
                    </p:cTn>
                  </p:par>
                  <p:par>
                    <p:cTn id="124" fill="hold">
                      <p:stCondLst>
                        <p:cond delay="indefinite"/>
                      </p:stCondLst>
                      <p:childTnLst>
                        <p:par>
                          <p:cTn id="125" fill="hold">
                            <p:stCondLst>
                              <p:cond delay="0"/>
                            </p:stCondLst>
                            <p:childTnLst>
                              <p:par>
                                <p:cTn id="126" presetID="22" presetClass="entr" presetSubtype="4" fill="hold" grpId="0" nodeType="clickEffect">
                                  <p:stCondLst>
                                    <p:cond delay="0"/>
                                  </p:stCondLst>
                                  <p:childTnLst>
                                    <p:set>
                                      <p:cBhvr>
                                        <p:cTn id="127" dur="1" fill="hold">
                                          <p:stCondLst>
                                            <p:cond delay="0"/>
                                          </p:stCondLst>
                                        </p:cTn>
                                        <p:tgtEl>
                                          <p:spTgt spid="39"/>
                                        </p:tgtEl>
                                        <p:attrNameLst>
                                          <p:attrName>style.visibility</p:attrName>
                                        </p:attrNameLst>
                                      </p:cBhvr>
                                      <p:to>
                                        <p:strVal val="visible"/>
                                      </p:to>
                                    </p:set>
                                    <p:animEffect transition="in" filter="wipe(down)">
                                      <p:cBhvr>
                                        <p:cTn id="128" dur="500"/>
                                        <p:tgtEl>
                                          <p:spTgt spid="39"/>
                                        </p:tgtEl>
                                      </p:cBhvr>
                                    </p:animEffect>
                                  </p:childTnLst>
                                </p:cTn>
                              </p:par>
                              <p:par>
                                <p:cTn id="129" presetID="22" presetClass="entr" presetSubtype="4" fill="hold" grpId="0" nodeType="withEffect">
                                  <p:stCondLst>
                                    <p:cond delay="0"/>
                                  </p:stCondLst>
                                  <p:childTnLst>
                                    <p:set>
                                      <p:cBhvr>
                                        <p:cTn id="130" dur="1" fill="hold">
                                          <p:stCondLst>
                                            <p:cond delay="0"/>
                                          </p:stCondLst>
                                        </p:cTn>
                                        <p:tgtEl>
                                          <p:spTgt spid="338"/>
                                        </p:tgtEl>
                                        <p:attrNameLst>
                                          <p:attrName>style.visibility</p:attrName>
                                        </p:attrNameLst>
                                      </p:cBhvr>
                                      <p:to>
                                        <p:strVal val="visible"/>
                                      </p:to>
                                    </p:set>
                                    <p:animEffect transition="in" filter="wipe(down)">
                                      <p:cBhvr>
                                        <p:cTn id="131" dur="500"/>
                                        <p:tgtEl>
                                          <p:spTgt spid="338"/>
                                        </p:tgtEl>
                                      </p:cBhvr>
                                    </p:animEffect>
                                  </p:childTnLst>
                                </p:cTn>
                              </p:par>
                              <p:par>
                                <p:cTn id="132" presetID="22" presetClass="entr" presetSubtype="4" fill="hold" grpId="0" nodeType="withEffect">
                                  <p:stCondLst>
                                    <p:cond delay="0"/>
                                  </p:stCondLst>
                                  <p:childTnLst>
                                    <p:set>
                                      <p:cBhvr>
                                        <p:cTn id="133" dur="1" fill="hold">
                                          <p:stCondLst>
                                            <p:cond delay="0"/>
                                          </p:stCondLst>
                                        </p:cTn>
                                        <p:tgtEl>
                                          <p:spTgt spid="305"/>
                                        </p:tgtEl>
                                        <p:attrNameLst>
                                          <p:attrName>style.visibility</p:attrName>
                                        </p:attrNameLst>
                                      </p:cBhvr>
                                      <p:to>
                                        <p:strVal val="visible"/>
                                      </p:to>
                                    </p:set>
                                    <p:animEffect transition="in" filter="wipe(down)">
                                      <p:cBhvr>
                                        <p:cTn id="134" dur="500"/>
                                        <p:tgtEl>
                                          <p:spTgt spid="305"/>
                                        </p:tgtEl>
                                      </p:cBhvr>
                                    </p:animEffect>
                                  </p:childTnLst>
                                </p:cTn>
                              </p:par>
                            </p:childTnLst>
                          </p:cTn>
                        </p:par>
                      </p:childTnLst>
                    </p:cTn>
                  </p:par>
                  <p:par>
                    <p:cTn id="135" fill="hold">
                      <p:stCondLst>
                        <p:cond delay="indefinite"/>
                      </p:stCondLst>
                      <p:childTnLst>
                        <p:par>
                          <p:cTn id="136" fill="hold">
                            <p:stCondLst>
                              <p:cond delay="0"/>
                            </p:stCondLst>
                            <p:childTnLst>
                              <p:par>
                                <p:cTn id="137" presetID="22" presetClass="entr" presetSubtype="4" fill="hold" grpId="0" nodeType="clickEffect">
                                  <p:stCondLst>
                                    <p:cond delay="0"/>
                                  </p:stCondLst>
                                  <p:childTnLst>
                                    <p:set>
                                      <p:cBhvr>
                                        <p:cTn id="138" dur="1" fill="hold">
                                          <p:stCondLst>
                                            <p:cond delay="0"/>
                                          </p:stCondLst>
                                        </p:cTn>
                                        <p:tgtEl>
                                          <p:spTgt spid="344"/>
                                        </p:tgtEl>
                                        <p:attrNameLst>
                                          <p:attrName>style.visibility</p:attrName>
                                        </p:attrNameLst>
                                      </p:cBhvr>
                                      <p:to>
                                        <p:strVal val="visible"/>
                                      </p:to>
                                    </p:set>
                                    <p:animEffect transition="in" filter="wipe(down)">
                                      <p:cBhvr>
                                        <p:cTn id="139" dur="500"/>
                                        <p:tgtEl>
                                          <p:spTgt spid="344"/>
                                        </p:tgtEl>
                                      </p:cBhvr>
                                    </p:animEffect>
                                  </p:childTnLst>
                                </p:cTn>
                              </p:par>
                            </p:childTnLst>
                          </p:cTn>
                        </p:par>
                      </p:childTnLst>
                    </p:cTn>
                  </p:par>
                  <p:par>
                    <p:cTn id="140" fill="hold">
                      <p:stCondLst>
                        <p:cond delay="indefinite"/>
                      </p:stCondLst>
                      <p:childTnLst>
                        <p:par>
                          <p:cTn id="141" fill="hold">
                            <p:stCondLst>
                              <p:cond delay="0"/>
                            </p:stCondLst>
                            <p:childTnLst>
                              <p:par>
                                <p:cTn id="142" presetID="22" presetClass="entr" presetSubtype="4" fill="hold" grpId="0" nodeType="clickEffect">
                                  <p:stCondLst>
                                    <p:cond delay="0"/>
                                  </p:stCondLst>
                                  <p:childTnLst>
                                    <p:set>
                                      <p:cBhvr>
                                        <p:cTn id="143" dur="1" fill="hold">
                                          <p:stCondLst>
                                            <p:cond delay="0"/>
                                          </p:stCondLst>
                                        </p:cTn>
                                        <p:tgtEl>
                                          <p:spTgt spid="340"/>
                                        </p:tgtEl>
                                        <p:attrNameLst>
                                          <p:attrName>style.visibility</p:attrName>
                                        </p:attrNameLst>
                                      </p:cBhvr>
                                      <p:to>
                                        <p:strVal val="visible"/>
                                      </p:to>
                                    </p:set>
                                    <p:animEffect transition="in" filter="wipe(down)">
                                      <p:cBhvr>
                                        <p:cTn id="144" dur="500"/>
                                        <p:tgtEl>
                                          <p:spTgt spid="340"/>
                                        </p:tgtEl>
                                      </p:cBhvr>
                                    </p:animEffect>
                                  </p:childTnLst>
                                </p:cTn>
                              </p:par>
                              <p:par>
                                <p:cTn id="145" presetID="22" presetClass="entr" presetSubtype="4" fill="hold" grpId="0" nodeType="withEffect">
                                  <p:stCondLst>
                                    <p:cond delay="0"/>
                                  </p:stCondLst>
                                  <p:childTnLst>
                                    <p:set>
                                      <p:cBhvr>
                                        <p:cTn id="146" dur="1" fill="hold">
                                          <p:stCondLst>
                                            <p:cond delay="0"/>
                                          </p:stCondLst>
                                        </p:cTn>
                                        <p:tgtEl>
                                          <p:spTgt spid="341"/>
                                        </p:tgtEl>
                                        <p:attrNameLst>
                                          <p:attrName>style.visibility</p:attrName>
                                        </p:attrNameLst>
                                      </p:cBhvr>
                                      <p:to>
                                        <p:strVal val="visible"/>
                                      </p:to>
                                    </p:set>
                                    <p:animEffect transition="in" filter="wipe(down)">
                                      <p:cBhvr>
                                        <p:cTn id="147" dur="500"/>
                                        <p:tgtEl>
                                          <p:spTgt spid="341"/>
                                        </p:tgtEl>
                                      </p:cBhvr>
                                    </p:animEffect>
                                  </p:childTnLst>
                                </p:cTn>
                              </p:par>
                              <p:par>
                                <p:cTn id="148" presetID="22" presetClass="entr" presetSubtype="4" fill="hold" grpId="0" nodeType="withEffect">
                                  <p:stCondLst>
                                    <p:cond delay="0"/>
                                  </p:stCondLst>
                                  <p:childTnLst>
                                    <p:set>
                                      <p:cBhvr>
                                        <p:cTn id="149" dur="1" fill="hold">
                                          <p:stCondLst>
                                            <p:cond delay="0"/>
                                          </p:stCondLst>
                                        </p:cTn>
                                        <p:tgtEl>
                                          <p:spTgt spid="346"/>
                                        </p:tgtEl>
                                        <p:attrNameLst>
                                          <p:attrName>style.visibility</p:attrName>
                                        </p:attrNameLst>
                                      </p:cBhvr>
                                      <p:to>
                                        <p:strVal val="visible"/>
                                      </p:to>
                                    </p:set>
                                    <p:animEffect transition="in" filter="wipe(down)">
                                      <p:cBhvr>
                                        <p:cTn id="150" dur="500"/>
                                        <p:tgtEl>
                                          <p:spTgt spid="3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3" grpId="0" animBg="1"/>
      <p:bldP spid="240" grpId="0" animBg="1"/>
      <p:bldP spid="242" grpId="0" animBg="1"/>
      <p:bldP spid="246" grpId="0" animBg="1"/>
      <p:bldP spid="249" grpId="0" animBg="1"/>
      <p:bldP spid="277" grpId="0" animBg="1"/>
      <p:bldP spid="278" grpId="0" animBg="1"/>
      <p:bldP spid="279" grpId="0"/>
      <p:bldP spid="280" grpId="0" animBg="1"/>
      <p:bldP spid="281" grpId="0" animBg="1"/>
      <p:bldP spid="282" grpId="0"/>
      <p:bldP spid="283" grpId="0"/>
      <p:bldP spid="284" grpId="0"/>
      <p:bldP spid="285" grpId="0" animBg="1"/>
      <p:bldP spid="286" grpId="0"/>
      <p:bldP spid="287" grpId="0"/>
      <p:bldP spid="288" grpId="0" animBg="1"/>
      <p:bldP spid="289" grpId="0"/>
      <p:bldP spid="290" grpId="0" animBg="1"/>
      <p:bldP spid="291" grpId="0" animBg="1"/>
      <p:bldP spid="292" grpId="0"/>
      <p:bldP spid="5" grpId="0" animBg="1"/>
      <p:bldP spid="293" grpId="0" animBg="1"/>
      <p:bldP spid="302" grpId="0" animBg="1"/>
      <p:bldP spid="305" grpId="0" animBg="1"/>
      <p:bldP spid="307" grpId="0" animBg="1"/>
      <p:bldP spid="308" grpId="0" animBg="1"/>
      <p:bldP spid="338" grpId="0" animBg="1"/>
      <p:bldP spid="340" grpId="0" animBg="1"/>
      <p:bldP spid="341" grpId="0" animBg="1"/>
      <p:bldP spid="343" grpId="0"/>
      <p:bldP spid="344" grpId="0"/>
      <p:bldP spid="346" grpId="0"/>
      <p:bldP spid="4" grpId="0" animBg="1"/>
      <p:bldP spid="6" grpId="0" animBg="1"/>
      <p:bldP spid="7" grpId="0" animBg="1"/>
      <p:bldP spid="39" grpId="0"/>
      <p:bldP spid="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977265" y="1984375"/>
            <a:ext cx="10237470" cy="3677920"/>
            <a:chOff x="1539" y="3125"/>
            <a:chExt cx="16122" cy="5792"/>
          </a:xfrm>
        </p:grpSpPr>
        <p:pic>
          <p:nvPicPr>
            <p:cNvPr id="4098" name="Picture 2" descr="https://ss0.bdstatic.com/70cFuHSh_Q1YnxGkpoWK1HF6hhy/it/u=2772823229,391258133&amp;fm=26&amp;gp=0.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539" y="3292"/>
              <a:ext cx="7500" cy="5625"/>
            </a:xfrm>
            <a:prstGeom prst="rect">
              <a:avLst/>
            </a:prstGeom>
            <a:noFill/>
            <a:extLst>
              <a:ext uri="{909E8E84-426E-40DD-AFC4-6F175D3DCCD1}">
                <a14:hiddenFill xmlns:a14="http://schemas.microsoft.com/office/drawing/2010/main">
                  <a:solidFill>
                    <a:srgbClr val="FFFFFF"/>
                  </a:solidFill>
                </a14:hiddenFill>
              </a:ext>
            </a:extLst>
          </p:spPr>
        </p:pic>
        <p:pic>
          <p:nvPicPr>
            <p:cNvPr id="2" name="图片 1"/>
            <p:cNvPicPr>
              <a:picLocks noChangeAspect="1"/>
            </p:cNvPicPr>
            <p:nvPr/>
          </p:nvPicPr>
          <p:blipFill rotWithShape="1">
            <a:blip r:embed="rId2">
              <a:extLst>
                <a:ext uri="{28A0092B-C50C-407E-A947-70E740481C1C}">
                  <a14:useLocalDpi xmlns:a14="http://schemas.microsoft.com/office/drawing/2010/main" val="0"/>
                </a:ext>
              </a:extLst>
            </a:blip>
            <a:srcRect l="26111" t="-2342" r="13215" b="23565"/>
            <a:stretch>
              <a:fillRect/>
            </a:stretch>
          </p:blipFill>
          <p:spPr>
            <a:xfrm>
              <a:off x="9731" y="3125"/>
              <a:ext cx="7930" cy="5792"/>
            </a:xfrm>
            <a:prstGeom prst="rect">
              <a:avLst/>
            </a:prstGeom>
          </p:spPr>
        </p:pic>
      </p:grpSp>
      <p:sp>
        <p:nvSpPr>
          <p:cNvPr id="4" name="文本框 22"/>
          <p:cNvSpPr txBox="1">
            <a:spLocks noChangeArrowheads="1"/>
          </p:cNvSpPr>
          <p:nvPr/>
        </p:nvSpPr>
        <p:spPr bwMode="auto">
          <a:xfrm>
            <a:off x="611188" y="260976"/>
            <a:ext cx="672623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defPPr>
              <a:defRPr lang="zh-CN"/>
            </a:defPPr>
            <a:lvl1pPr eaLnBrk="1" hangingPunct="1">
              <a:defRPr sz="3600" b="1">
                <a:latin typeface="+mj-lt"/>
                <a:ea typeface="+mj-ea"/>
                <a:cs typeface="+mj-cs"/>
              </a:defRPr>
            </a:lvl1pPr>
            <a:lvl2pPr algn="ctr">
              <a:defRPr sz="3600" b="1">
                <a:solidFill>
                  <a:schemeClr val="tx2"/>
                </a:solidFill>
              </a:defRPr>
            </a:lvl2pPr>
            <a:lvl3pPr algn="ctr">
              <a:defRPr sz="3600" b="1">
                <a:solidFill>
                  <a:schemeClr val="tx2"/>
                </a:solidFill>
              </a:defRPr>
            </a:lvl3pPr>
            <a:lvl4pPr algn="ctr">
              <a:defRPr sz="3600" b="1">
                <a:solidFill>
                  <a:schemeClr val="tx2"/>
                </a:solidFill>
              </a:defRPr>
            </a:lvl4pPr>
            <a:lvl5pPr algn="ctr">
              <a:defRPr sz="3600" b="1">
                <a:solidFill>
                  <a:schemeClr val="tx2"/>
                </a:solidFill>
              </a:defRPr>
            </a:lvl5pPr>
            <a:lvl6pPr marL="457200" algn="ctr" fontAlgn="base">
              <a:spcBef>
                <a:spcPct val="0"/>
              </a:spcBef>
              <a:spcAft>
                <a:spcPct val="0"/>
              </a:spcAft>
              <a:defRPr sz="3600" b="1">
                <a:solidFill>
                  <a:schemeClr val="tx2"/>
                </a:solidFill>
              </a:defRPr>
            </a:lvl6pPr>
            <a:lvl7pPr marL="914400" algn="ctr" fontAlgn="base">
              <a:spcBef>
                <a:spcPct val="0"/>
              </a:spcBef>
              <a:spcAft>
                <a:spcPct val="0"/>
              </a:spcAft>
              <a:defRPr sz="3600" b="1">
                <a:solidFill>
                  <a:schemeClr val="tx2"/>
                </a:solidFill>
              </a:defRPr>
            </a:lvl7pPr>
            <a:lvl8pPr marL="1371600" algn="ctr" fontAlgn="base">
              <a:spcBef>
                <a:spcPct val="0"/>
              </a:spcBef>
              <a:spcAft>
                <a:spcPct val="0"/>
              </a:spcAft>
              <a:defRPr sz="3600" b="1">
                <a:solidFill>
                  <a:schemeClr val="tx2"/>
                </a:solidFill>
              </a:defRPr>
            </a:lvl8pPr>
            <a:lvl9pPr marL="1828800" algn="ctr" fontAlgn="base">
              <a:spcBef>
                <a:spcPct val="0"/>
              </a:spcBef>
              <a:spcAft>
                <a:spcPct val="0"/>
              </a:spcAft>
              <a:defRPr sz="3600" b="1">
                <a:solidFill>
                  <a:schemeClr val="tx2"/>
                </a:solidFill>
              </a:defRPr>
            </a:lvl9pPr>
          </a:lstStyle>
          <a:p>
            <a:pPr algn="l" eaLnBrk="1" hangingPunct="1"/>
            <a:r>
              <a:rPr lang="zh-CN" altLang="en-US" dirty="0">
                <a:sym typeface="+mn-ea"/>
              </a:rPr>
              <a:t>图像分类</a:t>
            </a:r>
            <a:endParaRPr lang="zh-CN" altLang="en-US" kern="0" dirty="0">
              <a:solidFill>
                <a:schemeClr val="tx1"/>
              </a:solidFill>
            </a:endParaRPr>
          </a:p>
        </p:txBody>
      </p:sp>
      <p:sp>
        <p:nvSpPr>
          <p:cNvPr id="5" name="文本框 4"/>
          <p:cNvSpPr txBox="1"/>
          <p:nvPr/>
        </p:nvSpPr>
        <p:spPr>
          <a:xfrm>
            <a:off x="611188" y="1510838"/>
            <a:ext cx="6096000" cy="461665"/>
          </a:xfrm>
          <a:prstGeom prst="rect">
            <a:avLst/>
          </a:prstGeom>
          <a:noFill/>
        </p:spPr>
        <p:txBody>
          <a:bodyPr wrap="square">
            <a:spAutoFit/>
          </a:bodyPr>
          <a:lstStyle/>
          <a:p>
            <a:r>
              <a:rPr lang="zh-CN" altLang="en-US" b="1" dirty="0"/>
              <a:t>图像分类</a:t>
            </a:r>
            <a:endParaRPr lang="zh-CN" altLang="en-US" b="1" dirty="0"/>
          </a:p>
        </p:txBody>
      </p:sp>
      <p:sp>
        <p:nvSpPr>
          <p:cNvPr id="6" name="文本框 5"/>
          <p:cNvSpPr txBox="1"/>
          <p:nvPr/>
        </p:nvSpPr>
        <p:spPr>
          <a:xfrm>
            <a:off x="599646" y="5885623"/>
            <a:ext cx="10845088" cy="830997"/>
          </a:xfrm>
          <a:prstGeom prst="rect">
            <a:avLst/>
          </a:prstGeom>
          <a:noFill/>
        </p:spPr>
        <p:txBody>
          <a:bodyPr wrap="square">
            <a:spAutoFit/>
          </a:bodyPr>
          <a:lstStyle/>
          <a:p>
            <a:r>
              <a:rPr lang="zh-CN" altLang="en-US" sz="2400" b="0" i="0" dirty="0">
                <a:solidFill>
                  <a:srgbClr val="121212"/>
                </a:solidFill>
                <a:effectLst/>
                <a:latin typeface="-apple-system"/>
              </a:rPr>
              <a:t>这一任务是最简单、最基础的图像理解任务，也是深度学习模型最先取得突破和实现大规模应用的任务。</a:t>
            </a:r>
            <a:endParaRPr lang="zh-CN" altLang="en-US"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11718" y="350758"/>
            <a:ext cx="5578687" cy="571096"/>
          </a:xfrm>
          <a:prstGeom prst="rect">
            <a:avLst/>
          </a:prstGeom>
        </p:spPr>
        <p:txBody>
          <a:bodyPr vert="horz" wrap="square" lIns="0" tIns="16933" rIns="0" bIns="0" numCol="1" rtlCol="0" anchor="ctr" anchorCtr="0" compatLnSpc="1">
            <a:spAutoFit/>
          </a:bodyPr>
          <a:lstStyle/>
          <a:p>
            <a:pPr marL="17145" algn="l">
              <a:spcBef>
                <a:spcPts val="135"/>
              </a:spcBef>
            </a:pPr>
            <a:r>
              <a:rPr dirty="0" err="1">
                <a:solidFill>
                  <a:schemeClr val="tx1"/>
                </a:solidFill>
                <a:latin typeface="Times New Roman" panose="02020603050405020304"/>
                <a:cs typeface="Times New Roman" panose="02020603050405020304"/>
              </a:rPr>
              <a:t>A</a:t>
            </a:r>
            <a:r>
              <a:rPr spc="-7" dirty="0" err="1">
                <a:solidFill>
                  <a:schemeClr val="tx1"/>
                </a:solidFill>
                <a:latin typeface="Times New Roman" panose="02020603050405020304"/>
                <a:cs typeface="Times New Roman" panose="02020603050405020304"/>
              </a:rPr>
              <a:t>l</a:t>
            </a:r>
            <a:r>
              <a:rPr dirty="0" err="1">
                <a:solidFill>
                  <a:schemeClr val="tx1"/>
                </a:solidFill>
                <a:latin typeface="Times New Roman" panose="02020603050405020304"/>
                <a:cs typeface="Times New Roman" panose="02020603050405020304"/>
              </a:rPr>
              <a:t>exNet</a:t>
            </a:r>
            <a:endParaRPr spc="-67" dirty="0">
              <a:solidFill>
                <a:schemeClr val="tx1"/>
              </a:solidFill>
            </a:endParaRPr>
          </a:p>
        </p:txBody>
      </p:sp>
      <p:pic>
        <p:nvPicPr>
          <p:cNvPr id="3" name="object 3"/>
          <p:cNvPicPr/>
          <p:nvPr/>
        </p:nvPicPr>
        <p:blipFill>
          <a:blip r:embed="rId1" cstate="print"/>
          <a:stretch>
            <a:fillRect/>
          </a:stretch>
        </p:blipFill>
        <p:spPr>
          <a:xfrm>
            <a:off x="6877790" y="1244350"/>
            <a:ext cx="3521456" cy="5248655"/>
          </a:xfrm>
          <a:prstGeom prst="rect">
            <a:avLst/>
          </a:prstGeom>
        </p:spPr>
      </p:pic>
      <p:sp>
        <p:nvSpPr>
          <p:cNvPr id="4" name="object 4"/>
          <p:cNvSpPr txBox="1"/>
          <p:nvPr/>
        </p:nvSpPr>
        <p:spPr>
          <a:xfrm>
            <a:off x="711718" y="1611269"/>
            <a:ext cx="5470755" cy="3635461"/>
          </a:xfrm>
          <a:prstGeom prst="rect">
            <a:avLst/>
          </a:prstGeom>
        </p:spPr>
        <p:txBody>
          <a:bodyPr vert="horz" wrap="square" lIns="0" tIns="16933" rIns="0" bIns="0" rtlCol="0">
            <a:spAutoFit/>
          </a:bodyPr>
          <a:lstStyle/>
          <a:p>
            <a:pPr marL="321945" marR="1322705" indent="-304800">
              <a:lnSpc>
                <a:spcPct val="124000"/>
              </a:lnSpc>
              <a:spcBef>
                <a:spcPts val="135"/>
              </a:spcBef>
              <a:buFont typeface="Arial" panose="020B0604020202020204"/>
              <a:buChar char="•"/>
              <a:tabLst>
                <a:tab pos="321310" algn="l"/>
              </a:tabLst>
            </a:pPr>
            <a:r>
              <a:rPr spc="-7" dirty="0">
                <a:latin typeface="Times New Roman" panose="02020603050405020304"/>
                <a:cs typeface="Times New Roman" panose="02020603050405020304"/>
              </a:rPr>
              <a:t>2012</a:t>
            </a:r>
            <a:r>
              <a:rPr dirty="0">
                <a:latin typeface="宋体" panose="02010600030101010101" pitchFamily="2" charset="-122"/>
                <a:cs typeface="宋体" panose="02010600030101010101" pitchFamily="2" charset="-122"/>
              </a:rPr>
              <a:t>年</a:t>
            </a:r>
            <a:r>
              <a:rPr spc="-7" dirty="0">
                <a:latin typeface="宋体" panose="02010600030101010101" pitchFamily="2" charset="-122"/>
                <a:cs typeface="宋体" panose="02010600030101010101" pitchFamily="2" charset="-122"/>
              </a:rPr>
              <a:t>，</a:t>
            </a:r>
            <a:r>
              <a:rPr spc="-7" dirty="0">
                <a:latin typeface="Times New Roman" panose="02020603050405020304"/>
                <a:cs typeface="Times New Roman" panose="02020603050405020304"/>
              </a:rPr>
              <a:t>AlexNet</a:t>
            </a:r>
            <a:r>
              <a:rPr dirty="0">
                <a:latin typeface="宋体" panose="02010600030101010101" pitchFamily="2" charset="-122"/>
                <a:cs typeface="宋体" panose="02010600030101010101" pitchFamily="2" charset="-122"/>
              </a:rPr>
              <a:t>横空出世。它首次证明了</a:t>
            </a:r>
            <a:r>
              <a:rPr lang="zh-CN" altLang="en-US" dirty="0">
                <a:latin typeface="宋体" panose="02010600030101010101" pitchFamily="2" charset="-122"/>
                <a:cs typeface="宋体" panose="02010600030101010101" pitchFamily="2" charset="-122"/>
              </a:rPr>
              <a:t>机器</a:t>
            </a:r>
            <a:r>
              <a:rPr dirty="0">
                <a:latin typeface="宋体" panose="02010600030101010101" pitchFamily="2" charset="-122"/>
                <a:cs typeface="宋体" panose="02010600030101010101" pitchFamily="2" charset="-122"/>
              </a:rPr>
              <a:t>学习到的特征可以超越手工设计</a:t>
            </a:r>
            <a:r>
              <a:rPr spc="7" dirty="0">
                <a:latin typeface="宋体" panose="02010600030101010101" pitchFamily="2" charset="-122"/>
                <a:cs typeface="宋体" panose="02010600030101010101" pitchFamily="2" charset="-122"/>
              </a:rPr>
              <a:t>的</a:t>
            </a:r>
            <a:r>
              <a:rPr dirty="0">
                <a:latin typeface="宋体" panose="02010600030101010101" pitchFamily="2" charset="-122"/>
                <a:cs typeface="宋体" panose="02010600030101010101" pitchFamily="2" charset="-122"/>
              </a:rPr>
              <a:t>特征。它一举了打破计算机视觉研究的现状</a:t>
            </a:r>
            <a:r>
              <a:rPr spc="7" dirty="0">
                <a:latin typeface="宋体" panose="02010600030101010101" pitchFamily="2" charset="-122"/>
                <a:cs typeface="宋体" panose="02010600030101010101" pitchFamily="2" charset="-122"/>
              </a:rPr>
              <a:t>。</a:t>
            </a:r>
            <a:r>
              <a:rPr spc="-7" dirty="0">
                <a:latin typeface="Times New Roman" panose="02020603050405020304"/>
                <a:cs typeface="Times New Roman" panose="02020603050405020304"/>
              </a:rPr>
              <a:t>AlexNe</a:t>
            </a:r>
            <a:r>
              <a:rPr dirty="0">
                <a:latin typeface="Times New Roman" panose="02020603050405020304"/>
                <a:cs typeface="Times New Roman" panose="02020603050405020304"/>
              </a:rPr>
              <a:t>t</a:t>
            </a:r>
            <a:r>
              <a:rPr dirty="0">
                <a:latin typeface="宋体" panose="02010600030101010101" pitchFamily="2" charset="-122"/>
                <a:cs typeface="宋体" panose="02010600030101010101" pitchFamily="2" charset="-122"/>
              </a:rPr>
              <a:t>使用了</a:t>
            </a:r>
            <a:r>
              <a:rPr spc="-7" dirty="0">
                <a:latin typeface="Times New Roman" panose="02020603050405020304"/>
                <a:cs typeface="Times New Roman" panose="02020603050405020304"/>
              </a:rPr>
              <a:t>8</a:t>
            </a:r>
            <a:r>
              <a:rPr dirty="0">
                <a:latin typeface="宋体" panose="02010600030101010101" pitchFamily="2" charset="-122"/>
                <a:cs typeface="宋体" panose="02010600030101010101" pitchFamily="2" charset="-122"/>
              </a:rPr>
              <a:t>层卷积神经网络，并以很大的优势赢得了</a:t>
            </a:r>
            <a:r>
              <a:rPr spc="-7" dirty="0">
                <a:latin typeface="Times New Roman" panose="02020603050405020304"/>
                <a:cs typeface="Times New Roman" panose="02020603050405020304"/>
              </a:rPr>
              <a:t>2012</a:t>
            </a:r>
            <a:r>
              <a:rPr spc="7" dirty="0">
                <a:latin typeface="宋体" panose="02010600030101010101" pitchFamily="2" charset="-122"/>
                <a:cs typeface="宋体" panose="02010600030101010101" pitchFamily="2" charset="-122"/>
              </a:rPr>
              <a:t>年</a:t>
            </a:r>
            <a:r>
              <a:rPr spc="-7" dirty="0">
                <a:latin typeface="Times New Roman" panose="02020603050405020304"/>
                <a:cs typeface="Times New Roman" panose="02020603050405020304"/>
              </a:rPr>
              <a:t>ImageNe</a:t>
            </a:r>
            <a:r>
              <a:rPr dirty="0">
                <a:latin typeface="Times New Roman" panose="02020603050405020304"/>
                <a:cs typeface="Times New Roman" panose="02020603050405020304"/>
              </a:rPr>
              <a:t>t</a:t>
            </a:r>
            <a:r>
              <a:rPr dirty="0">
                <a:latin typeface="宋体" panose="02010600030101010101" pitchFamily="2" charset="-122"/>
                <a:cs typeface="宋体" panose="02010600030101010101" pitchFamily="2" charset="-122"/>
              </a:rPr>
              <a:t>图像识别挑战赛</a:t>
            </a:r>
            <a:r>
              <a:rPr spc="7" dirty="0">
                <a:latin typeface="宋体" panose="02010600030101010101" pitchFamily="2" charset="-122"/>
                <a:cs typeface="宋体" panose="02010600030101010101" pitchFamily="2" charset="-122"/>
              </a:rPr>
              <a:t>。</a:t>
            </a:r>
            <a:endParaRPr sz="1865" dirty="0">
              <a:latin typeface="宋体" panose="02010600030101010101" pitchFamily="2" charset="-122"/>
              <a:cs typeface="宋体" panose="02010600030101010101" pitchFamily="2" charset="-122"/>
            </a:endParaRPr>
          </a:p>
        </p:txBody>
      </p:sp>
      <p:sp>
        <p:nvSpPr>
          <p:cNvPr id="5" name="object 6"/>
          <p:cNvSpPr txBox="1"/>
          <p:nvPr/>
        </p:nvSpPr>
        <p:spPr>
          <a:xfrm>
            <a:off x="7506101" y="6523143"/>
            <a:ext cx="2264833" cy="263320"/>
          </a:xfrm>
          <a:prstGeom prst="rect">
            <a:avLst/>
          </a:prstGeom>
        </p:spPr>
        <p:txBody>
          <a:bodyPr vert="horz" wrap="square" lIns="0" tIns="16933" rIns="0" bIns="0" rtlCol="0">
            <a:spAutoFit/>
          </a:bodyPr>
          <a:lstStyle/>
          <a:p>
            <a:pPr marL="17145">
              <a:spcBef>
                <a:spcPts val="135"/>
              </a:spcBef>
            </a:pPr>
            <a:r>
              <a:rPr sz="1600" dirty="0">
                <a:solidFill>
                  <a:srgbClr val="626C78"/>
                </a:solidFill>
                <a:latin typeface="Times New Roman" panose="02020603050405020304"/>
                <a:cs typeface="Times New Roman" panose="02020603050405020304"/>
              </a:rPr>
              <a:t>Le</a:t>
            </a:r>
            <a:r>
              <a:rPr sz="1600" spc="-7" dirty="0">
                <a:solidFill>
                  <a:srgbClr val="626C78"/>
                </a:solidFill>
                <a:latin typeface="Times New Roman" panose="02020603050405020304"/>
                <a:cs typeface="Times New Roman" panose="02020603050405020304"/>
              </a:rPr>
              <a:t>N</a:t>
            </a:r>
            <a:r>
              <a:rPr sz="1600" dirty="0">
                <a:solidFill>
                  <a:srgbClr val="626C78"/>
                </a:solidFill>
                <a:latin typeface="Times New Roman" panose="02020603050405020304"/>
                <a:cs typeface="Times New Roman" panose="02020603050405020304"/>
              </a:rPr>
              <a:t>et (</a:t>
            </a:r>
            <a:r>
              <a:rPr sz="1600" dirty="0">
                <a:solidFill>
                  <a:srgbClr val="626C78"/>
                </a:solidFill>
                <a:latin typeface="宋体" panose="02010600030101010101" pitchFamily="2" charset="-122"/>
                <a:cs typeface="宋体" panose="02010600030101010101" pitchFamily="2" charset="-122"/>
              </a:rPr>
              <a:t>左</a:t>
            </a:r>
            <a:r>
              <a:rPr sz="1600" dirty="0">
                <a:solidFill>
                  <a:srgbClr val="626C78"/>
                </a:solidFill>
                <a:latin typeface="Times New Roman" panose="02020603050405020304"/>
                <a:cs typeface="Times New Roman" panose="02020603050405020304"/>
              </a:rPr>
              <a:t>)</a:t>
            </a:r>
            <a:r>
              <a:rPr sz="1600" dirty="0">
                <a:solidFill>
                  <a:srgbClr val="626C78"/>
                </a:solidFill>
                <a:latin typeface="宋体" panose="02010600030101010101" pitchFamily="2" charset="-122"/>
                <a:cs typeface="宋体" panose="02010600030101010101" pitchFamily="2" charset="-122"/>
              </a:rPr>
              <a:t>，</a:t>
            </a:r>
            <a:r>
              <a:rPr sz="1600" spc="-400" dirty="0">
                <a:solidFill>
                  <a:srgbClr val="626C78"/>
                </a:solidFill>
                <a:latin typeface="宋体" panose="02010600030101010101" pitchFamily="2" charset="-122"/>
                <a:cs typeface="宋体" panose="02010600030101010101" pitchFamily="2" charset="-122"/>
              </a:rPr>
              <a:t> </a:t>
            </a:r>
            <a:r>
              <a:rPr sz="1600" spc="-7" dirty="0">
                <a:solidFill>
                  <a:srgbClr val="626C78"/>
                </a:solidFill>
                <a:latin typeface="Times New Roman" panose="02020603050405020304"/>
                <a:cs typeface="Times New Roman" panose="02020603050405020304"/>
              </a:rPr>
              <a:t>A</a:t>
            </a:r>
            <a:r>
              <a:rPr sz="1600" dirty="0">
                <a:solidFill>
                  <a:srgbClr val="626C78"/>
                </a:solidFill>
                <a:latin typeface="Times New Roman" panose="02020603050405020304"/>
                <a:cs typeface="Times New Roman" panose="02020603050405020304"/>
              </a:rPr>
              <a:t>lex</a:t>
            </a:r>
            <a:r>
              <a:rPr sz="1600" spc="-7" dirty="0">
                <a:solidFill>
                  <a:srgbClr val="626C78"/>
                </a:solidFill>
                <a:latin typeface="Times New Roman" panose="02020603050405020304"/>
                <a:cs typeface="Times New Roman" panose="02020603050405020304"/>
              </a:rPr>
              <a:t>N</a:t>
            </a:r>
            <a:r>
              <a:rPr sz="1600" dirty="0">
                <a:solidFill>
                  <a:srgbClr val="626C78"/>
                </a:solidFill>
                <a:latin typeface="Times New Roman" panose="02020603050405020304"/>
                <a:cs typeface="Times New Roman" panose="02020603050405020304"/>
              </a:rPr>
              <a:t>et (</a:t>
            </a:r>
            <a:r>
              <a:rPr sz="1600" dirty="0">
                <a:solidFill>
                  <a:srgbClr val="626C78"/>
                </a:solidFill>
                <a:latin typeface="宋体" panose="02010600030101010101" pitchFamily="2" charset="-122"/>
                <a:cs typeface="宋体" panose="02010600030101010101" pitchFamily="2" charset="-122"/>
              </a:rPr>
              <a:t>右</a:t>
            </a:r>
            <a:r>
              <a:rPr sz="1600" dirty="0">
                <a:solidFill>
                  <a:srgbClr val="626C78"/>
                </a:solidFill>
                <a:latin typeface="Times New Roman" panose="02020603050405020304"/>
                <a:cs typeface="Times New Roman" panose="02020603050405020304"/>
              </a:rPr>
              <a:t>)</a:t>
            </a:r>
            <a:endParaRPr sz="1600" dirty="0">
              <a:latin typeface="Times New Roman" panose="02020603050405020304"/>
              <a:cs typeface="Times New Roman" panose="02020603050405020304"/>
            </a:endParaRPr>
          </a:p>
        </p:txBody>
      </p:sp>
      <p:sp>
        <p:nvSpPr>
          <p:cNvPr id="6" name="文本框 5"/>
          <p:cNvSpPr txBox="1"/>
          <p:nvPr/>
        </p:nvSpPr>
        <p:spPr>
          <a:xfrm>
            <a:off x="9291546" y="6230413"/>
            <a:ext cx="1038874" cy="246221"/>
          </a:xfrm>
          <a:prstGeom prst="rect">
            <a:avLst/>
          </a:prstGeom>
          <a:solidFill>
            <a:schemeClr val="bg1"/>
          </a:solidFill>
        </p:spPr>
        <p:txBody>
          <a:bodyPr wrap="square" rtlCol="0">
            <a:spAutoFit/>
          </a:bodyPr>
          <a:lstStyle/>
          <a:p>
            <a:r>
              <a:rPr lang="en-US" altLang="zh-CN" sz="1000" dirty="0"/>
              <a:t>(3×227×227)</a:t>
            </a:r>
            <a:endParaRPr lang="zh-CN" altLang="en-US" sz="1000" dirty="0"/>
          </a:p>
        </p:txBody>
      </p:sp>
      <p:sp>
        <p:nvSpPr>
          <p:cNvPr id="7" name="文本框 6"/>
          <p:cNvSpPr txBox="1"/>
          <p:nvPr/>
        </p:nvSpPr>
        <p:spPr>
          <a:xfrm>
            <a:off x="7584580" y="6230412"/>
            <a:ext cx="760496" cy="246221"/>
          </a:xfrm>
          <a:prstGeom prst="rect">
            <a:avLst/>
          </a:prstGeom>
          <a:solidFill>
            <a:schemeClr val="bg1"/>
          </a:solidFill>
        </p:spPr>
        <p:txBody>
          <a:bodyPr wrap="square" rtlCol="0">
            <a:spAutoFit/>
          </a:bodyPr>
          <a:lstStyle/>
          <a:p>
            <a:r>
              <a:rPr lang="en-US" altLang="zh-CN" sz="1000" dirty="0"/>
              <a:t>(32×32)</a:t>
            </a:r>
            <a:endParaRPr lang="zh-CN" altLang="en-US" sz="1000" dirty="0"/>
          </a:p>
        </p:txBody>
      </p:sp>
      <p:pic>
        <p:nvPicPr>
          <p:cNvPr id="8" name="object 3"/>
          <p:cNvPicPr/>
          <p:nvPr/>
        </p:nvPicPr>
        <p:blipFill>
          <a:blip r:embed="rId2" cstate="print"/>
          <a:stretch>
            <a:fillRect/>
          </a:stretch>
        </p:blipFill>
        <p:spPr>
          <a:xfrm>
            <a:off x="4629325" y="5486403"/>
            <a:ext cx="1910553" cy="116840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711835" y="1281430"/>
            <a:ext cx="10648950" cy="5086985"/>
          </a:xfrm>
          <a:prstGeom prst="rect">
            <a:avLst/>
          </a:prstGeom>
        </p:spPr>
        <p:txBody>
          <a:bodyPr vert="horz" wrap="square" lIns="0" tIns="16933" rIns="0" bIns="0" rtlCol="0">
            <a:spAutoFit/>
          </a:bodyPr>
          <a:lstStyle/>
          <a:p>
            <a:pPr marL="321945" marR="6985" indent="-304800">
              <a:lnSpc>
                <a:spcPct val="124000"/>
              </a:lnSpc>
              <a:spcBef>
                <a:spcPts val="135"/>
              </a:spcBef>
              <a:buFont typeface="Arial" panose="020B0604020202020204"/>
              <a:buChar char="•"/>
              <a:tabLst>
                <a:tab pos="320675" algn="l"/>
                <a:tab pos="321310" algn="l"/>
              </a:tabLst>
            </a:pPr>
            <a:r>
              <a:rPr spc="7" dirty="0">
                <a:solidFill>
                  <a:srgbClr val="626C78"/>
                </a:solidFill>
                <a:latin typeface="宋体" panose="02010600030101010101" pitchFamily="2" charset="-122"/>
                <a:cs typeface="宋体" panose="02010600030101010101" pitchFamily="2" charset="-122"/>
              </a:rPr>
              <a:t>在</a:t>
            </a:r>
            <a:r>
              <a:rPr spc="-7" dirty="0">
                <a:solidFill>
                  <a:srgbClr val="626C78"/>
                </a:solidFill>
                <a:latin typeface="Times New Roman" panose="02020603050405020304"/>
                <a:cs typeface="Times New Roman" panose="02020603050405020304"/>
              </a:rPr>
              <a:t>AlexNe</a:t>
            </a:r>
            <a:r>
              <a:rPr dirty="0">
                <a:solidFill>
                  <a:srgbClr val="626C78"/>
                </a:solidFill>
                <a:latin typeface="Times New Roman" panose="02020603050405020304"/>
                <a:cs typeface="Times New Roman" panose="02020603050405020304"/>
              </a:rPr>
              <a:t>t</a:t>
            </a:r>
            <a:r>
              <a:rPr dirty="0">
                <a:solidFill>
                  <a:srgbClr val="626C78"/>
                </a:solidFill>
                <a:latin typeface="宋体" panose="02010600030101010101" pitchFamily="2" charset="-122"/>
                <a:cs typeface="宋体" panose="02010600030101010101" pitchFamily="2" charset="-122"/>
              </a:rPr>
              <a:t>的第一层，卷积窗口的形状</a:t>
            </a:r>
            <a:r>
              <a:rPr spc="7" dirty="0">
                <a:solidFill>
                  <a:srgbClr val="626C78"/>
                </a:solidFill>
                <a:latin typeface="宋体" panose="02010600030101010101" pitchFamily="2" charset="-122"/>
                <a:cs typeface="宋体" panose="02010600030101010101" pitchFamily="2" charset="-122"/>
              </a:rPr>
              <a:t>是</a:t>
            </a:r>
            <a:r>
              <a:rPr spc="-7" dirty="0">
                <a:solidFill>
                  <a:srgbClr val="626C78"/>
                </a:solidFill>
                <a:latin typeface="Times New Roman" panose="02020603050405020304"/>
                <a:cs typeface="Times New Roman" panose="02020603050405020304"/>
              </a:rPr>
              <a:t>11</a:t>
            </a:r>
            <a:r>
              <a:rPr dirty="0">
                <a:solidFill>
                  <a:srgbClr val="626C78"/>
                </a:solidFill>
                <a:latin typeface="宋体" panose="02010600030101010101" pitchFamily="2" charset="-122"/>
                <a:cs typeface="宋体" panose="02010600030101010101" pitchFamily="2" charset="-122"/>
              </a:rPr>
              <a:t>×</a:t>
            </a:r>
            <a:r>
              <a:rPr spc="-7" dirty="0">
                <a:solidFill>
                  <a:srgbClr val="626C78"/>
                </a:solidFill>
                <a:latin typeface="Times New Roman" panose="02020603050405020304"/>
                <a:cs typeface="Times New Roman" panose="02020603050405020304"/>
              </a:rPr>
              <a:t>1</a:t>
            </a:r>
            <a:r>
              <a:rPr dirty="0">
                <a:solidFill>
                  <a:srgbClr val="626C78"/>
                </a:solidFill>
                <a:latin typeface="Times New Roman" panose="02020603050405020304"/>
                <a:cs typeface="Times New Roman" panose="02020603050405020304"/>
              </a:rPr>
              <a:t>1</a:t>
            </a:r>
            <a:r>
              <a:rPr dirty="0">
                <a:solidFill>
                  <a:srgbClr val="626C78"/>
                </a:solidFill>
                <a:latin typeface="宋体" panose="02010600030101010101" pitchFamily="2" charset="-122"/>
                <a:cs typeface="宋体" panose="02010600030101010101" pitchFamily="2" charset="-122"/>
              </a:rPr>
              <a:t>。由于大多</a:t>
            </a:r>
            <a:r>
              <a:rPr spc="7" dirty="0">
                <a:solidFill>
                  <a:srgbClr val="626C78"/>
                </a:solidFill>
                <a:latin typeface="宋体" panose="02010600030101010101" pitchFamily="2" charset="-122"/>
                <a:cs typeface="宋体" panose="02010600030101010101" pitchFamily="2" charset="-122"/>
              </a:rPr>
              <a:t>数</a:t>
            </a:r>
            <a:r>
              <a:rPr spc="-7" dirty="0">
                <a:solidFill>
                  <a:srgbClr val="626C78"/>
                </a:solidFill>
                <a:latin typeface="Times New Roman" panose="02020603050405020304"/>
                <a:cs typeface="Times New Roman" panose="02020603050405020304"/>
              </a:rPr>
              <a:t>ImageNe</a:t>
            </a:r>
            <a:r>
              <a:rPr dirty="0">
                <a:solidFill>
                  <a:srgbClr val="626C78"/>
                </a:solidFill>
                <a:latin typeface="Times New Roman" panose="02020603050405020304"/>
                <a:cs typeface="Times New Roman" panose="02020603050405020304"/>
              </a:rPr>
              <a:t>t</a:t>
            </a:r>
            <a:r>
              <a:rPr dirty="0">
                <a:solidFill>
                  <a:srgbClr val="626C78"/>
                </a:solidFill>
                <a:latin typeface="宋体" panose="02010600030101010101" pitchFamily="2" charset="-122"/>
                <a:cs typeface="宋体" panose="02010600030101010101" pitchFamily="2" charset="-122"/>
              </a:rPr>
              <a:t>中图像的宽和高</a:t>
            </a:r>
            <a:r>
              <a:rPr spc="7" dirty="0">
                <a:solidFill>
                  <a:srgbClr val="626C78"/>
                </a:solidFill>
                <a:latin typeface="宋体" panose="02010600030101010101" pitchFamily="2" charset="-122"/>
                <a:cs typeface="宋体" panose="02010600030101010101" pitchFamily="2" charset="-122"/>
              </a:rPr>
              <a:t>比</a:t>
            </a:r>
            <a:r>
              <a:rPr spc="-7" dirty="0">
                <a:solidFill>
                  <a:srgbClr val="626C78"/>
                </a:solidFill>
                <a:latin typeface="Times New Roman" panose="02020603050405020304"/>
                <a:cs typeface="Times New Roman" panose="02020603050405020304"/>
              </a:rPr>
              <a:t>MNIS</a:t>
            </a:r>
            <a:r>
              <a:rPr dirty="0">
                <a:solidFill>
                  <a:srgbClr val="626C78"/>
                </a:solidFill>
                <a:latin typeface="Times New Roman" panose="02020603050405020304"/>
                <a:cs typeface="Times New Roman" panose="02020603050405020304"/>
              </a:rPr>
              <a:t>T</a:t>
            </a:r>
            <a:r>
              <a:rPr dirty="0">
                <a:solidFill>
                  <a:srgbClr val="626C78"/>
                </a:solidFill>
                <a:latin typeface="宋体" panose="02010600030101010101" pitchFamily="2" charset="-122"/>
                <a:cs typeface="宋体" panose="02010600030101010101" pitchFamily="2" charset="-122"/>
              </a:rPr>
              <a:t>图像的多</a:t>
            </a:r>
            <a:r>
              <a:rPr spc="-7" dirty="0">
                <a:solidFill>
                  <a:srgbClr val="626C78"/>
                </a:solidFill>
                <a:latin typeface="Times New Roman" panose="02020603050405020304"/>
                <a:cs typeface="Times New Roman" panose="02020603050405020304"/>
              </a:rPr>
              <a:t>10</a:t>
            </a:r>
            <a:r>
              <a:rPr dirty="0">
                <a:solidFill>
                  <a:srgbClr val="626C78"/>
                </a:solidFill>
                <a:latin typeface="宋体" panose="02010600030101010101" pitchFamily="2" charset="-122"/>
                <a:cs typeface="宋体" panose="02010600030101010101" pitchFamily="2" charset="-122"/>
              </a:rPr>
              <a:t>倍以上，因此，需要一个</a:t>
            </a:r>
            <a:r>
              <a:rPr dirty="0">
                <a:solidFill>
                  <a:srgbClr val="4471C4"/>
                </a:solidFill>
                <a:latin typeface="宋体" panose="02010600030101010101" pitchFamily="2" charset="-122"/>
                <a:cs typeface="宋体" panose="02010600030101010101" pitchFamily="2" charset="-122"/>
              </a:rPr>
              <a:t>更大的卷积窗口</a:t>
            </a:r>
            <a:r>
              <a:rPr dirty="0">
                <a:solidFill>
                  <a:srgbClr val="626C78"/>
                </a:solidFill>
                <a:latin typeface="宋体" panose="02010600030101010101" pitchFamily="2" charset="-122"/>
                <a:cs typeface="宋体" panose="02010600030101010101" pitchFamily="2" charset="-122"/>
              </a:rPr>
              <a:t>来捕获目标</a:t>
            </a:r>
            <a:r>
              <a:rPr spc="7" dirty="0">
                <a:solidFill>
                  <a:srgbClr val="626C78"/>
                </a:solidFill>
                <a:latin typeface="宋体" panose="02010600030101010101" pitchFamily="2" charset="-122"/>
                <a:cs typeface="宋体" panose="02010600030101010101" pitchFamily="2" charset="-122"/>
              </a:rPr>
              <a:t>。</a:t>
            </a:r>
            <a:r>
              <a:rPr dirty="0">
                <a:solidFill>
                  <a:srgbClr val="626C78"/>
                </a:solidFill>
                <a:latin typeface="宋体" panose="02010600030101010101" pitchFamily="2" charset="-122"/>
                <a:cs typeface="宋体" panose="02010600030101010101" pitchFamily="2" charset="-122"/>
              </a:rPr>
              <a:t>第二层中的卷积窗形状被缩减</a:t>
            </a:r>
            <a:r>
              <a:rPr spc="7" dirty="0">
                <a:solidFill>
                  <a:srgbClr val="626C78"/>
                </a:solidFill>
                <a:latin typeface="宋体" panose="02010600030101010101" pitchFamily="2" charset="-122"/>
                <a:cs typeface="宋体" panose="02010600030101010101" pitchFamily="2" charset="-122"/>
              </a:rPr>
              <a:t>为</a:t>
            </a:r>
            <a:r>
              <a:rPr spc="-7" dirty="0">
                <a:solidFill>
                  <a:srgbClr val="626C78"/>
                </a:solidFill>
                <a:latin typeface="Times New Roman" panose="02020603050405020304"/>
                <a:cs typeface="Times New Roman" panose="02020603050405020304"/>
              </a:rPr>
              <a:t>5</a:t>
            </a:r>
            <a:r>
              <a:rPr dirty="0">
                <a:solidFill>
                  <a:srgbClr val="626C78"/>
                </a:solidFill>
                <a:latin typeface="宋体" panose="02010600030101010101" pitchFamily="2" charset="-122"/>
                <a:cs typeface="宋体" panose="02010600030101010101" pitchFamily="2" charset="-122"/>
              </a:rPr>
              <a:t>×</a:t>
            </a:r>
            <a:r>
              <a:rPr dirty="0">
                <a:solidFill>
                  <a:srgbClr val="626C78"/>
                </a:solidFill>
                <a:latin typeface="Times New Roman" panose="02020603050405020304"/>
                <a:cs typeface="Times New Roman" panose="02020603050405020304"/>
              </a:rPr>
              <a:t>5</a:t>
            </a:r>
            <a:r>
              <a:rPr dirty="0">
                <a:solidFill>
                  <a:srgbClr val="626C78"/>
                </a:solidFill>
                <a:latin typeface="宋体" panose="02010600030101010101" pitchFamily="2" charset="-122"/>
                <a:cs typeface="宋体" panose="02010600030101010101" pitchFamily="2" charset="-122"/>
              </a:rPr>
              <a:t>，然后</a:t>
            </a:r>
            <a:r>
              <a:rPr spc="7" dirty="0">
                <a:solidFill>
                  <a:srgbClr val="626C78"/>
                </a:solidFill>
                <a:latin typeface="宋体" panose="02010600030101010101" pitchFamily="2" charset="-122"/>
                <a:cs typeface="宋体" panose="02010600030101010101" pitchFamily="2" charset="-122"/>
              </a:rPr>
              <a:t>是</a:t>
            </a:r>
            <a:r>
              <a:rPr spc="-7" dirty="0">
                <a:solidFill>
                  <a:srgbClr val="626C78"/>
                </a:solidFill>
                <a:latin typeface="Times New Roman" panose="02020603050405020304"/>
                <a:cs typeface="Times New Roman" panose="02020603050405020304"/>
              </a:rPr>
              <a:t>3</a:t>
            </a:r>
            <a:r>
              <a:rPr dirty="0">
                <a:solidFill>
                  <a:srgbClr val="626C78"/>
                </a:solidFill>
                <a:latin typeface="宋体" panose="02010600030101010101" pitchFamily="2" charset="-122"/>
                <a:cs typeface="宋体" panose="02010600030101010101" pitchFamily="2" charset="-122"/>
              </a:rPr>
              <a:t>×</a:t>
            </a:r>
            <a:r>
              <a:rPr dirty="0">
                <a:solidFill>
                  <a:srgbClr val="626C78"/>
                </a:solidFill>
                <a:latin typeface="Times New Roman" panose="02020603050405020304"/>
                <a:cs typeface="Times New Roman" panose="02020603050405020304"/>
              </a:rPr>
              <a:t>3</a:t>
            </a:r>
            <a:r>
              <a:rPr spc="7" dirty="0">
                <a:solidFill>
                  <a:srgbClr val="626C78"/>
                </a:solidFill>
                <a:latin typeface="宋体" panose="02010600030101010101" pitchFamily="2" charset="-122"/>
                <a:cs typeface="宋体" panose="02010600030101010101" pitchFamily="2" charset="-122"/>
              </a:rPr>
              <a:t>。</a:t>
            </a:r>
            <a:r>
              <a:rPr dirty="0">
                <a:solidFill>
                  <a:srgbClr val="626C78"/>
                </a:solidFill>
                <a:latin typeface="宋体" panose="02010600030101010101" pitchFamily="2" charset="-122"/>
                <a:cs typeface="宋体" panose="02010600030101010101" pitchFamily="2" charset="-122"/>
              </a:rPr>
              <a:t>此外，在第一层、第二层和第五层之后，加入窗口形状</a:t>
            </a:r>
            <a:r>
              <a:rPr spc="7" dirty="0">
                <a:solidFill>
                  <a:srgbClr val="626C78"/>
                </a:solidFill>
                <a:latin typeface="宋体" panose="02010600030101010101" pitchFamily="2" charset="-122"/>
                <a:cs typeface="宋体" panose="02010600030101010101" pitchFamily="2" charset="-122"/>
              </a:rPr>
              <a:t>为</a:t>
            </a:r>
            <a:r>
              <a:rPr spc="-7" dirty="0">
                <a:solidFill>
                  <a:srgbClr val="626C78"/>
                </a:solidFill>
                <a:latin typeface="Times New Roman" panose="02020603050405020304"/>
                <a:cs typeface="Times New Roman" panose="02020603050405020304"/>
              </a:rPr>
              <a:t>3</a:t>
            </a:r>
            <a:r>
              <a:rPr dirty="0">
                <a:solidFill>
                  <a:srgbClr val="626C78"/>
                </a:solidFill>
                <a:latin typeface="宋体" panose="02010600030101010101" pitchFamily="2" charset="-122"/>
                <a:cs typeface="宋体" panose="02010600030101010101" pitchFamily="2" charset="-122"/>
              </a:rPr>
              <a:t>×</a:t>
            </a:r>
            <a:r>
              <a:rPr dirty="0">
                <a:solidFill>
                  <a:srgbClr val="626C78"/>
                </a:solidFill>
                <a:latin typeface="Times New Roman" panose="02020603050405020304"/>
                <a:cs typeface="Times New Roman" panose="02020603050405020304"/>
              </a:rPr>
              <a:t>3</a:t>
            </a:r>
            <a:r>
              <a:rPr spc="-7" dirty="0">
                <a:solidFill>
                  <a:srgbClr val="626C78"/>
                </a:solidFill>
                <a:latin typeface="Times New Roman" panose="02020603050405020304"/>
                <a:cs typeface="Times New Roman" panose="02020603050405020304"/>
              </a:rPr>
              <a:t> </a:t>
            </a:r>
            <a:r>
              <a:rPr dirty="0">
                <a:solidFill>
                  <a:srgbClr val="626C78"/>
                </a:solidFill>
                <a:latin typeface="宋体" panose="02010600030101010101" pitchFamily="2" charset="-122"/>
                <a:cs typeface="宋体" panose="02010600030101010101" pitchFamily="2" charset="-122"/>
              </a:rPr>
              <a:t>、步幅</a:t>
            </a:r>
            <a:r>
              <a:rPr spc="7" dirty="0">
                <a:solidFill>
                  <a:srgbClr val="626C78"/>
                </a:solidFill>
                <a:latin typeface="宋体" panose="02010600030101010101" pitchFamily="2" charset="-122"/>
                <a:cs typeface="宋体" panose="02010600030101010101" pitchFamily="2" charset="-122"/>
              </a:rPr>
              <a:t>为</a:t>
            </a:r>
            <a:r>
              <a:rPr dirty="0">
                <a:solidFill>
                  <a:srgbClr val="626C78"/>
                </a:solidFill>
                <a:latin typeface="Times New Roman" panose="02020603050405020304"/>
                <a:cs typeface="Times New Roman" panose="02020603050405020304"/>
              </a:rPr>
              <a:t>2</a:t>
            </a:r>
            <a:r>
              <a:rPr dirty="0">
                <a:solidFill>
                  <a:srgbClr val="626C78"/>
                </a:solidFill>
                <a:latin typeface="宋体" panose="02010600030101010101" pitchFamily="2" charset="-122"/>
                <a:cs typeface="宋体" panose="02010600030101010101" pitchFamily="2" charset="-122"/>
              </a:rPr>
              <a:t>的最大池化层</a:t>
            </a:r>
            <a:r>
              <a:rPr spc="7" dirty="0">
                <a:solidFill>
                  <a:srgbClr val="626C78"/>
                </a:solidFill>
                <a:latin typeface="宋体" panose="02010600030101010101" pitchFamily="2" charset="-122"/>
                <a:cs typeface="宋体" panose="02010600030101010101" pitchFamily="2" charset="-122"/>
              </a:rPr>
              <a:t>。</a:t>
            </a:r>
            <a:r>
              <a:rPr spc="-473" dirty="0">
                <a:solidFill>
                  <a:srgbClr val="626C78"/>
                </a:solidFill>
                <a:latin typeface="宋体" panose="02010600030101010101" pitchFamily="2" charset="-122"/>
                <a:cs typeface="宋体" panose="02010600030101010101" pitchFamily="2" charset="-122"/>
              </a:rPr>
              <a:t> </a:t>
            </a:r>
            <a:r>
              <a:rPr dirty="0">
                <a:solidFill>
                  <a:srgbClr val="626C78"/>
                </a:solidFill>
                <a:latin typeface="宋体" panose="02010600030101010101" pitchFamily="2" charset="-122"/>
                <a:cs typeface="宋体" panose="02010600030101010101" pitchFamily="2" charset="-122"/>
              </a:rPr>
              <a:t>此外，</a:t>
            </a:r>
            <a:r>
              <a:rPr spc="-7" dirty="0">
                <a:solidFill>
                  <a:srgbClr val="626C78"/>
                </a:solidFill>
                <a:latin typeface="Times New Roman" panose="02020603050405020304"/>
                <a:cs typeface="Times New Roman" panose="02020603050405020304"/>
              </a:rPr>
              <a:t>AlexNe</a:t>
            </a:r>
            <a:r>
              <a:rPr dirty="0">
                <a:solidFill>
                  <a:srgbClr val="626C78"/>
                </a:solidFill>
                <a:latin typeface="Times New Roman" panose="02020603050405020304"/>
                <a:cs typeface="Times New Roman" panose="02020603050405020304"/>
              </a:rPr>
              <a:t>t</a:t>
            </a:r>
            <a:r>
              <a:rPr dirty="0">
                <a:solidFill>
                  <a:srgbClr val="626C78"/>
                </a:solidFill>
                <a:latin typeface="宋体" panose="02010600030101010101" pitchFamily="2" charset="-122"/>
                <a:cs typeface="宋体" panose="02010600030101010101" pitchFamily="2" charset="-122"/>
              </a:rPr>
              <a:t>的卷积通道是</a:t>
            </a:r>
            <a:r>
              <a:rPr spc="-7" dirty="0">
                <a:solidFill>
                  <a:srgbClr val="626C78"/>
                </a:solidFill>
                <a:latin typeface="Times New Roman" panose="02020603050405020304"/>
                <a:cs typeface="Times New Roman" panose="02020603050405020304"/>
              </a:rPr>
              <a:t>LeNet</a:t>
            </a:r>
            <a:r>
              <a:rPr dirty="0">
                <a:solidFill>
                  <a:srgbClr val="626C78"/>
                </a:solidFill>
                <a:latin typeface="宋体" panose="02010600030101010101" pitchFamily="2" charset="-122"/>
                <a:cs typeface="宋体" panose="02010600030101010101" pitchFamily="2" charset="-122"/>
              </a:rPr>
              <a:t>的</a:t>
            </a:r>
            <a:r>
              <a:rPr spc="-7" dirty="0">
                <a:solidFill>
                  <a:srgbClr val="626C78"/>
                </a:solidFill>
                <a:latin typeface="Times New Roman" panose="02020603050405020304"/>
                <a:cs typeface="Times New Roman" panose="02020603050405020304"/>
              </a:rPr>
              <a:t>10</a:t>
            </a:r>
            <a:r>
              <a:rPr dirty="0">
                <a:solidFill>
                  <a:srgbClr val="626C78"/>
                </a:solidFill>
                <a:latin typeface="宋体" panose="02010600030101010101" pitchFamily="2" charset="-122"/>
                <a:cs typeface="宋体" panose="02010600030101010101" pitchFamily="2" charset="-122"/>
              </a:rPr>
              <a:t>倍</a:t>
            </a:r>
            <a:r>
              <a:rPr spc="7" dirty="0">
                <a:solidFill>
                  <a:srgbClr val="626C78"/>
                </a:solidFill>
                <a:latin typeface="宋体" panose="02010600030101010101" pitchFamily="2" charset="-122"/>
                <a:cs typeface="宋体" panose="02010600030101010101" pitchFamily="2" charset="-122"/>
              </a:rPr>
              <a:t>。</a:t>
            </a:r>
            <a:endParaRPr lang="en-US" spc="7" dirty="0">
              <a:solidFill>
                <a:srgbClr val="626C78"/>
              </a:solidFill>
              <a:latin typeface="宋体" panose="02010600030101010101" pitchFamily="2" charset="-122"/>
              <a:cs typeface="宋体" panose="02010600030101010101" pitchFamily="2" charset="-122"/>
            </a:endParaRPr>
          </a:p>
          <a:p>
            <a:pPr marL="360045" marR="99060" indent="-342900" algn="just">
              <a:lnSpc>
                <a:spcPct val="124000"/>
              </a:lnSpc>
              <a:spcBef>
                <a:spcPts val="135"/>
              </a:spcBef>
              <a:buFont typeface="Arial" panose="020B0604020202020204" pitchFamily="34" charset="0"/>
              <a:buChar char="•"/>
              <a:tabLst>
                <a:tab pos="321310" algn="l"/>
              </a:tabLst>
            </a:pPr>
            <a:r>
              <a:rPr lang="en-US" altLang="zh-CN" spc="-7" dirty="0" err="1">
                <a:solidFill>
                  <a:srgbClr val="626C78"/>
                </a:solidFill>
                <a:latin typeface="Times New Roman" panose="02020603050405020304"/>
                <a:cs typeface="Times New Roman" panose="02020603050405020304"/>
              </a:rPr>
              <a:t>AlexNe</a:t>
            </a:r>
            <a:r>
              <a:rPr lang="en-US" altLang="zh-CN" dirty="0" err="1">
                <a:solidFill>
                  <a:srgbClr val="626C78"/>
                </a:solidFill>
                <a:latin typeface="Times New Roman" panose="02020603050405020304"/>
                <a:cs typeface="Times New Roman" panose="02020603050405020304"/>
              </a:rPr>
              <a:t>t</a:t>
            </a:r>
            <a:r>
              <a:rPr lang="zh-CN" altLang="en-US" spc="7" dirty="0">
                <a:solidFill>
                  <a:srgbClr val="626C78"/>
                </a:solidFill>
                <a:latin typeface="宋体" panose="02010600030101010101" pitchFamily="2" charset="-122"/>
                <a:cs typeface="宋体" panose="02010600030101010101" pitchFamily="2" charset="-122"/>
              </a:rPr>
              <a:t>将</a:t>
            </a:r>
            <a:r>
              <a:rPr lang="en-US" altLang="zh-CN" spc="-7" dirty="0">
                <a:solidFill>
                  <a:srgbClr val="626C78"/>
                </a:solidFill>
                <a:latin typeface="Times New Roman" panose="02020603050405020304"/>
                <a:cs typeface="Times New Roman" panose="02020603050405020304"/>
              </a:rPr>
              <a:t>sigmoi</a:t>
            </a:r>
            <a:r>
              <a:rPr lang="en-US" altLang="zh-CN" dirty="0">
                <a:solidFill>
                  <a:srgbClr val="626C78"/>
                </a:solidFill>
                <a:latin typeface="Times New Roman" panose="02020603050405020304"/>
                <a:cs typeface="Times New Roman" panose="02020603050405020304"/>
              </a:rPr>
              <a:t>d</a:t>
            </a:r>
            <a:r>
              <a:rPr lang="zh-CN" altLang="en-US" dirty="0">
                <a:solidFill>
                  <a:srgbClr val="626C78"/>
                </a:solidFill>
                <a:latin typeface="宋体" panose="02010600030101010101" pitchFamily="2" charset="-122"/>
                <a:cs typeface="宋体" panose="02010600030101010101" pitchFamily="2" charset="-122"/>
              </a:rPr>
              <a:t>激活函数改为更简单</a:t>
            </a:r>
            <a:r>
              <a:rPr lang="zh-CN" altLang="en-US" spc="7" dirty="0">
                <a:solidFill>
                  <a:srgbClr val="626C78"/>
                </a:solidFill>
                <a:latin typeface="宋体" panose="02010600030101010101" pitchFamily="2" charset="-122"/>
                <a:cs typeface="宋体" panose="02010600030101010101" pitchFamily="2" charset="-122"/>
              </a:rPr>
              <a:t>的</a:t>
            </a:r>
            <a:r>
              <a:rPr lang="en-US" altLang="zh-CN" spc="-7" dirty="0" err="1">
                <a:solidFill>
                  <a:srgbClr val="4471C4"/>
                </a:solidFill>
                <a:latin typeface="Times New Roman" panose="02020603050405020304"/>
                <a:cs typeface="Times New Roman" panose="02020603050405020304"/>
              </a:rPr>
              <a:t>ReL</a:t>
            </a:r>
            <a:r>
              <a:rPr lang="en-US" altLang="zh-CN" dirty="0" err="1">
                <a:solidFill>
                  <a:srgbClr val="4471C4"/>
                </a:solidFill>
                <a:latin typeface="Times New Roman" panose="02020603050405020304"/>
                <a:cs typeface="Times New Roman" panose="02020603050405020304"/>
              </a:rPr>
              <a:t>U</a:t>
            </a:r>
            <a:r>
              <a:rPr lang="zh-CN" altLang="en-US" dirty="0">
                <a:solidFill>
                  <a:srgbClr val="4471C4"/>
                </a:solidFill>
                <a:latin typeface="宋体" panose="02010600030101010101" pitchFamily="2" charset="-122"/>
                <a:cs typeface="宋体" panose="02010600030101010101" pitchFamily="2" charset="-122"/>
              </a:rPr>
              <a:t>激活函数</a:t>
            </a:r>
            <a:r>
              <a:rPr lang="zh-CN" altLang="en-US" spc="7" dirty="0">
                <a:solidFill>
                  <a:srgbClr val="626C78"/>
                </a:solidFill>
                <a:latin typeface="宋体" panose="02010600030101010101" pitchFamily="2" charset="-122"/>
                <a:cs typeface="宋体" panose="02010600030101010101" pitchFamily="2" charset="-122"/>
              </a:rPr>
              <a:t>。</a:t>
            </a:r>
            <a:endParaRPr lang="en-US" altLang="zh-CN" spc="7" dirty="0">
              <a:solidFill>
                <a:srgbClr val="626C78"/>
              </a:solidFill>
              <a:latin typeface="宋体" panose="02010600030101010101" pitchFamily="2" charset="-122"/>
              <a:cs typeface="宋体" panose="02010600030101010101" pitchFamily="2" charset="-122"/>
            </a:endParaRPr>
          </a:p>
          <a:p>
            <a:pPr marL="321945" marR="99060" indent="-304800" algn="just">
              <a:lnSpc>
                <a:spcPct val="124000"/>
              </a:lnSpc>
              <a:spcBef>
                <a:spcPts val="135"/>
              </a:spcBef>
              <a:buFont typeface="Arial" panose="020B0604020202020204"/>
              <a:buChar char="•"/>
              <a:tabLst>
                <a:tab pos="321310" algn="l"/>
              </a:tabLst>
            </a:pPr>
            <a:r>
              <a:rPr lang="zh-CN" altLang="en-US" dirty="0">
                <a:solidFill>
                  <a:srgbClr val="626C78"/>
                </a:solidFill>
                <a:latin typeface="宋体" panose="02010600030101010101" pitchFamily="2" charset="-122"/>
                <a:cs typeface="宋体" panose="02010600030101010101" pitchFamily="2" charset="-122"/>
              </a:rPr>
              <a:t>在最后一个卷积层后有</a:t>
            </a:r>
            <a:r>
              <a:rPr lang="zh-CN" altLang="en-US" dirty="0">
                <a:solidFill>
                  <a:srgbClr val="4471C4"/>
                </a:solidFill>
                <a:latin typeface="宋体" panose="02010600030101010101" pitchFamily="2" charset="-122"/>
                <a:cs typeface="宋体" panose="02010600030101010101" pitchFamily="2" charset="-122"/>
              </a:rPr>
              <a:t>两个全连接层</a:t>
            </a:r>
            <a:r>
              <a:rPr lang="zh-CN" altLang="en-US" dirty="0">
                <a:solidFill>
                  <a:srgbClr val="626C78"/>
                </a:solidFill>
                <a:latin typeface="宋体" panose="02010600030101010101" pitchFamily="2" charset="-122"/>
                <a:cs typeface="宋体" panose="02010600030101010101" pitchFamily="2" charset="-122"/>
              </a:rPr>
              <a:t>，分别有</a:t>
            </a:r>
            <a:r>
              <a:rPr lang="en-US" altLang="zh-CN" spc="-7" dirty="0">
                <a:solidFill>
                  <a:srgbClr val="626C78"/>
                </a:solidFill>
                <a:latin typeface="Times New Roman" panose="02020603050405020304"/>
                <a:cs typeface="Times New Roman" panose="02020603050405020304"/>
              </a:rPr>
              <a:t>4096</a:t>
            </a:r>
            <a:r>
              <a:rPr lang="zh-CN" altLang="en-US" dirty="0">
                <a:solidFill>
                  <a:srgbClr val="626C78"/>
                </a:solidFill>
                <a:latin typeface="宋体" panose="02010600030101010101" pitchFamily="2" charset="-122"/>
                <a:cs typeface="宋体" panose="02010600030101010101" pitchFamily="2" charset="-122"/>
              </a:rPr>
              <a:t>个输出。这两个巨大的全连接层拥有将</a:t>
            </a:r>
            <a:r>
              <a:rPr lang="zh-CN" altLang="en-US" spc="7" dirty="0">
                <a:solidFill>
                  <a:srgbClr val="626C78"/>
                </a:solidFill>
                <a:latin typeface="宋体" panose="02010600030101010101" pitchFamily="2" charset="-122"/>
                <a:cs typeface="宋体" panose="02010600030101010101" pitchFamily="2" charset="-122"/>
              </a:rPr>
              <a:t>近</a:t>
            </a:r>
            <a:r>
              <a:rPr lang="en-US" altLang="zh-CN" spc="-7" dirty="0">
                <a:solidFill>
                  <a:srgbClr val="626C78"/>
                </a:solidFill>
                <a:latin typeface="Times New Roman" panose="02020603050405020304"/>
                <a:cs typeface="Times New Roman" panose="02020603050405020304"/>
              </a:rPr>
              <a:t>1G</a:t>
            </a:r>
            <a:r>
              <a:rPr lang="en-US" altLang="zh-CN" dirty="0">
                <a:solidFill>
                  <a:srgbClr val="626C78"/>
                </a:solidFill>
                <a:latin typeface="Times New Roman" panose="02020603050405020304"/>
                <a:cs typeface="Times New Roman" panose="02020603050405020304"/>
              </a:rPr>
              <a:t>B</a:t>
            </a:r>
            <a:r>
              <a:rPr lang="zh-CN" altLang="en-US" dirty="0">
                <a:solidFill>
                  <a:srgbClr val="626C78"/>
                </a:solidFill>
                <a:latin typeface="宋体" panose="02010600030101010101" pitchFamily="2" charset="-122"/>
                <a:cs typeface="宋体" panose="02010600030101010101" pitchFamily="2" charset="-122"/>
              </a:rPr>
              <a:t>的模型参数</a:t>
            </a:r>
            <a:r>
              <a:rPr lang="zh-CN" altLang="en-US" spc="7" dirty="0">
                <a:solidFill>
                  <a:srgbClr val="626C78"/>
                </a:solidFill>
                <a:latin typeface="宋体" panose="02010600030101010101" pitchFamily="2" charset="-122"/>
                <a:cs typeface="宋体" panose="02010600030101010101" pitchFamily="2" charset="-122"/>
              </a:rPr>
              <a:t>。</a:t>
            </a:r>
            <a:r>
              <a:rPr lang="zh-CN" altLang="en-US" dirty="0">
                <a:solidFill>
                  <a:srgbClr val="626C78"/>
                </a:solidFill>
                <a:latin typeface="宋体" panose="02010600030101010101" pitchFamily="2" charset="-122"/>
                <a:cs typeface="宋体" panose="02010600030101010101" pitchFamily="2" charset="-122"/>
              </a:rPr>
              <a:t>由</a:t>
            </a:r>
            <a:r>
              <a:rPr lang="zh-CN" altLang="en-US" spc="7" dirty="0">
                <a:solidFill>
                  <a:srgbClr val="626C78"/>
                </a:solidFill>
                <a:latin typeface="宋体" panose="02010600030101010101" pitchFamily="2" charset="-122"/>
                <a:cs typeface="宋体" panose="02010600030101010101" pitchFamily="2" charset="-122"/>
              </a:rPr>
              <a:t>于</a:t>
            </a:r>
            <a:r>
              <a:rPr lang="zh-CN" altLang="en-US" dirty="0">
                <a:solidFill>
                  <a:srgbClr val="626C78"/>
                </a:solidFill>
                <a:latin typeface="宋体" panose="02010600030101010101" pitchFamily="2" charset="-122"/>
                <a:cs typeface="宋体" panose="02010600030101010101" pitchFamily="2" charset="-122"/>
              </a:rPr>
              <a:t>早</a:t>
            </a:r>
            <a:r>
              <a:rPr lang="zh-CN" altLang="en-US" spc="7" dirty="0">
                <a:solidFill>
                  <a:srgbClr val="626C78"/>
                </a:solidFill>
                <a:latin typeface="宋体" panose="02010600030101010101" pitchFamily="2" charset="-122"/>
                <a:cs typeface="宋体" panose="02010600030101010101" pitchFamily="2" charset="-122"/>
              </a:rPr>
              <a:t>期</a:t>
            </a:r>
            <a:r>
              <a:rPr lang="en-US" altLang="zh-CN" spc="-7" dirty="0">
                <a:solidFill>
                  <a:srgbClr val="626C78"/>
                </a:solidFill>
                <a:latin typeface="Times New Roman" panose="02020603050405020304"/>
                <a:cs typeface="Times New Roman" panose="02020603050405020304"/>
              </a:rPr>
              <a:t>GP</a:t>
            </a:r>
            <a:r>
              <a:rPr lang="en-US" altLang="zh-CN" dirty="0">
                <a:solidFill>
                  <a:srgbClr val="626C78"/>
                </a:solidFill>
                <a:latin typeface="Times New Roman" panose="02020603050405020304"/>
                <a:cs typeface="Times New Roman" panose="02020603050405020304"/>
              </a:rPr>
              <a:t>U</a:t>
            </a:r>
            <a:r>
              <a:rPr lang="zh-CN" altLang="en-US" dirty="0">
                <a:solidFill>
                  <a:srgbClr val="626C78"/>
                </a:solidFill>
                <a:latin typeface="宋体" panose="02010600030101010101" pitchFamily="2" charset="-122"/>
                <a:cs typeface="宋体" panose="02010600030101010101" pitchFamily="2" charset="-122"/>
              </a:rPr>
              <a:t>显存有限，原版</a:t>
            </a:r>
            <a:r>
              <a:rPr lang="zh-CN" altLang="en-US" spc="7" dirty="0">
                <a:solidFill>
                  <a:srgbClr val="626C78"/>
                </a:solidFill>
                <a:latin typeface="宋体" panose="02010600030101010101" pitchFamily="2" charset="-122"/>
                <a:cs typeface="宋体" panose="02010600030101010101" pitchFamily="2" charset="-122"/>
              </a:rPr>
              <a:t>的</a:t>
            </a:r>
            <a:r>
              <a:rPr lang="en-US" altLang="zh-CN" spc="-7" dirty="0" err="1">
                <a:solidFill>
                  <a:srgbClr val="626C78"/>
                </a:solidFill>
                <a:latin typeface="Times New Roman" panose="02020603050405020304"/>
                <a:cs typeface="Times New Roman" panose="02020603050405020304"/>
              </a:rPr>
              <a:t>AlexNe</a:t>
            </a:r>
            <a:r>
              <a:rPr lang="en-US" altLang="zh-CN" dirty="0" err="1">
                <a:solidFill>
                  <a:srgbClr val="626C78"/>
                </a:solidFill>
                <a:latin typeface="Times New Roman" panose="02020603050405020304"/>
                <a:cs typeface="Times New Roman" panose="02020603050405020304"/>
              </a:rPr>
              <a:t>t</a:t>
            </a:r>
            <a:r>
              <a:rPr lang="zh-CN" altLang="en-US" dirty="0">
                <a:solidFill>
                  <a:srgbClr val="626C78"/>
                </a:solidFill>
                <a:latin typeface="宋体" panose="02010600030101010101" pitchFamily="2" charset="-122"/>
                <a:cs typeface="宋体" panose="02010600030101010101" pitchFamily="2" charset="-122"/>
              </a:rPr>
              <a:t>采用了双数据流设计，使得每</a:t>
            </a:r>
            <a:r>
              <a:rPr lang="zh-CN" altLang="en-US" spc="7" dirty="0">
                <a:solidFill>
                  <a:srgbClr val="626C78"/>
                </a:solidFill>
                <a:latin typeface="宋体" panose="02010600030101010101" pitchFamily="2" charset="-122"/>
                <a:cs typeface="宋体" panose="02010600030101010101" pitchFamily="2" charset="-122"/>
              </a:rPr>
              <a:t>个</a:t>
            </a:r>
            <a:r>
              <a:rPr lang="en-US" altLang="zh-CN" spc="-7" dirty="0">
                <a:solidFill>
                  <a:srgbClr val="626C78"/>
                </a:solidFill>
                <a:latin typeface="Times New Roman" panose="02020603050405020304"/>
                <a:cs typeface="Times New Roman" panose="02020603050405020304"/>
              </a:rPr>
              <a:t>GP</a:t>
            </a:r>
            <a:r>
              <a:rPr lang="en-US" altLang="zh-CN" dirty="0">
                <a:solidFill>
                  <a:srgbClr val="626C78"/>
                </a:solidFill>
                <a:latin typeface="Times New Roman" panose="02020603050405020304"/>
                <a:cs typeface="Times New Roman" panose="02020603050405020304"/>
              </a:rPr>
              <a:t>U</a:t>
            </a:r>
            <a:r>
              <a:rPr lang="zh-CN" altLang="en-US" dirty="0">
                <a:solidFill>
                  <a:srgbClr val="626C78"/>
                </a:solidFill>
                <a:latin typeface="宋体" panose="02010600030101010101" pitchFamily="2" charset="-122"/>
                <a:cs typeface="宋体" panose="02010600030101010101" pitchFamily="2" charset="-122"/>
              </a:rPr>
              <a:t>只负责存储和计算模型的一半参数</a:t>
            </a:r>
            <a:r>
              <a:rPr lang="zh-CN" altLang="en-US" spc="7" dirty="0">
                <a:solidFill>
                  <a:srgbClr val="626C78"/>
                </a:solidFill>
                <a:latin typeface="宋体" panose="02010600030101010101" pitchFamily="2" charset="-122"/>
                <a:cs typeface="宋体" panose="02010600030101010101" pitchFamily="2" charset="-122"/>
              </a:rPr>
              <a:t>。</a:t>
            </a:r>
            <a:r>
              <a:rPr lang="zh-CN" altLang="en-US" dirty="0">
                <a:solidFill>
                  <a:srgbClr val="626C78"/>
                </a:solidFill>
                <a:latin typeface="宋体" panose="02010600030101010101" pitchFamily="2" charset="-122"/>
                <a:cs typeface="宋体" panose="02010600030101010101" pitchFamily="2" charset="-122"/>
              </a:rPr>
              <a:t>幸</a:t>
            </a:r>
            <a:r>
              <a:rPr lang="zh-CN" altLang="en-US" spc="7" dirty="0">
                <a:solidFill>
                  <a:srgbClr val="626C78"/>
                </a:solidFill>
                <a:latin typeface="宋体" panose="02010600030101010101" pitchFamily="2" charset="-122"/>
                <a:cs typeface="宋体" panose="02010600030101010101" pitchFamily="2" charset="-122"/>
              </a:rPr>
              <a:t>运</a:t>
            </a:r>
            <a:r>
              <a:rPr lang="zh-CN" altLang="en-US" dirty="0">
                <a:solidFill>
                  <a:srgbClr val="626C78"/>
                </a:solidFill>
                <a:latin typeface="宋体" panose="02010600030101010101" pitchFamily="2" charset="-122"/>
                <a:cs typeface="宋体" panose="02010600030101010101" pitchFamily="2" charset="-122"/>
              </a:rPr>
              <a:t>的是，</a:t>
            </a:r>
            <a:r>
              <a:rPr lang="zh-CN" altLang="en-US" dirty="0">
                <a:solidFill>
                  <a:srgbClr val="626C78"/>
                </a:solidFill>
                <a:latin typeface="宋体" panose="02010600030101010101" pitchFamily="2" charset="-122"/>
              </a:rPr>
              <a:t>现在</a:t>
            </a:r>
            <a:r>
              <a:rPr lang="en-US" altLang="zh-CN" dirty="0">
                <a:solidFill>
                  <a:srgbClr val="626C78"/>
                </a:solidFill>
                <a:latin typeface="宋体" panose="02010600030101010101" pitchFamily="2" charset="-122"/>
              </a:rPr>
              <a:t>GPU</a:t>
            </a:r>
            <a:r>
              <a:rPr lang="zh-CN" altLang="en-US" dirty="0">
                <a:solidFill>
                  <a:srgbClr val="626C78"/>
                </a:solidFill>
                <a:latin typeface="宋体" panose="02010600030101010101" pitchFamily="2" charset="-122"/>
              </a:rPr>
              <a:t>显存相对充裕，所以我们现在很少需要跨</a:t>
            </a:r>
            <a:r>
              <a:rPr lang="en-US" altLang="zh-CN" dirty="0">
                <a:solidFill>
                  <a:srgbClr val="626C78"/>
                </a:solidFill>
                <a:latin typeface="宋体" panose="02010600030101010101" pitchFamily="2" charset="-122"/>
              </a:rPr>
              <a:t>GPU</a:t>
            </a:r>
            <a:r>
              <a:rPr lang="zh-CN" altLang="en-US" dirty="0">
                <a:solidFill>
                  <a:srgbClr val="626C78"/>
                </a:solidFill>
                <a:latin typeface="宋体" panose="02010600030101010101" pitchFamily="2" charset="-122"/>
              </a:rPr>
              <a:t>分解模型。</a:t>
            </a:r>
            <a:r>
              <a:rPr lang="zh-CN" altLang="en-US" dirty="0">
                <a:solidFill>
                  <a:srgbClr val="626C78"/>
                </a:solidFill>
                <a:latin typeface="宋体" panose="02010600030101010101" pitchFamily="2" charset="-122"/>
                <a:cs typeface="宋体" panose="02010600030101010101" pitchFamily="2" charset="-122"/>
              </a:rPr>
              <a:t>因此，我们的</a:t>
            </a:r>
            <a:r>
              <a:rPr lang="en-US" altLang="zh-CN" spc="-7" dirty="0" err="1">
                <a:solidFill>
                  <a:srgbClr val="626C78"/>
                </a:solidFill>
                <a:latin typeface="Times New Roman" panose="02020603050405020304"/>
                <a:cs typeface="Times New Roman" panose="02020603050405020304"/>
              </a:rPr>
              <a:t>AlexNet</a:t>
            </a:r>
            <a:r>
              <a:rPr lang="zh-CN" altLang="en-US" dirty="0">
                <a:solidFill>
                  <a:srgbClr val="626C78"/>
                </a:solidFill>
                <a:latin typeface="宋体" panose="02010600030101010101" pitchFamily="2" charset="-122"/>
                <a:cs typeface="宋体" panose="02010600030101010101" pitchFamily="2" charset="-122"/>
              </a:rPr>
              <a:t>模型在这方面与原始论文稍有不同</a:t>
            </a:r>
            <a:r>
              <a:rPr lang="zh-CN" altLang="en-US" spc="7" dirty="0">
                <a:solidFill>
                  <a:srgbClr val="626C78"/>
                </a:solidFill>
                <a:latin typeface="宋体" panose="02010600030101010101" pitchFamily="2" charset="-122"/>
                <a:cs typeface="宋体" panose="02010600030101010101" pitchFamily="2" charset="-122"/>
              </a:rPr>
              <a:t>。</a:t>
            </a:r>
            <a:endParaRPr dirty="0">
              <a:latin typeface="宋体" panose="02010600030101010101" pitchFamily="2" charset="-122"/>
              <a:cs typeface="宋体" panose="02010600030101010101" pitchFamily="2" charset="-122"/>
            </a:endParaRPr>
          </a:p>
        </p:txBody>
      </p:sp>
      <p:sp>
        <p:nvSpPr>
          <p:cNvPr id="8" name="object 2"/>
          <p:cNvSpPr txBox="1">
            <a:spLocks noGrp="1"/>
          </p:cNvSpPr>
          <p:nvPr>
            <p:ph type="title"/>
          </p:nvPr>
        </p:nvSpPr>
        <p:spPr>
          <a:xfrm>
            <a:off x="711718" y="350758"/>
            <a:ext cx="5578687" cy="571096"/>
          </a:xfrm>
          <a:prstGeom prst="rect">
            <a:avLst/>
          </a:prstGeom>
        </p:spPr>
        <p:txBody>
          <a:bodyPr vert="horz" wrap="square" lIns="0" tIns="16933" rIns="0" bIns="0" numCol="1" rtlCol="0" anchor="ctr" anchorCtr="0" compatLnSpc="1">
            <a:spAutoFit/>
          </a:bodyPr>
          <a:lstStyle/>
          <a:p>
            <a:pPr marL="17145" algn="l">
              <a:spcBef>
                <a:spcPts val="135"/>
              </a:spcBef>
            </a:pPr>
            <a:r>
              <a:rPr dirty="0" err="1">
                <a:solidFill>
                  <a:schemeClr val="tx1"/>
                </a:solidFill>
                <a:latin typeface="Times New Roman" panose="02020603050405020304"/>
                <a:cs typeface="Times New Roman" panose="02020603050405020304"/>
              </a:rPr>
              <a:t>A</a:t>
            </a:r>
            <a:r>
              <a:rPr spc="-7" dirty="0" err="1">
                <a:solidFill>
                  <a:schemeClr val="tx1"/>
                </a:solidFill>
                <a:latin typeface="Times New Roman" panose="02020603050405020304"/>
                <a:cs typeface="Times New Roman" panose="02020603050405020304"/>
              </a:rPr>
              <a:t>l</a:t>
            </a:r>
            <a:r>
              <a:rPr dirty="0" err="1">
                <a:solidFill>
                  <a:schemeClr val="tx1"/>
                </a:solidFill>
                <a:latin typeface="Times New Roman" panose="02020603050405020304"/>
                <a:cs typeface="Times New Roman" panose="02020603050405020304"/>
              </a:rPr>
              <a:t>exNet</a:t>
            </a:r>
            <a:endParaRPr spc="-67" dirty="0">
              <a:solidFill>
                <a:schemeClr val="tx1"/>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83883" y="1352024"/>
            <a:ext cx="7098347" cy="5295263"/>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2"/>
          <p:cNvSpPr txBox="1">
            <a:spLocks noChangeArrowheads="1"/>
          </p:cNvSpPr>
          <p:nvPr/>
        </p:nvSpPr>
        <p:spPr bwMode="auto">
          <a:xfrm>
            <a:off x="583883" y="257450"/>
            <a:ext cx="7098347" cy="6618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defPPr>
              <a:defRPr lang="zh-CN"/>
            </a:defPPr>
            <a:lvl1pPr eaLnBrk="1" hangingPunct="1">
              <a:defRPr sz="3600" b="1">
                <a:latin typeface="+mj-lt"/>
                <a:ea typeface="+mj-ea"/>
                <a:cs typeface="+mj-cs"/>
              </a:defRPr>
            </a:lvl1pPr>
            <a:lvl2pPr algn="ctr">
              <a:defRPr sz="3600" b="1">
                <a:solidFill>
                  <a:schemeClr val="tx2"/>
                </a:solidFill>
              </a:defRPr>
            </a:lvl2pPr>
            <a:lvl3pPr algn="ctr">
              <a:defRPr sz="3600" b="1">
                <a:solidFill>
                  <a:schemeClr val="tx2"/>
                </a:solidFill>
              </a:defRPr>
            </a:lvl3pPr>
            <a:lvl4pPr algn="ctr">
              <a:defRPr sz="3600" b="1">
                <a:solidFill>
                  <a:schemeClr val="tx2"/>
                </a:solidFill>
              </a:defRPr>
            </a:lvl4pPr>
            <a:lvl5pPr algn="ctr">
              <a:defRPr sz="3600" b="1">
                <a:solidFill>
                  <a:schemeClr val="tx2"/>
                </a:solidFill>
              </a:defRPr>
            </a:lvl5pPr>
            <a:lvl6pPr marL="457200" algn="ctr" fontAlgn="base">
              <a:spcBef>
                <a:spcPct val="0"/>
              </a:spcBef>
              <a:spcAft>
                <a:spcPct val="0"/>
              </a:spcAft>
              <a:defRPr sz="3600" b="1">
                <a:solidFill>
                  <a:schemeClr val="tx2"/>
                </a:solidFill>
              </a:defRPr>
            </a:lvl6pPr>
            <a:lvl7pPr marL="914400" algn="ctr" fontAlgn="base">
              <a:spcBef>
                <a:spcPct val="0"/>
              </a:spcBef>
              <a:spcAft>
                <a:spcPct val="0"/>
              </a:spcAft>
              <a:defRPr sz="3600" b="1">
                <a:solidFill>
                  <a:schemeClr val="tx2"/>
                </a:solidFill>
              </a:defRPr>
            </a:lvl7pPr>
            <a:lvl8pPr marL="1371600" algn="ctr" fontAlgn="base">
              <a:spcBef>
                <a:spcPct val="0"/>
              </a:spcBef>
              <a:spcAft>
                <a:spcPct val="0"/>
              </a:spcAft>
              <a:defRPr sz="3600" b="1">
                <a:solidFill>
                  <a:schemeClr val="tx2"/>
                </a:solidFill>
              </a:defRPr>
            </a:lvl8pPr>
            <a:lvl9pPr marL="1828800" algn="ctr" fontAlgn="base">
              <a:spcBef>
                <a:spcPct val="0"/>
              </a:spcBef>
              <a:spcAft>
                <a:spcPct val="0"/>
              </a:spcAft>
              <a:defRPr sz="3600" b="1">
                <a:solidFill>
                  <a:schemeClr val="tx2"/>
                </a:solidFill>
              </a:defRPr>
            </a:lvl9pPr>
          </a:lstStyle>
          <a:p>
            <a:r>
              <a:rPr lang="en-US" altLang="zh-CN" dirty="0"/>
              <a:t>VGG(Visual Geometry Group)</a:t>
            </a:r>
            <a:endParaRPr lang="zh-CN" altLang="en-US" dirty="0"/>
          </a:p>
        </p:txBody>
      </p:sp>
      <p:pic>
        <p:nvPicPr>
          <p:cNvPr id="6" name="图片 5" descr="文本&#10;&#10;中度可信度描述已自动生成"/>
          <p:cNvPicPr>
            <a:picLocks noChangeAspect="1"/>
          </p:cNvPicPr>
          <p:nvPr/>
        </p:nvPicPr>
        <p:blipFill rotWithShape="1">
          <a:blip r:embed="rId2">
            <a:extLst>
              <a:ext uri="{28A0092B-C50C-407E-A947-70E740481C1C}">
                <a14:useLocalDpi xmlns:a14="http://schemas.microsoft.com/office/drawing/2010/main" val="0"/>
              </a:ext>
            </a:extLst>
          </a:blip>
          <a:srcRect t="7165" r="7839" b="12442"/>
          <a:stretch>
            <a:fillRect/>
          </a:stretch>
        </p:blipFill>
        <p:spPr>
          <a:xfrm>
            <a:off x="4133056" y="1303385"/>
            <a:ext cx="7785148" cy="2023475"/>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2"/>
          <p:cNvSpPr>
            <a:spLocks noGrp="1" noChangeArrowheads="1"/>
          </p:cNvSpPr>
          <p:nvPr>
            <p:ph type="title"/>
          </p:nvPr>
        </p:nvSpPr>
        <p:spPr>
          <a:xfrm>
            <a:off x="668338" y="235898"/>
            <a:ext cx="11523662" cy="677863"/>
          </a:xfrm>
        </p:spPr>
        <p:txBody>
          <a:bodyPr/>
          <a:lstStyle/>
          <a:p>
            <a:pPr algn="l" eaLnBrk="1" hangingPunct="1"/>
            <a:r>
              <a:rPr lang="zh-CN" altLang="en-US" dirty="0">
                <a:solidFill>
                  <a:schemeClr val="tx1"/>
                </a:solidFill>
              </a:rPr>
              <a:t>风格迁移</a:t>
            </a:r>
            <a:endParaRPr lang="zh-CN" altLang="en-US" dirty="0">
              <a:solidFill>
                <a:schemeClr val="tx1"/>
              </a:solidFill>
            </a:endParaRPr>
          </a:p>
        </p:txBody>
      </p:sp>
      <mc:AlternateContent xmlns:mc="http://schemas.openxmlformats.org/markup-compatibility/2006">
        <mc:Choice xmlns:a14="http://schemas.microsoft.com/office/drawing/2010/main" Requires="a14">
          <p:sp>
            <p:nvSpPr>
              <p:cNvPr id="7" name="文本框 6"/>
              <p:cNvSpPr txBox="1"/>
              <p:nvPr/>
            </p:nvSpPr>
            <p:spPr>
              <a:xfrm>
                <a:off x="4726118" y="3982999"/>
                <a:ext cx="7150813" cy="1195070"/>
              </a:xfrm>
              <a:prstGeom prst="rect">
                <a:avLst/>
              </a:prstGeom>
              <a:noFill/>
            </p:spPr>
            <p:txBody>
              <a:bodyPr wrap="square">
                <a:spAutoFit/>
              </a:bodyPr>
              <a:lstStyle/>
              <a:p>
                <a:pPr indent="266700" algn="just">
                  <a:lnSpc>
                    <a:spcPct val="150000"/>
                  </a:lnSpc>
                </a:pPr>
                <a14:m>
                  <m:oMathPara xmlns:m="http://schemas.openxmlformats.org/officeDocument/2006/math">
                    <m:oMathParaPr>
                      <m:jc m:val="centerGroup"/>
                    </m:oMathParaPr>
                    <m:oMath xmlns:m="http://schemas.openxmlformats.org/officeDocument/2006/math">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𝐽</m:t>
                      </m:r>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𝐺</m:t>
                      </m:r>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𝑎</m:t>
                      </m:r>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𝐽</m:t>
                          </m:r>
                        </m:e>
                        <m:sub>
                          <m:r>
                            <m:rPr>
                              <m:sty m:val="p"/>
                            </m:rPr>
                            <a:rPr lang="en-US" altLang="zh-CN" sz="2400" kern="100">
                              <a:effectLst/>
                              <a:latin typeface="Cambria Math" panose="02040503050406030204" pitchFamily="18" charset="0"/>
                              <a:ea typeface="宋体" panose="02010600030101010101" pitchFamily="2" charset="-122"/>
                              <a:cs typeface="Times New Roman" panose="02020603050405020304" pitchFamily="18" charset="0"/>
                            </a:rPr>
                            <m:t>content</m:t>
                          </m:r>
                        </m:sub>
                      </m:sSub>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𝐶</m:t>
                      </m:r>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𝐺</m:t>
                      </m:r>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𝛽</m:t>
                      </m:r>
                      <m:sSub>
                        <m:sSubPr>
                          <m:ctrlPr>
                            <a:rPr lang="zh-CN" altLang="zh-CN" sz="24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𝐽</m:t>
                          </m:r>
                        </m:e>
                        <m:sub>
                          <m:r>
                            <m:rPr>
                              <m:sty m:val="p"/>
                            </m:rPr>
                            <a:rPr lang="en-US" altLang="zh-CN" sz="2400" kern="100">
                              <a:effectLst/>
                              <a:latin typeface="Cambria Math" panose="02040503050406030204" pitchFamily="18" charset="0"/>
                              <a:ea typeface="宋体" panose="02010600030101010101" pitchFamily="2" charset="-122"/>
                              <a:cs typeface="Times New Roman" panose="02020603050405020304" pitchFamily="18" charset="0"/>
                            </a:rPr>
                            <m:t>style</m:t>
                          </m:r>
                        </m:sub>
                      </m:sSub>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𝑆</m:t>
                      </m:r>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𝐺</m:t>
                      </m:r>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m:t>
                      </m:r>
                    </m:oMath>
                  </m:oMathPara>
                </a14:m>
                <a:endParaRPr lang="zh-CN" altLang="zh-CN" sz="2400" kern="100" dirty="0">
                  <a:effectLst/>
                  <a:latin typeface="微软雅黑" panose="020B0503020204020204" pitchFamily="34" charset="-122"/>
                  <a:cs typeface="Times New Roman" panose="02020603050405020304" pitchFamily="18" charset="0"/>
                </a:endParaRPr>
              </a:p>
              <a:p>
                <a:pPr>
                  <a:lnSpc>
                    <a:spcPct val="150000"/>
                  </a:lnSpc>
                </a:pPr>
                <a:r>
                  <a:rPr lang="zh-CN" altLang="zh-CN" sz="2400" kern="100" dirty="0">
                    <a:effectLst/>
                    <a:latin typeface="微软雅黑" panose="020B0503020204020204" pitchFamily="34" charset="-122"/>
                    <a:cs typeface="Times New Roman" panose="02020603050405020304" pitchFamily="18" charset="0"/>
                  </a:rPr>
                  <a:t>两个超参数</a:t>
                </a:r>
                <a14:m>
                  <m:oMath xmlns:m="http://schemas.openxmlformats.org/officeDocument/2006/math">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𝑎</m:t>
                    </m:r>
                  </m:oMath>
                </a14:m>
                <a:r>
                  <a:rPr lang="zh-CN" altLang="zh-CN" sz="2400" kern="100" dirty="0">
                    <a:effectLst/>
                    <a:latin typeface="微软雅黑" panose="020B0503020204020204" pitchFamily="34" charset="-122"/>
                    <a:cs typeface="Times New Roman" panose="02020603050405020304" pitchFamily="18" charset="0"/>
                  </a:rPr>
                  <a:t>和</a:t>
                </a:r>
                <a14:m>
                  <m:oMath xmlns:m="http://schemas.openxmlformats.org/officeDocument/2006/math">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𝛽</m:t>
                    </m:r>
                  </m:oMath>
                </a14:m>
                <a:r>
                  <a:rPr lang="zh-CN" altLang="zh-CN" sz="2400" kern="100" dirty="0">
                    <a:effectLst/>
                    <a:latin typeface="微软雅黑" panose="020B0503020204020204" pitchFamily="34" charset="-122"/>
                    <a:cs typeface="Times New Roman" panose="02020603050405020304" pitchFamily="18" charset="0"/>
                  </a:rPr>
                  <a:t>来确定内容代价和风格代价</a:t>
                </a:r>
                <a:r>
                  <a:rPr lang="zh-CN" altLang="en-US" sz="2400" kern="100" dirty="0">
                    <a:effectLst/>
                    <a:latin typeface="微软雅黑" panose="020B0503020204020204" pitchFamily="34" charset="-122"/>
                    <a:cs typeface="Times New Roman" panose="02020603050405020304" pitchFamily="18" charset="0"/>
                  </a:rPr>
                  <a:t>比例。</a:t>
                </a:r>
                <a:endParaRPr lang="zh-CN" altLang="en-US" dirty="0">
                  <a:latin typeface="微软雅黑" panose="020B0503020204020204" pitchFamily="34" charset="-122"/>
                </a:endParaRPr>
              </a:p>
            </p:txBody>
          </p:sp>
        </mc:Choice>
        <mc:Fallback>
          <p:sp>
            <p:nvSpPr>
              <p:cNvPr id="7" name="文本框 6"/>
              <p:cNvSpPr txBox="1">
                <a:spLocks noRot="1" noChangeAspect="1" noMove="1" noResize="1" noEditPoints="1" noAdjustHandles="1" noChangeArrowheads="1" noChangeShapeType="1" noTextEdit="1"/>
              </p:cNvSpPr>
              <p:nvPr/>
            </p:nvSpPr>
            <p:spPr>
              <a:xfrm>
                <a:off x="4726118" y="3982999"/>
                <a:ext cx="7150813" cy="1195070"/>
              </a:xfrm>
              <a:prstGeom prst="rect">
                <a:avLst/>
              </a:prstGeom>
              <a:blipFill rotWithShape="1">
                <a:blip r:embed="rId1"/>
                <a:stretch>
                  <a:fillRect l="-6" t="-23" r="7" b="23"/>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1" name="文本框 10"/>
              <p:cNvSpPr txBox="1"/>
              <p:nvPr/>
            </p:nvSpPr>
            <p:spPr>
              <a:xfrm>
                <a:off x="5866551" y="1739948"/>
                <a:ext cx="5510836" cy="1135054"/>
              </a:xfrm>
              <a:prstGeom prst="rect">
                <a:avLst/>
              </a:prstGeom>
              <a:noFill/>
            </p:spPr>
            <p:txBody>
              <a:bodyPr wrap="square">
                <a:spAutoFit/>
              </a:bodyPr>
              <a:lstStyle/>
              <a:p>
                <a:pPr>
                  <a:lnSpc>
                    <a:spcPct val="150000"/>
                  </a:lnSpc>
                </a:pPr>
                <a:r>
                  <a:rPr lang="zh-CN" altLang="zh-CN" sz="2400" kern="100" dirty="0">
                    <a:effectLst/>
                    <a:latin typeface="微软雅黑" panose="020B0503020204020204" pitchFamily="34" charset="-122"/>
                    <a:cs typeface="Times New Roman" panose="02020603050405020304" pitchFamily="18" charset="0"/>
                  </a:rPr>
                  <a:t>给</a:t>
                </a:r>
                <a:r>
                  <a:rPr lang="zh-CN" altLang="en-US" sz="2400" kern="100" dirty="0">
                    <a:effectLst/>
                    <a:latin typeface="微软雅黑" panose="020B0503020204020204" pitchFamily="34" charset="-122"/>
                    <a:cs typeface="Times New Roman" panose="02020603050405020304" pitchFamily="18" charset="0"/>
                  </a:rPr>
                  <a:t>定</a:t>
                </a:r>
                <a:r>
                  <a:rPr lang="zh-CN" altLang="zh-CN" sz="2400" kern="100" dirty="0">
                    <a:effectLst/>
                    <a:latin typeface="微软雅黑" panose="020B0503020204020204" pitchFamily="34" charset="-122"/>
                    <a:cs typeface="Times New Roman" panose="02020603050405020304" pitchFamily="18" charset="0"/>
                  </a:rPr>
                  <a:t>一个</a:t>
                </a:r>
                <a:r>
                  <a:rPr lang="zh-CN" altLang="zh-CN" kern="100" dirty="0">
                    <a:latin typeface="微软雅黑" panose="020B0503020204020204" pitchFamily="34" charset="-122"/>
                    <a:cs typeface="Times New Roman" panose="02020603050405020304" pitchFamily="18" charset="0"/>
                  </a:rPr>
                  <a:t>内容图像</a:t>
                </a:r>
                <a14:m>
                  <m:oMath xmlns:m="http://schemas.openxmlformats.org/officeDocument/2006/math">
                    <m:r>
                      <a:rPr lang="en-US" altLang="zh-CN" kern="100">
                        <a:latin typeface="Cambria Math" panose="02040503050406030204" pitchFamily="18" charset="0"/>
                        <a:cs typeface="Times New Roman" panose="02020603050405020304" pitchFamily="18" charset="0"/>
                      </a:rPr>
                      <m:t>𝐶</m:t>
                    </m:r>
                    <m:r>
                      <a:rPr lang="zh-CN" altLang="en-US" kern="100">
                        <a:latin typeface="Cambria Math" panose="02040503050406030204" pitchFamily="18" charset="0"/>
                        <a:cs typeface="Times New Roman" panose="02020603050405020304" pitchFamily="18" charset="0"/>
                      </a:rPr>
                      <m:t>和</m:t>
                    </m:r>
                  </m:oMath>
                </a14:m>
                <a:r>
                  <a:rPr lang="zh-CN" altLang="zh-CN" kern="100" dirty="0">
                    <a:latin typeface="微软雅黑" panose="020B0503020204020204" pitchFamily="34" charset="-122"/>
                    <a:cs typeface="Times New Roman" panose="02020603050405020304" pitchFamily="18" charset="0"/>
                  </a:rPr>
                  <a:t>一个</a:t>
                </a:r>
                <a:r>
                  <a:rPr lang="zh-CN" altLang="zh-CN" sz="2400" kern="100" dirty="0">
                    <a:effectLst/>
                    <a:latin typeface="微软雅黑" panose="020B0503020204020204" pitchFamily="34" charset="-122"/>
                    <a:cs typeface="Times New Roman" panose="02020603050405020304" pitchFamily="18" charset="0"/>
                  </a:rPr>
                  <a:t>风格图片</a:t>
                </a:r>
                <a14:m>
                  <m:oMath xmlns:m="http://schemas.openxmlformats.org/officeDocument/2006/math">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𝑆</m:t>
                    </m:r>
                  </m:oMath>
                </a14:m>
                <a:r>
                  <a:rPr lang="zh-CN" altLang="zh-CN" sz="2400" kern="100" dirty="0">
                    <a:effectLst/>
                    <a:latin typeface="微软雅黑" panose="020B0503020204020204" pitchFamily="34" charset="-122"/>
                    <a:cs typeface="Times New Roman" panose="02020603050405020304" pitchFamily="18" charset="0"/>
                  </a:rPr>
                  <a:t>，而你的目标是生成一个新</a:t>
                </a:r>
                <a:r>
                  <a:rPr lang="zh-CN" altLang="en-US" sz="2400" kern="100" dirty="0">
                    <a:effectLst/>
                    <a:latin typeface="微软雅黑" panose="020B0503020204020204" pitchFamily="34" charset="-122"/>
                    <a:cs typeface="Times New Roman" panose="02020603050405020304" pitchFamily="18" charset="0"/>
                  </a:rPr>
                  <a:t>的</a:t>
                </a:r>
                <a:r>
                  <a:rPr lang="zh-CN" altLang="zh-CN" sz="2400" kern="100" dirty="0">
                    <a:effectLst/>
                    <a:latin typeface="微软雅黑" panose="020B0503020204020204" pitchFamily="34" charset="-122"/>
                    <a:cs typeface="Times New Roman" panose="02020603050405020304" pitchFamily="18" charset="0"/>
                  </a:rPr>
                  <a:t>图片</a:t>
                </a:r>
                <a14:m>
                  <m:oMath xmlns:m="http://schemas.openxmlformats.org/officeDocument/2006/math">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𝐺</m:t>
                    </m:r>
                  </m:oMath>
                </a14:m>
                <a:r>
                  <a:rPr lang="zh-CN" altLang="en-US" dirty="0">
                    <a:latin typeface="微软雅黑" panose="020B0503020204020204" pitchFamily="34" charset="-122"/>
                  </a:rPr>
                  <a:t>。</a:t>
                </a:r>
                <a:endParaRPr lang="zh-CN" altLang="en-US" dirty="0">
                  <a:latin typeface="微软雅黑" panose="020B0503020204020204" pitchFamily="34" charset="-122"/>
                </a:endParaRPr>
              </a:p>
            </p:txBody>
          </p:sp>
        </mc:Choice>
        <mc:Fallback>
          <p:sp>
            <p:nvSpPr>
              <p:cNvPr id="11" name="文本框 10"/>
              <p:cNvSpPr txBox="1">
                <a:spLocks noRot="1" noChangeAspect="1" noMove="1" noResize="1" noEditPoints="1" noAdjustHandles="1" noChangeArrowheads="1" noChangeShapeType="1" noTextEdit="1"/>
              </p:cNvSpPr>
              <p:nvPr/>
            </p:nvSpPr>
            <p:spPr>
              <a:xfrm>
                <a:off x="5866551" y="1739948"/>
                <a:ext cx="5510836" cy="1135054"/>
              </a:xfrm>
              <a:prstGeom prst="rect">
                <a:avLst/>
              </a:prstGeom>
              <a:blipFill rotWithShape="1">
                <a:blip r:embed="rId2"/>
                <a:stretch>
                  <a:fillRect l="-8" t="-4" r="2" b="-1871"/>
                </a:stretch>
              </a:blipFill>
            </p:spPr>
            <p:txBody>
              <a:bodyPr/>
              <a:lstStyle/>
              <a:p>
                <a:r>
                  <a:rPr lang="zh-CN" altLang="en-US">
                    <a:noFill/>
                  </a:rPr>
                  <a:t> </a:t>
                </a:r>
              </a:p>
            </p:txBody>
          </p:sp>
        </mc:Fallback>
      </mc:AlternateContent>
      <p:graphicFrame>
        <p:nvGraphicFramePr>
          <p:cNvPr id="2" name="对象 1"/>
          <p:cNvGraphicFramePr/>
          <p:nvPr/>
        </p:nvGraphicFramePr>
        <p:xfrm>
          <a:off x="668655" y="1718310"/>
          <a:ext cx="4759960" cy="3959225"/>
        </p:xfrm>
        <a:graphic>
          <a:graphicData uri="http://schemas.openxmlformats.org/presentationml/2006/ole">
            <mc:AlternateContent xmlns:mc="http://schemas.openxmlformats.org/markup-compatibility/2006">
              <mc:Choice xmlns:v="urn:schemas-microsoft-com:vml" Requires="v">
                <p:oleObj spid="_x0000_s3" name="" r:id="rId3" imgW="4756150" imgH="3956050" progId="Paint.Picture">
                  <p:embed/>
                </p:oleObj>
              </mc:Choice>
              <mc:Fallback>
                <p:oleObj name="" r:id="rId3" imgW="4756150" imgH="3956050" progId="Paint.Picture">
                  <p:embed/>
                  <p:pic>
                    <p:nvPicPr>
                      <p:cNvPr id="0" name="图片 2"/>
                      <p:cNvPicPr/>
                      <p:nvPr/>
                    </p:nvPicPr>
                    <p:blipFill>
                      <a:blip r:embed="rId4"/>
                      <a:stretch>
                        <a:fillRect/>
                      </a:stretch>
                    </p:blipFill>
                    <p:spPr>
                      <a:xfrm>
                        <a:off x="668655" y="1718310"/>
                        <a:ext cx="4759960" cy="3959225"/>
                      </a:xfrm>
                      <a:prstGeom prst="rect">
                        <a:avLst/>
                      </a:prstGeom>
                    </p:spPr>
                  </p:pic>
                </p:oleObj>
              </mc:Fallback>
            </mc:AlternateContent>
          </a:graphicData>
        </a:graphic>
      </p:graphicFrame>
    </p:spTree>
  </p:cSld>
  <p:clrMapOvr>
    <a:masterClrMapping/>
  </p:clrMapOvr>
  <p:transition advTm="8005"/>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2"/>
          <p:cNvSpPr>
            <a:spLocks noGrp="1" noChangeArrowheads="1"/>
          </p:cNvSpPr>
          <p:nvPr>
            <p:ph type="title"/>
          </p:nvPr>
        </p:nvSpPr>
        <p:spPr>
          <a:xfrm>
            <a:off x="668338" y="235898"/>
            <a:ext cx="11523662" cy="677863"/>
          </a:xfrm>
        </p:spPr>
        <p:txBody>
          <a:bodyPr/>
          <a:lstStyle/>
          <a:p>
            <a:pPr algn="l" eaLnBrk="1" hangingPunct="1"/>
            <a:r>
              <a:rPr lang="zh-CN" altLang="en-US" dirty="0">
                <a:solidFill>
                  <a:schemeClr val="tx1"/>
                </a:solidFill>
              </a:rPr>
              <a:t>残差网络</a:t>
            </a:r>
            <a:endParaRPr lang="zh-CN" altLang="en-US" dirty="0">
              <a:solidFill>
                <a:schemeClr val="tx1"/>
              </a:solidFill>
            </a:endParaRPr>
          </a:p>
        </p:txBody>
      </p:sp>
      <p:pic>
        <p:nvPicPr>
          <p:cNvPr id="1028"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76237" y="2070943"/>
            <a:ext cx="7472363" cy="2369167"/>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p:cNvSpPr txBox="1"/>
          <p:nvPr/>
        </p:nvSpPr>
        <p:spPr>
          <a:xfrm>
            <a:off x="668338" y="1452563"/>
            <a:ext cx="4152900" cy="523220"/>
          </a:xfrm>
          <a:prstGeom prst="rect">
            <a:avLst/>
          </a:prstGeom>
          <a:noFill/>
        </p:spPr>
        <p:txBody>
          <a:bodyPr wrap="square" rtlCol="0">
            <a:spAutoFit/>
          </a:bodyPr>
          <a:lstStyle/>
          <a:p>
            <a:r>
              <a:rPr lang="zh-CN" altLang="en-US" sz="2800" dirty="0"/>
              <a:t>梯度消失和梯度爆炸问题</a:t>
            </a:r>
            <a:endParaRPr lang="zh-CN" altLang="en-US" sz="2800" dirty="0"/>
          </a:p>
        </p:txBody>
      </p:sp>
      <p:cxnSp>
        <p:nvCxnSpPr>
          <p:cNvPr id="4" name="直接箭头连接符 3"/>
          <p:cNvCxnSpPr/>
          <p:nvPr/>
        </p:nvCxnSpPr>
        <p:spPr>
          <a:xfrm flipH="1">
            <a:off x="1436230" y="3959208"/>
            <a:ext cx="5811946"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 name="文本框 2"/>
              <p:cNvSpPr txBox="1"/>
              <p:nvPr/>
            </p:nvSpPr>
            <p:spPr>
              <a:xfrm>
                <a:off x="668338" y="4611437"/>
                <a:ext cx="11315914" cy="794000"/>
              </a:xfrm>
              <a:prstGeom prst="rect">
                <a:avLst/>
              </a:prstGeom>
              <a:noFill/>
            </p:spPr>
            <p:txBody>
              <a:bodyPr wrap="square" rtlCol="0">
                <a:spAutoFit/>
              </a:bodyPr>
              <a:lstStyle/>
              <a:p>
                <a14:m>
                  <m:oMath xmlns:m="http://schemas.openxmlformats.org/officeDocument/2006/math">
                    <m:f>
                      <m:fPr>
                        <m:ctrlPr>
                          <a:rPr lang="en-US" altLang="zh-CN" sz="2800" i="1" dirty="0" smtClean="0">
                            <a:latin typeface="Cambria Math" panose="02040503050406030204" pitchFamily="18" charset="0"/>
                          </a:rPr>
                        </m:ctrlPr>
                      </m:fPr>
                      <m:num>
                        <m:r>
                          <a:rPr lang="zh-CN" altLang="en-US" sz="2800" i="1" dirty="0" smtClean="0">
                            <a:latin typeface="Cambria Math" panose="02040503050406030204" pitchFamily="18" charset="0"/>
                          </a:rPr>
                          <m:t>𝜕</m:t>
                        </m:r>
                        <m:r>
                          <a:rPr lang="en-US" altLang="zh-CN" sz="2800" b="0" i="1" dirty="0" smtClean="0">
                            <a:latin typeface="Cambria Math" panose="02040503050406030204" pitchFamily="18" charset="0"/>
                          </a:rPr>
                          <m:t>𝑦</m:t>
                        </m:r>
                      </m:num>
                      <m:den>
                        <m:r>
                          <a:rPr lang="zh-CN" altLang="en-US" sz="2800" i="1" dirty="0" smtClean="0">
                            <a:latin typeface="Cambria Math" panose="02040503050406030204" pitchFamily="18" charset="0"/>
                          </a:rPr>
                          <m:t>𝜕</m:t>
                        </m:r>
                        <m:sSub>
                          <m:sSubPr>
                            <m:ctrlPr>
                              <a:rPr lang="en-US" altLang="zh-CN" sz="2800" i="1" dirty="0" smtClean="0">
                                <a:latin typeface="Cambria Math" panose="02040503050406030204" pitchFamily="18" charset="0"/>
                              </a:rPr>
                            </m:ctrlPr>
                          </m:sSubPr>
                          <m:e>
                            <m:r>
                              <a:rPr lang="en-US" altLang="zh-CN" sz="2800" b="0" i="1" dirty="0" smtClean="0">
                                <a:latin typeface="Cambria Math" panose="02040503050406030204" pitchFamily="18" charset="0"/>
                              </a:rPr>
                              <m:t>𝑎</m:t>
                            </m:r>
                          </m:e>
                          <m:sub>
                            <m:r>
                              <a:rPr lang="en-US" altLang="zh-CN" sz="2800" b="0" i="1" dirty="0" smtClean="0">
                                <a:latin typeface="Cambria Math" panose="02040503050406030204" pitchFamily="18" charset="0"/>
                              </a:rPr>
                              <m:t>1</m:t>
                            </m:r>
                          </m:sub>
                        </m:sSub>
                      </m:den>
                    </m:f>
                  </m:oMath>
                </a14:m>
                <a:r>
                  <a:rPr lang="en-US" altLang="zh-CN" sz="2800" dirty="0"/>
                  <a:t>= </a:t>
                </a:r>
                <a14:m>
                  <m:oMath xmlns:m="http://schemas.openxmlformats.org/officeDocument/2006/math">
                    <m:f>
                      <m:fPr>
                        <m:ctrlPr>
                          <a:rPr lang="en-US" altLang="zh-CN" sz="2800" i="1" dirty="0">
                            <a:latin typeface="Cambria Math" panose="02040503050406030204" pitchFamily="18" charset="0"/>
                          </a:rPr>
                        </m:ctrlPr>
                      </m:fPr>
                      <m:num>
                        <m:r>
                          <a:rPr lang="zh-CN" altLang="en-US" sz="2800" i="1" dirty="0">
                            <a:latin typeface="Cambria Math" panose="02040503050406030204" pitchFamily="18" charset="0"/>
                          </a:rPr>
                          <m:t>𝜕</m:t>
                        </m:r>
                        <m:r>
                          <a:rPr lang="en-US" altLang="zh-CN" sz="2800" i="1" dirty="0">
                            <a:latin typeface="Cambria Math" panose="02040503050406030204" pitchFamily="18" charset="0"/>
                          </a:rPr>
                          <m:t>𝑦</m:t>
                        </m:r>
                      </m:num>
                      <m:den>
                        <m:r>
                          <a:rPr lang="zh-CN" altLang="en-US" sz="2800" i="1" dirty="0">
                            <a:latin typeface="Cambria Math" panose="02040503050406030204" pitchFamily="18" charset="0"/>
                          </a:rPr>
                          <m:t>𝜕</m:t>
                        </m:r>
                        <m:sSub>
                          <m:sSubPr>
                            <m:ctrlPr>
                              <a:rPr lang="en-US" altLang="zh-CN" sz="2800" i="1" dirty="0">
                                <a:latin typeface="Cambria Math" panose="02040503050406030204" pitchFamily="18" charset="0"/>
                              </a:rPr>
                            </m:ctrlPr>
                          </m:sSubPr>
                          <m:e>
                            <m:r>
                              <a:rPr lang="en-US" altLang="zh-CN" sz="2800" i="1" dirty="0">
                                <a:latin typeface="Cambria Math" panose="02040503050406030204" pitchFamily="18" charset="0"/>
                              </a:rPr>
                              <m:t>𝑎</m:t>
                            </m:r>
                          </m:e>
                          <m:sub>
                            <m:r>
                              <a:rPr lang="en-US" altLang="zh-CN" sz="2800" b="0" i="1" dirty="0" smtClean="0">
                                <a:latin typeface="Cambria Math" panose="02040503050406030204" pitchFamily="18" charset="0"/>
                              </a:rPr>
                              <m:t>4</m:t>
                            </m:r>
                          </m:sub>
                        </m:sSub>
                      </m:den>
                    </m:f>
                  </m:oMath>
                </a14:m>
                <a:r>
                  <a:rPr lang="en-US" altLang="zh-CN" sz="2800" dirty="0"/>
                  <a:t> </a:t>
                </a:r>
                <a14:m>
                  <m:oMath xmlns:m="http://schemas.openxmlformats.org/officeDocument/2006/math">
                    <m:f>
                      <m:fPr>
                        <m:ctrlPr>
                          <a:rPr lang="en-US" altLang="zh-CN" sz="2800" i="1" dirty="0">
                            <a:latin typeface="Cambria Math" panose="02040503050406030204" pitchFamily="18" charset="0"/>
                          </a:rPr>
                        </m:ctrlPr>
                      </m:fPr>
                      <m:num>
                        <m:r>
                          <a:rPr lang="zh-CN" altLang="en-US" sz="2800" i="1" dirty="0">
                            <a:latin typeface="Cambria Math" panose="02040503050406030204" pitchFamily="18" charset="0"/>
                          </a:rPr>
                          <m:t>𝜕</m:t>
                        </m:r>
                        <m:sSub>
                          <m:sSubPr>
                            <m:ctrlPr>
                              <a:rPr lang="en-US" altLang="zh-CN" sz="2800" i="1" dirty="0">
                                <a:latin typeface="Cambria Math" panose="02040503050406030204" pitchFamily="18" charset="0"/>
                              </a:rPr>
                            </m:ctrlPr>
                          </m:sSubPr>
                          <m:e>
                            <m:r>
                              <a:rPr lang="en-US" altLang="zh-CN" sz="2800" i="1" dirty="0">
                                <a:latin typeface="Cambria Math" panose="02040503050406030204" pitchFamily="18" charset="0"/>
                              </a:rPr>
                              <m:t>𝑎</m:t>
                            </m:r>
                          </m:e>
                          <m:sub>
                            <m:r>
                              <a:rPr lang="en-US" altLang="zh-CN" sz="2800" i="1" dirty="0">
                                <a:latin typeface="Cambria Math" panose="02040503050406030204" pitchFamily="18" charset="0"/>
                              </a:rPr>
                              <m:t>4</m:t>
                            </m:r>
                          </m:sub>
                        </m:sSub>
                      </m:num>
                      <m:den>
                        <m:r>
                          <a:rPr lang="zh-CN" altLang="en-US" sz="2800" i="1" dirty="0">
                            <a:latin typeface="Cambria Math" panose="02040503050406030204" pitchFamily="18" charset="0"/>
                          </a:rPr>
                          <m:t>𝜕</m:t>
                        </m:r>
                        <m:sSub>
                          <m:sSubPr>
                            <m:ctrlPr>
                              <a:rPr lang="en-US" altLang="zh-CN" sz="2800" i="1" dirty="0">
                                <a:latin typeface="Cambria Math" panose="02040503050406030204" pitchFamily="18" charset="0"/>
                              </a:rPr>
                            </m:ctrlPr>
                          </m:sSubPr>
                          <m:e>
                            <m:r>
                              <a:rPr lang="en-US" altLang="zh-CN" sz="2800" b="0" i="1" dirty="0" smtClean="0">
                                <a:latin typeface="Cambria Math" panose="02040503050406030204" pitchFamily="18" charset="0"/>
                              </a:rPr>
                              <m:t>𝑧</m:t>
                            </m:r>
                          </m:e>
                          <m:sub>
                            <m:r>
                              <a:rPr lang="en-US" altLang="zh-CN" sz="2800" i="1" dirty="0">
                                <a:latin typeface="Cambria Math" panose="02040503050406030204" pitchFamily="18" charset="0"/>
                              </a:rPr>
                              <m:t>4</m:t>
                            </m:r>
                          </m:sub>
                        </m:sSub>
                      </m:den>
                    </m:f>
                  </m:oMath>
                </a14:m>
                <a:r>
                  <a:rPr lang="en-US" altLang="zh-CN" sz="2800" dirty="0"/>
                  <a:t> </a:t>
                </a:r>
                <a14:m>
                  <m:oMath xmlns:m="http://schemas.openxmlformats.org/officeDocument/2006/math">
                    <m:f>
                      <m:fPr>
                        <m:ctrlPr>
                          <a:rPr lang="en-US" altLang="zh-CN" sz="2800" i="1" dirty="0">
                            <a:latin typeface="Cambria Math" panose="02040503050406030204" pitchFamily="18" charset="0"/>
                          </a:rPr>
                        </m:ctrlPr>
                      </m:fPr>
                      <m:num>
                        <m:r>
                          <a:rPr lang="zh-CN" altLang="en-US" sz="2800" i="1" dirty="0">
                            <a:latin typeface="Cambria Math" panose="02040503050406030204" pitchFamily="18" charset="0"/>
                          </a:rPr>
                          <m:t>𝜕</m:t>
                        </m:r>
                        <m:sSub>
                          <m:sSubPr>
                            <m:ctrlPr>
                              <a:rPr lang="en-US" altLang="zh-CN" sz="2800" i="1" dirty="0">
                                <a:latin typeface="Cambria Math" panose="02040503050406030204" pitchFamily="18" charset="0"/>
                              </a:rPr>
                            </m:ctrlPr>
                          </m:sSubPr>
                          <m:e>
                            <m:r>
                              <a:rPr lang="en-US" altLang="zh-CN" sz="2800" i="1" dirty="0">
                                <a:latin typeface="Cambria Math" panose="02040503050406030204" pitchFamily="18" charset="0"/>
                              </a:rPr>
                              <m:t>𝑧</m:t>
                            </m:r>
                          </m:e>
                          <m:sub>
                            <m:r>
                              <a:rPr lang="en-US" altLang="zh-CN" sz="2800" i="1" dirty="0">
                                <a:latin typeface="Cambria Math" panose="02040503050406030204" pitchFamily="18" charset="0"/>
                              </a:rPr>
                              <m:t>4</m:t>
                            </m:r>
                          </m:sub>
                        </m:sSub>
                      </m:num>
                      <m:den>
                        <m:r>
                          <a:rPr lang="zh-CN" altLang="en-US" sz="2800" i="1" dirty="0">
                            <a:latin typeface="Cambria Math" panose="02040503050406030204" pitchFamily="18" charset="0"/>
                          </a:rPr>
                          <m:t>𝜕</m:t>
                        </m:r>
                        <m:sSub>
                          <m:sSubPr>
                            <m:ctrlPr>
                              <a:rPr lang="en-US" altLang="zh-CN" sz="2800" i="1" dirty="0">
                                <a:latin typeface="Cambria Math" panose="02040503050406030204" pitchFamily="18" charset="0"/>
                              </a:rPr>
                            </m:ctrlPr>
                          </m:sSubPr>
                          <m:e>
                            <m:r>
                              <a:rPr lang="en-US" altLang="zh-CN" sz="2800" i="1" dirty="0">
                                <a:latin typeface="Cambria Math" panose="02040503050406030204" pitchFamily="18" charset="0"/>
                              </a:rPr>
                              <m:t>𝑎</m:t>
                            </m:r>
                          </m:e>
                          <m:sub>
                            <m:r>
                              <a:rPr lang="en-US" altLang="zh-CN" sz="2800" b="0" i="1" dirty="0" smtClean="0">
                                <a:latin typeface="Cambria Math" panose="02040503050406030204" pitchFamily="18" charset="0"/>
                              </a:rPr>
                              <m:t>3</m:t>
                            </m:r>
                          </m:sub>
                        </m:sSub>
                      </m:den>
                    </m:f>
                  </m:oMath>
                </a14:m>
                <a:r>
                  <a:rPr lang="en-US" altLang="zh-CN" sz="2800" dirty="0"/>
                  <a:t> </a:t>
                </a:r>
                <a14:m>
                  <m:oMath xmlns:m="http://schemas.openxmlformats.org/officeDocument/2006/math">
                    <m:f>
                      <m:fPr>
                        <m:ctrlPr>
                          <a:rPr lang="en-US" altLang="zh-CN" sz="2800" i="1" dirty="0">
                            <a:latin typeface="Cambria Math" panose="02040503050406030204" pitchFamily="18" charset="0"/>
                          </a:rPr>
                        </m:ctrlPr>
                      </m:fPr>
                      <m:num>
                        <m:r>
                          <a:rPr lang="zh-CN" altLang="en-US" sz="2800" i="1" dirty="0">
                            <a:latin typeface="Cambria Math" panose="02040503050406030204" pitchFamily="18" charset="0"/>
                          </a:rPr>
                          <m:t>𝜕</m:t>
                        </m:r>
                        <m:sSub>
                          <m:sSubPr>
                            <m:ctrlPr>
                              <a:rPr lang="en-US" altLang="zh-CN" sz="2800" i="1" dirty="0">
                                <a:latin typeface="Cambria Math" panose="02040503050406030204" pitchFamily="18" charset="0"/>
                              </a:rPr>
                            </m:ctrlPr>
                          </m:sSubPr>
                          <m:e>
                            <m:r>
                              <a:rPr lang="en-US" altLang="zh-CN" sz="2800" i="1" dirty="0">
                                <a:latin typeface="Cambria Math" panose="02040503050406030204" pitchFamily="18" charset="0"/>
                              </a:rPr>
                              <m:t>𝑎</m:t>
                            </m:r>
                          </m:e>
                          <m:sub>
                            <m:r>
                              <a:rPr lang="en-US" altLang="zh-CN" sz="2800" i="1" dirty="0">
                                <a:latin typeface="Cambria Math" panose="02040503050406030204" pitchFamily="18" charset="0"/>
                              </a:rPr>
                              <m:t>3</m:t>
                            </m:r>
                          </m:sub>
                        </m:sSub>
                      </m:num>
                      <m:den>
                        <m:r>
                          <a:rPr lang="zh-CN" altLang="en-US" sz="2800" i="1" dirty="0">
                            <a:latin typeface="Cambria Math" panose="02040503050406030204" pitchFamily="18" charset="0"/>
                          </a:rPr>
                          <m:t>𝜕</m:t>
                        </m:r>
                        <m:sSub>
                          <m:sSubPr>
                            <m:ctrlPr>
                              <a:rPr lang="en-US" altLang="zh-CN" sz="2800" i="1" dirty="0">
                                <a:latin typeface="Cambria Math" panose="02040503050406030204" pitchFamily="18" charset="0"/>
                              </a:rPr>
                            </m:ctrlPr>
                          </m:sSubPr>
                          <m:e>
                            <m:r>
                              <a:rPr lang="en-US" altLang="zh-CN" sz="2800" b="0" i="1" dirty="0" smtClean="0">
                                <a:latin typeface="Cambria Math" panose="02040503050406030204" pitchFamily="18" charset="0"/>
                              </a:rPr>
                              <m:t>𝑧</m:t>
                            </m:r>
                          </m:e>
                          <m:sub>
                            <m:r>
                              <a:rPr lang="en-US" altLang="zh-CN" sz="2800" i="1" dirty="0">
                                <a:latin typeface="Cambria Math" panose="02040503050406030204" pitchFamily="18" charset="0"/>
                              </a:rPr>
                              <m:t>3</m:t>
                            </m:r>
                          </m:sub>
                        </m:sSub>
                      </m:den>
                    </m:f>
                  </m:oMath>
                </a14:m>
                <a:r>
                  <a:rPr lang="en-US" altLang="zh-CN" sz="2800" dirty="0"/>
                  <a:t> </a:t>
                </a:r>
                <a14:m>
                  <m:oMath xmlns:m="http://schemas.openxmlformats.org/officeDocument/2006/math">
                    <m:f>
                      <m:fPr>
                        <m:ctrlPr>
                          <a:rPr lang="en-US" altLang="zh-CN" sz="2800" i="1" dirty="0">
                            <a:latin typeface="Cambria Math" panose="02040503050406030204" pitchFamily="18" charset="0"/>
                          </a:rPr>
                        </m:ctrlPr>
                      </m:fPr>
                      <m:num>
                        <m:r>
                          <a:rPr lang="zh-CN" altLang="en-US" sz="2800" i="1" dirty="0">
                            <a:latin typeface="Cambria Math" panose="02040503050406030204" pitchFamily="18" charset="0"/>
                          </a:rPr>
                          <m:t>𝜕</m:t>
                        </m:r>
                        <m:sSub>
                          <m:sSubPr>
                            <m:ctrlPr>
                              <a:rPr lang="en-US" altLang="zh-CN" sz="2800" i="1" dirty="0">
                                <a:latin typeface="Cambria Math" panose="02040503050406030204" pitchFamily="18" charset="0"/>
                              </a:rPr>
                            </m:ctrlPr>
                          </m:sSubPr>
                          <m:e>
                            <m:r>
                              <a:rPr lang="en-US" altLang="zh-CN" sz="2800" i="1" dirty="0">
                                <a:latin typeface="Cambria Math" panose="02040503050406030204" pitchFamily="18" charset="0"/>
                              </a:rPr>
                              <m:t>𝑧</m:t>
                            </m:r>
                          </m:e>
                          <m:sub>
                            <m:r>
                              <a:rPr lang="en-US" altLang="zh-CN" sz="2800" i="1" dirty="0">
                                <a:latin typeface="Cambria Math" panose="02040503050406030204" pitchFamily="18" charset="0"/>
                              </a:rPr>
                              <m:t>3</m:t>
                            </m:r>
                          </m:sub>
                        </m:sSub>
                      </m:num>
                      <m:den>
                        <m:r>
                          <a:rPr lang="zh-CN" altLang="en-US" sz="2800" i="1" dirty="0">
                            <a:latin typeface="Cambria Math" panose="02040503050406030204" pitchFamily="18" charset="0"/>
                          </a:rPr>
                          <m:t>𝜕</m:t>
                        </m:r>
                        <m:sSub>
                          <m:sSubPr>
                            <m:ctrlPr>
                              <a:rPr lang="en-US" altLang="zh-CN" sz="2800" i="1" dirty="0">
                                <a:latin typeface="Cambria Math" panose="02040503050406030204" pitchFamily="18" charset="0"/>
                              </a:rPr>
                            </m:ctrlPr>
                          </m:sSubPr>
                          <m:e>
                            <m:r>
                              <a:rPr lang="en-US" altLang="zh-CN" sz="2800" i="1" dirty="0">
                                <a:latin typeface="Cambria Math" panose="02040503050406030204" pitchFamily="18" charset="0"/>
                              </a:rPr>
                              <m:t>𝑎</m:t>
                            </m:r>
                          </m:e>
                          <m:sub>
                            <m:r>
                              <a:rPr lang="en-US" altLang="zh-CN" sz="2800" b="0" i="1" dirty="0" smtClean="0">
                                <a:latin typeface="Cambria Math" panose="02040503050406030204" pitchFamily="18" charset="0"/>
                              </a:rPr>
                              <m:t>2</m:t>
                            </m:r>
                          </m:sub>
                        </m:sSub>
                      </m:den>
                    </m:f>
                  </m:oMath>
                </a14:m>
                <a:r>
                  <a:rPr lang="en-US" altLang="zh-CN" sz="2800" dirty="0"/>
                  <a:t> </a:t>
                </a:r>
                <a14:m>
                  <m:oMath xmlns:m="http://schemas.openxmlformats.org/officeDocument/2006/math">
                    <m:f>
                      <m:fPr>
                        <m:ctrlPr>
                          <a:rPr lang="en-US" altLang="zh-CN" sz="2800" i="1" dirty="0">
                            <a:latin typeface="Cambria Math" panose="02040503050406030204" pitchFamily="18" charset="0"/>
                          </a:rPr>
                        </m:ctrlPr>
                      </m:fPr>
                      <m:num>
                        <m:r>
                          <a:rPr lang="zh-CN" altLang="en-US" sz="2800" i="1" dirty="0">
                            <a:latin typeface="Cambria Math" panose="02040503050406030204" pitchFamily="18" charset="0"/>
                          </a:rPr>
                          <m:t>𝜕</m:t>
                        </m:r>
                        <m:sSub>
                          <m:sSubPr>
                            <m:ctrlPr>
                              <a:rPr lang="en-US" altLang="zh-CN" sz="2800" i="1" dirty="0">
                                <a:latin typeface="Cambria Math" panose="02040503050406030204" pitchFamily="18" charset="0"/>
                              </a:rPr>
                            </m:ctrlPr>
                          </m:sSubPr>
                          <m:e>
                            <m:r>
                              <a:rPr lang="en-US" altLang="zh-CN" sz="2800" i="1" dirty="0">
                                <a:latin typeface="Cambria Math" panose="02040503050406030204" pitchFamily="18" charset="0"/>
                              </a:rPr>
                              <m:t>𝑎</m:t>
                            </m:r>
                          </m:e>
                          <m:sub>
                            <m:r>
                              <a:rPr lang="en-US" altLang="zh-CN" sz="2800" i="1" dirty="0">
                                <a:latin typeface="Cambria Math" panose="02040503050406030204" pitchFamily="18" charset="0"/>
                              </a:rPr>
                              <m:t>2</m:t>
                            </m:r>
                          </m:sub>
                        </m:sSub>
                      </m:num>
                      <m:den>
                        <m:r>
                          <a:rPr lang="zh-CN" altLang="en-US" sz="2800" i="1" dirty="0">
                            <a:latin typeface="Cambria Math" panose="02040503050406030204" pitchFamily="18" charset="0"/>
                          </a:rPr>
                          <m:t>𝜕</m:t>
                        </m:r>
                        <m:sSub>
                          <m:sSubPr>
                            <m:ctrlPr>
                              <a:rPr lang="en-US" altLang="zh-CN" sz="2800" i="1" dirty="0">
                                <a:latin typeface="Cambria Math" panose="02040503050406030204" pitchFamily="18" charset="0"/>
                              </a:rPr>
                            </m:ctrlPr>
                          </m:sSubPr>
                          <m:e>
                            <m:r>
                              <a:rPr lang="en-US" altLang="zh-CN" sz="2800" b="0" i="1" dirty="0" smtClean="0">
                                <a:latin typeface="Cambria Math" panose="02040503050406030204" pitchFamily="18" charset="0"/>
                              </a:rPr>
                              <m:t>𝑧</m:t>
                            </m:r>
                          </m:e>
                          <m:sub>
                            <m:r>
                              <a:rPr lang="en-US" altLang="zh-CN" sz="2800" i="1" dirty="0">
                                <a:latin typeface="Cambria Math" panose="02040503050406030204" pitchFamily="18" charset="0"/>
                              </a:rPr>
                              <m:t>1</m:t>
                            </m:r>
                          </m:sub>
                        </m:sSub>
                      </m:den>
                    </m:f>
                  </m:oMath>
                </a14:m>
                <a:r>
                  <a:rPr lang="en-US" altLang="zh-CN" sz="2800" dirty="0"/>
                  <a:t> </a:t>
                </a:r>
                <a14:m>
                  <m:oMath xmlns:m="http://schemas.openxmlformats.org/officeDocument/2006/math">
                    <m:f>
                      <m:fPr>
                        <m:ctrlPr>
                          <a:rPr lang="en-US" altLang="zh-CN" sz="2800" i="1" dirty="0">
                            <a:latin typeface="Cambria Math" panose="02040503050406030204" pitchFamily="18" charset="0"/>
                          </a:rPr>
                        </m:ctrlPr>
                      </m:fPr>
                      <m:num>
                        <m:r>
                          <a:rPr lang="zh-CN" altLang="en-US" sz="2800" i="1" dirty="0">
                            <a:latin typeface="Cambria Math" panose="02040503050406030204" pitchFamily="18" charset="0"/>
                          </a:rPr>
                          <m:t>𝜕</m:t>
                        </m:r>
                        <m:sSub>
                          <m:sSubPr>
                            <m:ctrlPr>
                              <a:rPr lang="en-US" altLang="zh-CN" sz="2800" i="1" dirty="0">
                                <a:latin typeface="Cambria Math" panose="02040503050406030204" pitchFamily="18" charset="0"/>
                              </a:rPr>
                            </m:ctrlPr>
                          </m:sSubPr>
                          <m:e>
                            <m:r>
                              <a:rPr lang="en-US" altLang="zh-CN" sz="2800" i="1" dirty="0">
                                <a:latin typeface="Cambria Math" panose="02040503050406030204" pitchFamily="18" charset="0"/>
                              </a:rPr>
                              <m:t>𝑧</m:t>
                            </m:r>
                          </m:e>
                          <m:sub>
                            <m:r>
                              <a:rPr lang="en-US" altLang="zh-CN" sz="2800" i="1" dirty="0">
                                <a:latin typeface="Cambria Math" panose="02040503050406030204" pitchFamily="18" charset="0"/>
                              </a:rPr>
                              <m:t>1</m:t>
                            </m:r>
                          </m:sub>
                        </m:sSub>
                      </m:num>
                      <m:den>
                        <m:r>
                          <a:rPr lang="zh-CN" altLang="en-US" sz="2800" i="1" dirty="0">
                            <a:latin typeface="Cambria Math" panose="02040503050406030204" pitchFamily="18" charset="0"/>
                          </a:rPr>
                          <m:t>𝜕</m:t>
                        </m:r>
                        <m:sSub>
                          <m:sSubPr>
                            <m:ctrlPr>
                              <a:rPr lang="en-US" altLang="zh-CN" sz="2800" i="1" dirty="0">
                                <a:latin typeface="Cambria Math" panose="02040503050406030204" pitchFamily="18" charset="0"/>
                              </a:rPr>
                            </m:ctrlPr>
                          </m:sSubPr>
                          <m:e>
                            <m:r>
                              <a:rPr lang="en-US" altLang="zh-CN" sz="2800" i="1" dirty="0">
                                <a:latin typeface="Cambria Math" panose="02040503050406030204" pitchFamily="18" charset="0"/>
                              </a:rPr>
                              <m:t>𝑎</m:t>
                            </m:r>
                          </m:e>
                          <m:sub>
                            <m:r>
                              <a:rPr lang="en-US" altLang="zh-CN" sz="2800" i="1" dirty="0">
                                <a:latin typeface="Cambria Math" panose="02040503050406030204" pitchFamily="18" charset="0"/>
                              </a:rPr>
                              <m:t>1</m:t>
                            </m:r>
                          </m:sub>
                        </m:sSub>
                      </m:den>
                    </m:f>
                    <m:r>
                      <a:rPr lang="en-US" altLang="zh-CN" sz="2800" b="0" i="1" dirty="0" smtClean="0">
                        <a:latin typeface="Cambria Math" panose="02040503050406030204" pitchFamily="18" charset="0"/>
                      </a:rPr>
                      <m:t>=</m:t>
                    </m:r>
                    <m:f>
                      <m:fPr>
                        <m:ctrlPr>
                          <a:rPr lang="en-US" altLang="zh-CN" sz="2800" i="1" dirty="0">
                            <a:latin typeface="Cambria Math" panose="02040503050406030204" pitchFamily="18" charset="0"/>
                          </a:rPr>
                        </m:ctrlPr>
                      </m:fPr>
                      <m:num>
                        <m:r>
                          <a:rPr lang="zh-CN" altLang="en-US" sz="2800" i="1" dirty="0">
                            <a:latin typeface="Cambria Math" panose="02040503050406030204" pitchFamily="18" charset="0"/>
                          </a:rPr>
                          <m:t>𝜕</m:t>
                        </m:r>
                        <m:r>
                          <a:rPr lang="en-US" altLang="zh-CN" sz="2800" i="1" dirty="0">
                            <a:latin typeface="Cambria Math" panose="02040503050406030204" pitchFamily="18" charset="0"/>
                          </a:rPr>
                          <m:t>𝑦</m:t>
                        </m:r>
                      </m:num>
                      <m:den>
                        <m:r>
                          <a:rPr lang="zh-CN" altLang="en-US" sz="2800" i="1" dirty="0">
                            <a:latin typeface="Cambria Math" panose="02040503050406030204" pitchFamily="18" charset="0"/>
                          </a:rPr>
                          <m:t>𝜕</m:t>
                        </m:r>
                        <m:sSub>
                          <m:sSubPr>
                            <m:ctrlPr>
                              <a:rPr lang="en-US" altLang="zh-CN" sz="2800" i="1" dirty="0">
                                <a:latin typeface="Cambria Math" panose="02040503050406030204" pitchFamily="18" charset="0"/>
                              </a:rPr>
                            </m:ctrlPr>
                          </m:sSubPr>
                          <m:e>
                            <m:r>
                              <a:rPr lang="en-US" altLang="zh-CN" sz="2800" i="1" dirty="0">
                                <a:latin typeface="Cambria Math" panose="02040503050406030204" pitchFamily="18" charset="0"/>
                              </a:rPr>
                              <m:t>𝑎</m:t>
                            </m:r>
                          </m:e>
                          <m:sub>
                            <m:r>
                              <a:rPr lang="en-US" altLang="zh-CN" sz="2800" i="1" dirty="0">
                                <a:latin typeface="Cambria Math" panose="02040503050406030204" pitchFamily="18" charset="0"/>
                              </a:rPr>
                              <m:t>4</m:t>
                            </m:r>
                          </m:sub>
                        </m:sSub>
                      </m:den>
                    </m:f>
                    <m:r>
                      <a:rPr lang="zh-CN" altLang="en-US" sz="2800" i="1" dirty="0" smtClean="0">
                        <a:latin typeface="Cambria Math" panose="02040503050406030204" pitchFamily="18" charset="0"/>
                      </a:rPr>
                      <m:t>𝜎</m:t>
                    </m:r>
                    <m:r>
                      <a:rPr lang="en-US" altLang="zh-CN" sz="2800" b="0" i="1" dirty="0" smtClean="0">
                        <a:latin typeface="Cambria Math" panose="02040503050406030204" pitchFamily="18" charset="0"/>
                      </a:rPr>
                      <m:t>′(</m:t>
                    </m:r>
                    <m:sSub>
                      <m:sSubPr>
                        <m:ctrlPr>
                          <a:rPr lang="en-US" altLang="zh-CN" sz="2800" b="0" i="1" dirty="0" smtClean="0">
                            <a:latin typeface="Cambria Math" panose="02040503050406030204" pitchFamily="18" charset="0"/>
                          </a:rPr>
                        </m:ctrlPr>
                      </m:sSubPr>
                      <m:e>
                        <m:r>
                          <a:rPr lang="en-US" altLang="zh-CN" sz="2800" b="0" i="1" dirty="0" smtClean="0">
                            <a:latin typeface="Cambria Math" panose="02040503050406030204" pitchFamily="18" charset="0"/>
                          </a:rPr>
                          <m:t>𝑧</m:t>
                        </m:r>
                      </m:e>
                      <m:sub>
                        <m:r>
                          <a:rPr lang="en-US" altLang="zh-CN" sz="2800" b="0" i="1" dirty="0" smtClean="0">
                            <a:latin typeface="Cambria Math" panose="02040503050406030204" pitchFamily="18" charset="0"/>
                          </a:rPr>
                          <m:t>4</m:t>
                        </m:r>
                      </m:sub>
                    </m:sSub>
                    <m:r>
                      <a:rPr lang="en-US" altLang="zh-CN" sz="2800" b="0" i="1" dirty="0" smtClean="0">
                        <a:latin typeface="Cambria Math" panose="02040503050406030204" pitchFamily="18" charset="0"/>
                      </a:rPr>
                      <m:t>)</m:t>
                    </m:r>
                    <m:sSub>
                      <m:sSubPr>
                        <m:ctrlPr>
                          <a:rPr lang="en-US" altLang="zh-CN" sz="2800" b="0" i="1" dirty="0" smtClean="0">
                            <a:latin typeface="Cambria Math" panose="02040503050406030204" pitchFamily="18" charset="0"/>
                          </a:rPr>
                        </m:ctrlPr>
                      </m:sSubPr>
                      <m:e>
                        <m:r>
                          <a:rPr lang="en-US" altLang="zh-CN" sz="2800" b="0" i="1" dirty="0" smtClean="0">
                            <a:latin typeface="Cambria Math" panose="02040503050406030204" pitchFamily="18" charset="0"/>
                          </a:rPr>
                          <m:t>𝑤</m:t>
                        </m:r>
                      </m:e>
                      <m:sub>
                        <m:r>
                          <a:rPr lang="en-US" altLang="zh-CN" sz="2800" b="0" i="1" dirty="0" smtClean="0">
                            <a:latin typeface="Cambria Math" panose="02040503050406030204" pitchFamily="18" charset="0"/>
                          </a:rPr>
                          <m:t>4</m:t>
                        </m:r>
                      </m:sub>
                    </m:sSub>
                    <m:r>
                      <a:rPr lang="zh-CN" altLang="en-US" sz="2800" i="1" dirty="0">
                        <a:latin typeface="Cambria Math" panose="02040503050406030204" pitchFamily="18" charset="0"/>
                      </a:rPr>
                      <m:t>𝜎</m:t>
                    </m:r>
                    <m:r>
                      <a:rPr lang="en-US" altLang="zh-CN" sz="2800" i="1" dirty="0">
                        <a:latin typeface="Cambria Math" panose="02040503050406030204" pitchFamily="18" charset="0"/>
                      </a:rPr>
                      <m:t>′(</m:t>
                    </m:r>
                    <m:sSub>
                      <m:sSubPr>
                        <m:ctrlPr>
                          <a:rPr lang="en-US" altLang="zh-CN" sz="2800" i="1" dirty="0">
                            <a:latin typeface="Cambria Math" panose="02040503050406030204" pitchFamily="18" charset="0"/>
                          </a:rPr>
                        </m:ctrlPr>
                      </m:sSubPr>
                      <m:e>
                        <m:r>
                          <a:rPr lang="en-US" altLang="zh-CN" sz="2800" i="1" dirty="0">
                            <a:latin typeface="Cambria Math" panose="02040503050406030204" pitchFamily="18" charset="0"/>
                          </a:rPr>
                          <m:t>𝑧</m:t>
                        </m:r>
                      </m:e>
                      <m:sub>
                        <m:r>
                          <a:rPr lang="en-US" altLang="zh-CN" sz="2800" b="0" i="1" dirty="0" smtClean="0">
                            <a:latin typeface="Cambria Math" panose="02040503050406030204" pitchFamily="18" charset="0"/>
                          </a:rPr>
                          <m:t>3</m:t>
                        </m:r>
                      </m:sub>
                    </m:sSub>
                    <m:r>
                      <a:rPr lang="en-US" altLang="zh-CN" sz="2800" i="1" dirty="0">
                        <a:latin typeface="Cambria Math" panose="02040503050406030204" pitchFamily="18" charset="0"/>
                      </a:rPr>
                      <m:t>)</m:t>
                    </m:r>
                    <m:sSub>
                      <m:sSubPr>
                        <m:ctrlPr>
                          <a:rPr lang="en-US" altLang="zh-CN" sz="2800" i="1" dirty="0">
                            <a:latin typeface="Cambria Math" panose="02040503050406030204" pitchFamily="18" charset="0"/>
                          </a:rPr>
                        </m:ctrlPr>
                      </m:sSubPr>
                      <m:e>
                        <m:r>
                          <a:rPr lang="en-US" altLang="zh-CN" sz="2800" i="1" dirty="0">
                            <a:latin typeface="Cambria Math" panose="02040503050406030204" pitchFamily="18" charset="0"/>
                          </a:rPr>
                          <m:t>𝑤</m:t>
                        </m:r>
                      </m:e>
                      <m:sub>
                        <m:r>
                          <a:rPr lang="en-US" altLang="zh-CN" sz="2800" b="0" i="1" dirty="0" smtClean="0">
                            <a:latin typeface="Cambria Math" panose="02040503050406030204" pitchFamily="18" charset="0"/>
                          </a:rPr>
                          <m:t>3</m:t>
                        </m:r>
                      </m:sub>
                    </m:sSub>
                    <m:r>
                      <a:rPr lang="zh-CN" altLang="en-US" sz="2800" i="1" dirty="0">
                        <a:latin typeface="Cambria Math" panose="02040503050406030204" pitchFamily="18" charset="0"/>
                      </a:rPr>
                      <m:t>𝜎</m:t>
                    </m:r>
                    <m:r>
                      <a:rPr lang="en-US" altLang="zh-CN" sz="2800" i="1" dirty="0">
                        <a:latin typeface="Cambria Math" panose="02040503050406030204" pitchFamily="18" charset="0"/>
                      </a:rPr>
                      <m:t>′(</m:t>
                    </m:r>
                    <m:sSub>
                      <m:sSubPr>
                        <m:ctrlPr>
                          <a:rPr lang="en-US" altLang="zh-CN" sz="2800" i="1" dirty="0">
                            <a:latin typeface="Cambria Math" panose="02040503050406030204" pitchFamily="18" charset="0"/>
                          </a:rPr>
                        </m:ctrlPr>
                      </m:sSubPr>
                      <m:e>
                        <m:r>
                          <a:rPr lang="en-US" altLang="zh-CN" sz="2800" i="1" dirty="0">
                            <a:latin typeface="Cambria Math" panose="02040503050406030204" pitchFamily="18" charset="0"/>
                          </a:rPr>
                          <m:t>𝑧</m:t>
                        </m:r>
                      </m:e>
                      <m:sub>
                        <m:r>
                          <a:rPr lang="en-US" altLang="zh-CN" sz="2800" b="0" i="1" dirty="0" smtClean="0">
                            <a:latin typeface="Cambria Math" panose="02040503050406030204" pitchFamily="18" charset="0"/>
                          </a:rPr>
                          <m:t>2</m:t>
                        </m:r>
                      </m:sub>
                    </m:sSub>
                    <m:r>
                      <a:rPr lang="en-US" altLang="zh-CN" sz="2800" i="1" dirty="0">
                        <a:latin typeface="Cambria Math" panose="02040503050406030204" pitchFamily="18" charset="0"/>
                      </a:rPr>
                      <m:t>)</m:t>
                    </m:r>
                    <m:sSub>
                      <m:sSubPr>
                        <m:ctrlPr>
                          <a:rPr lang="en-US" altLang="zh-CN" sz="2800" i="1" dirty="0">
                            <a:latin typeface="Cambria Math" panose="02040503050406030204" pitchFamily="18" charset="0"/>
                          </a:rPr>
                        </m:ctrlPr>
                      </m:sSubPr>
                      <m:e>
                        <m:r>
                          <a:rPr lang="en-US" altLang="zh-CN" sz="2800" i="1" dirty="0">
                            <a:latin typeface="Cambria Math" panose="02040503050406030204" pitchFamily="18" charset="0"/>
                          </a:rPr>
                          <m:t>𝑤</m:t>
                        </m:r>
                      </m:e>
                      <m:sub>
                        <m:r>
                          <a:rPr lang="en-US" altLang="zh-CN" sz="2800" b="0" i="1" dirty="0" smtClean="0">
                            <a:latin typeface="Cambria Math" panose="02040503050406030204" pitchFamily="18" charset="0"/>
                          </a:rPr>
                          <m:t>2</m:t>
                        </m:r>
                      </m:sub>
                    </m:sSub>
                  </m:oMath>
                </a14:m>
                <a:endParaRPr lang="zh-CN" altLang="en-US" sz="2800" dirty="0"/>
              </a:p>
            </p:txBody>
          </p:sp>
        </mc:Choice>
        <mc:Fallback>
          <p:sp>
            <p:nvSpPr>
              <p:cNvPr id="3" name="文本框 2"/>
              <p:cNvSpPr txBox="1">
                <a:spLocks noRot="1" noChangeAspect="1" noMove="1" noResize="1" noEditPoints="1" noAdjustHandles="1" noChangeArrowheads="1" noChangeShapeType="1" noTextEdit="1"/>
              </p:cNvSpPr>
              <p:nvPr/>
            </p:nvSpPr>
            <p:spPr>
              <a:xfrm>
                <a:off x="668338" y="4611437"/>
                <a:ext cx="11315914" cy="794000"/>
              </a:xfrm>
              <a:prstGeom prst="rect">
                <a:avLst/>
              </a:prstGeom>
              <a:blipFill rotWithShape="1">
                <a:blip r:embed="rId2"/>
                <a:stretch>
                  <a:fillRect l="-3" t="-8" r="5" b="40"/>
                </a:stretch>
              </a:blipFill>
            </p:spPr>
            <p:txBody>
              <a:bodyPr/>
              <a:lstStyle/>
              <a:p>
                <a:r>
                  <a:rPr lang="zh-CN" altLang="en-US">
                    <a:noFill/>
                  </a:rPr>
                  <a:t> </a:t>
                </a:r>
              </a:p>
            </p:txBody>
          </p:sp>
        </mc:Fallback>
      </mc:AlternateContent>
    </p:spTree>
  </p:cSld>
  <p:clrMapOvr>
    <a:masterClrMapping/>
  </p:clrMapOvr>
  <p:transition advTm="8005"/>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2"/>
          <p:cNvSpPr>
            <a:spLocks noGrp="1" noChangeArrowheads="1"/>
          </p:cNvSpPr>
          <p:nvPr>
            <p:ph type="title"/>
          </p:nvPr>
        </p:nvSpPr>
        <p:spPr>
          <a:xfrm>
            <a:off x="668338" y="235898"/>
            <a:ext cx="11523662" cy="677863"/>
          </a:xfrm>
        </p:spPr>
        <p:txBody>
          <a:bodyPr/>
          <a:lstStyle/>
          <a:p>
            <a:pPr algn="l" eaLnBrk="1" hangingPunct="1"/>
            <a:r>
              <a:rPr lang="zh-CN" altLang="en-US" dirty="0">
                <a:solidFill>
                  <a:schemeClr val="tx1"/>
                </a:solidFill>
              </a:rPr>
              <a:t>残差网络</a:t>
            </a:r>
            <a:endParaRPr lang="zh-CN" altLang="en-US" dirty="0">
              <a:solidFill>
                <a:schemeClr val="tx1"/>
              </a:solidFill>
            </a:endParaRPr>
          </a:p>
        </p:txBody>
      </p:sp>
      <p:sp>
        <p:nvSpPr>
          <p:cNvPr id="68" name="文本框 67"/>
          <p:cNvSpPr txBox="1"/>
          <p:nvPr/>
        </p:nvSpPr>
        <p:spPr>
          <a:xfrm>
            <a:off x="2913470" y="4140589"/>
            <a:ext cx="6873858" cy="461665"/>
          </a:xfrm>
          <a:prstGeom prst="rect">
            <a:avLst/>
          </a:prstGeom>
          <a:noFill/>
        </p:spPr>
        <p:txBody>
          <a:bodyPr wrap="square">
            <a:spAutoFit/>
          </a:bodyPr>
          <a:lstStyle/>
          <a:p>
            <a:pPr algn="ctr"/>
            <a:r>
              <a:rPr lang="en-US" altLang="zh-CN" sz="2400" b="1" kern="100" dirty="0" err="1">
                <a:effectLst/>
                <a:latin typeface="Calibri" panose="020F0502020204030204" pitchFamily="34" charset="0"/>
                <a:ea typeface="宋体" panose="02010600030101010101" pitchFamily="2" charset="-122"/>
                <a:cs typeface="Times New Roman" panose="02020603050405020304" pitchFamily="18" charset="0"/>
              </a:rPr>
              <a:t>ResNet</a:t>
            </a:r>
            <a:r>
              <a:rPr lang="zh-CN" altLang="zh-CN" sz="2400" kern="100" dirty="0">
                <a:effectLst/>
                <a:latin typeface="Calibri" panose="020F0502020204030204" pitchFamily="34" charset="0"/>
                <a:ea typeface="宋体" panose="02010600030101010101" pitchFamily="2" charset="-122"/>
                <a:cs typeface="Times New Roman" panose="02020603050405020304" pitchFamily="18" charset="0"/>
              </a:rPr>
              <a:t>使用了许多</a:t>
            </a:r>
            <a:r>
              <a:rPr lang="en-US" altLang="zh-CN" sz="2400" b="1" kern="100" dirty="0">
                <a:effectLst/>
                <a:latin typeface="Calibri" panose="020F0502020204030204" pitchFamily="34" charset="0"/>
                <a:ea typeface="宋体" panose="02010600030101010101" pitchFamily="2" charset="-122"/>
                <a:cs typeface="Times New Roman" panose="02020603050405020304" pitchFamily="18" charset="0"/>
              </a:rPr>
              <a:t>same</a:t>
            </a:r>
            <a:r>
              <a:rPr lang="zh-CN" altLang="zh-CN" sz="2400" kern="100" dirty="0">
                <a:effectLst/>
                <a:latin typeface="Calibri" panose="020F0502020204030204" pitchFamily="34" charset="0"/>
                <a:ea typeface="宋体" panose="02010600030101010101" pitchFamily="2" charset="-122"/>
                <a:cs typeface="Times New Roman" panose="02020603050405020304" pitchFamily="18" charset="0"/>
              </a:rPr>
              <a:t>卷积</a:t>
            </a:r>
            <a:r>
              <a:rPr lang="zh-CN" altLang="en-US" sz="2400" kern="100" dirty="0">
                <a:effectLst/>
                <a:latin typeface="Calibri" panose="020F0502020204030204" pitchFamily="34" charset="0"/>
                <a:ea typeface="宋体" panose="02010600030101010101" pitchFamily="2" charset="-122"/>
                <a:cs typeface="Times New Roman" panose="02020603050405020304" pitchFamily="18" charset="0"/>
              </a:rPr>
              <a:t>（带</a:t>
            </a:r>
            <a:r>
              <a:rPr lang="en-US" altLang="zh-CN" sz="2400" kern="100" dirty="0">
                <a:effectLst/>
                <a:latin typeface="Calibri" panose="020F0502020204030204" pitchFamily="34" charset="0"/>
                <a:ea typeface="宋体" panose="02010600030101010101" pitchFamily="2" charset="-122"/>
                <a:cs typeface="Times New Roman" panose="02020603050405020304" pitchFamily="18" charset="0"/>
              </a:rPr>
              <a:t>padding</a:t>
            </a:r>
            <a:r>
              <a:rPr lang="zh-CN" altLang="en-US" sz="2400" kern="100" dirty="0">
                <a:effectLst/>
                <a:latin typeface="Calibri" panose="020F0502020204030204" pitchFamily="34" charset="0"/>
                <a:ea typeface="宋体" panose="02010600030101010101" pitchFamily="2" charset="-122"/>
                <a:cs typeface="Times New Roman" panose="02020603050405020304" pitchFamily="18" charset="0"/>
              </a:rPr>
              <a:t>）。</a:t>
            </a:r>
            <a:endParaRPr lang="zh-CN" altLang="en-US" dirty="0"/>
          </a:p>
        </p:txBody>
      </p:sp>
      <p:pic>
        <p:nvPicPr>
          <p:cNvPr id="2050" name="Picture 2" descr="图片"/>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38149" y="4653110"/>
            <a:ext cx="11374975" cy="1779973"/>
          </a:xfrm>
          <a:prstGeom prst="rect">
            <a:avLst/>
          </a:prstGeom>
          <a:noFill/>
          <a:extLst>
            <a:ext uri="{909E8E84-426E-40DD-AFC4-6F175D3DCCD1}">
              <a14:hiddenFill xmlns:a14="http://schemas.microsoft.com/office/drawing/2010/main">
                <a:solidFill>
                  <a:srgbClr val="FFFFFF"/>
                </a:solidFill>
              </a14:hiddenFill>
            </a:ext>
          </a:extLst>
        </p:spPr>
      </p:pic>
      <p:grpSp>
        <p:nvGrpSpPr>
          <p:cNvPr id="3" name="组合 2"/>
          <p:cNvGrpSpPr/>
          <p:nvPr/>
        </p:nvGrpSpPr>
        <p:grpSpPr>
          <a:xfrm>
            <a:off x="7083974" y="2570013"/>
            <a:ext cx="3463146" cy="461665"/>
            <a:chOff x="1228470" y="3032792"/>
            <a:chExt cx="2578800" cy="262500"/>
          </a:xfrm>
        </p:grpSpPr>
        <p:sp>
          <p:nvSpPr>
            <p:cNvPr id="69" name="Google Shape;6024;p106"/>
            <p:cNvSpPr/>
            <p:nvPr/>
          </p:nvSpPr>
          <p:spPr>
            <a:xfrm>
              <a:off x="1439070" y="3032792"/>
              <a:ext cx="403200" cy="2625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R1</a:t>
              </a:r>
              <a:endParaRPr sz="1000"/>
            </a:p>
          </p:txBody>
        </p:sp>
        <p:sp>
          <p:nvSpPr>
            <p:cNvPr id="70" name="Google Shape;6025;p106"/>
            <p:cNvSpPr/>
            <p:nvPr/>
          </p:nvSpPr>
          <p:spPr>
            <a:xfrm>
              <a:off x="2176266" y="3032792"/>
              <a:ext cx="403200" cy="2625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R2</a:t>
              </a:r>
              <a:endParaRPr sz="1000"/>
            </a:p>
          </p:txBody>
        </p:sp>
        <p:sp>
          <p:nvSpPr>
            <p:cNvPr id="71" name="Google Shape;6026;p106"/>
            <p:cNvSpPr/>
            <p:nvPr/>
          </p:nvSpPr>
          <p:spPr>
            <a:xfrm>
              <a:off x="2913470" y="3032792"/>
              <a:ext cx="403200" cy="2625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R3</a:t>
              </a:r>
              <a:endParaRPr sz="1000"/>
            </a:p>
          </p:txBody>
        </p:sp>
        <p:sp>
          <p:nvSpPr>
            <p:cNvPr id="72" name="Google Shape;6027;p106"/>
            <p:cNvSpPr/>
            <p:nvPr/>
          </p:nvSpPr>
          <p:spPr>
            <a:xfrm>
              <a:off x="1944305" y="3112592"/>
              <a:ext cx="102900" cy="1029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 name="Google Shape;6028;p106"/>
            <p:cNvSpPr/>
            <p:nvPr/>
          </p:nvSpPr>
          <p:spPr>
            <a:xfrm>
              <a:off x="2693335" y="3112592"/>
              <a:ext cx="102900" cy="1029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 name="Google Shape;6029;p106"/>
            <p:cNvSpPr/>
            <p:nvPr/>
          </p:nvSpPr>
          <p:spPr>
            <a:xfrm>
              <a:off x="1228470" y="3112592"/>
              <a:ext cx="102900" cy="1029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75" name="Google Shape;6030;p106"/>
            <p:cNvCxnSpPr>
              <a:stCxn id="74" idx="0"/>
              <a:endCxn id="72" idx="0"/>
            </p:cNvCxnSpPr>
            <p:nvPr/>
          </p:nvCxnSpPr>
          <p:spPr>
            <a:xfrm rot="-5400000" flipH="1">
              <a:off x="1637520" y="2754992"/>
              <a:ext cx="600" cy="715800"/>
            </a:xfrm>
            <a:prstGeom prst="curvedConnector3">
              <a:avLst>
                <a:gd name="adj1" fmla="val -39687500"/>
              </a:avLst>
            </a:prstGeom>
            <a:noFill/>
            <a:ln w="9525" cap="flat" cmpd="sng">
              <a:solidFill>
                <a:schemeClr val="dk2"/>
              </a:solidFill>
              <a:prstDash val="solid"/>
              <a:round/>
              <a:headEnd type="none" w="med" len="med"/>
              <a:tailEnd type="none" w="med" len="med"/>
            </a:ln>
          </p:spPr>
        </p:cxnSp>
        <p:cxnSp>
          <p:nvCxnSpPr>
            <p:cNvPr id="76" name="Google Shape;6031;p106"/>
            <p:cNvCxnSpPr>
              <a:stCxn id="72" idx="0"/>
              <a:endCxn id="73" idx="0"/>
            </p:cNvCxnSpPr>
            <p:nvPr/>
          </p:nvCxnSpPr>
          <p:spPr>
            <a:xfrm rot="-5400000" flipH="1">
              <a:off x="2370005" y="2738342"/>
              <a:ext cx="600" cy="749100"/>
            </a:xfrm>
            <a:prstGeom prst="curvedConnector3">
              <a:avLst>
                <a:gd name="adj1" fmla="val -39687500"/>
              </a:avLst>
            </a:prstGeom>
            <a:noFill/>
            <a:ln w="9525" cap="flat" cmpd="sng">
              <a:solidFill>
                <a:schemeClr val="dk2"/>
              </a:solidFill>
              <a:prstDash val="solid"/>
              <a:round/>
              <a:headEnd type="none" w="med" len="med"/>
              <a:tailEnd type="none" w="med" len="med"/>
            </a:ln>
          </p:spPr>
        </p:cxnSp>
        <p:sp>
          <p:nvSpPr>
            <p:cNvPr id="77" name="Google Shape;6032;p106"/>
            <p:cNvSpPr/>
            <p:nvPr/>
          </p:nvSpPr>
          <p:spPr>
            <a:xfrm>
              <a:off x="3451770" y="3112592"/>
              <a:ext cx="102900" cy="1029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78" name="Google Shape;6033;p106"/>
            <p:cNvCxnSpPr>
              <a:stCxn id="73" idx="0"/>
              <a:endCxn id="77" idx="0"/>
            </p:cNvCxnSpPr>
            <p:nvPr/>
          </p:nvCxnSpPr>
          <p:spPr>
            <a:xfrm rot="-5400000" flipH="1">
              <a:off x="3123685" y="2733692"/>
              <a:ext cx="600" cy="758400"/>
            </a:xfrm>
            <a:prstGeom prst="curvedConnector3">
              <a:avLst>
                <a:gd name="adj1" fmla="val -39687500"/>
              </a:avLst>
            </a:prstGeom>
            <a:noFill/>
            <a:ln w="9525" cap="flat" cmpd="sng">
              <a:solidFill>
                <a:schemeClr val="dk2"/>
              </a:solidFill>
              <a:prstDash val="solid"/>
              <a:round/>
              <a:headEnd type="none" w="med" len="med"/>
              <a:tailEnd type="none" w="med" len="med"/>
            </a:ln>
          </p:spPr>
        </p:cxnSp>
        <p:cxnSp>
          <p:nvCxnSpPr>
            <p:cNvPr id="79" name="Google Shape;6034;p106"/>
            <p:cNvCxnSpPr>
              <a:stCxn id="74" idx="6"/>
              <a:endCxn id="69" idx="1"/>
            </p:cNvCxnSpPr>
            <p:nvPr/>
          </p:nvCxnSpPr>
          <p:spPr>
            <a:xfrm>
              <a:off x="1331370" y="3164042"/>
              <a:ext cx="107700" cy="0"/>
            </a:xfrm>
            <a:prstGeom prst="straightConnector1">
              <a:avLst/>
            </a:prstGeom>
            <a:noFill/>
            <a:ln w="9525" cap="flat" cmpd="sng">
              <a:solidFill>
                <a:schemeClr val="dk2"/>
              </a:solidFill>
              <a:prstDash val="solid"/>
              <a:round/>
              <a:headEnd type="none" w="med" len="med"/>
              <a:tailEnd type="none" w="med" len="med"/>
            </a:ln>
          </p:spPr>
        </p:cxnSp>
        <p:cxnSp>
          <p:nvCxnSpPr>
            <p:cNvPr id="80" name="Google Shape;6035;p106"/>
            <p:cNvCxnSpPr>
              <a:stCxn id="69" idx="3"/>
              <a:endCxn id="72" idx="2"/>
            </p:cNvCxnSpPr>
            <p:nvPr/>
          </p:nvCxnSpPr>
          <p:spPr>
            <a:xfrm>
              <a:off x="1842270" y="3164042"/>
              <a:ext cx="102000" cy="0"/>
            </a:xfrm>
            <a:prstGeom prst="straightConnector1">
              <a:avLst/>
            </a:prstGeom>
            <a:noFill/>
            <a:ln w="9525" cap="flat" cmpd="sng">
              <a:solidFill>
                <a:schemeClr val="dk2"/>
              </a:solidFill>
              <a:prstDash val="solid"/>
              <a:round/>
              <a:headEnd type="none" w="med" len="med"/>
              <a:tailEnd type="none" w="med" len="med"/>
            </a:ln>
          </p:spPr>
        </p:cxnSp>
        <p:cxnSp>
          <p:nvCxnSpPr>
            <p:cNvPr id="81" name="Google Shape;6036;p106"/>
            <p:cNvCxnSpPr>
              <a:stCxn id="72" idx="6"/>
              <a:endCxn id="70" idx="1"/>
            </p:cNvCxnSpPr>
            <p:nvPr/>
          </p:nvCxnSpPr>
          <p:spPr>
            <a:xfrm>
              <a:off x="2047205" y="3164042"/>
              <a:ext cx="129000" cy="0"/>
            </a:xfrm>
            <a:prstGeom prst="straightConnector1">
              <a:avLst/>
            </a:prstGeom>
            <a:noFill/>
            <a:ln w="9525" cap="flat" cmpd="sng">
              <a:solidFill>
                <a:schemeClr val="dk2"/>
              </a:solidFill>
              <a:prstDash val="solid"/>
              <a:round/>
              <a:headEnd type="none" w="med" len="med"/>
              <a:tailEnd type="none" w="med" len="med"/>
            </a:ln>
          </p:spPr>
        </p:cxnSp>
        <p:cxnSp>
          <p:nvCxnSpPr>
            <p:cNvPr id="82" name="Google Shape;6037;p106"/>
            <p:cNvCxnSpPr>
              <a:stCxn id="70" idx="3"/>
              <a:endCxn id="73" idx="2"/>
            </p:cNvCxnSpPr>
            <p:nvPr/>
          </p:nvCxnSpPr>
          <p:spPr>
            <a:xfrm>
              <a:off x="2579466" y="3164042"/>
              <a:ext cx="114000" cy="0"/>
            </a:xfrm>
            <a:prstGeom prst="straightConnector1">
              <a:avLst/>
            </a:prstGeom>
            <a:noFill/>
            <a:ln w="9525" cap="flat" cmpd="sng">
              <a:solidFill>
                <a:schemeClr val="dk2"/>
              </a:solidFill>
              <a:prstDash val="solid"/>
              <a:round/>
              <a:headEnd type="none" w="med" len="med"/>
              <a:tailEnd type="none" w="med" len="med"/>
            </a:ln>
          </p:spPr>
        </p:cxnSp>
        <p:cxnSp>
          <p:nvCxnSpPr>
            <p:cNvPr id="83" name="Google Shape;6038;p106"/>
            <p:cNvCxnSpPr>
              <a:stCxn id="73" idx="6"/>
              <a:endCxn id="71" idx="1"/>
            </p:cNvCxnSpPr>
            <p:nvPr/>
          </p:nvCxnSpPr>
          <p:spPr>
            <a:xfrm>
              <a:off x="2796235" y="3164042"/>
              <a:ext cx="117300" cy="0"/>
            </a:xfrm>
            <a:prstGeom prst="straightConnector1">
              <a:avLst/>
            </a:prstGeom>
            <a:noFill/>
            <a:ln w="9525" cap="flat" cmpd="sng">
              <a:solidFill>
                <a:schemeClr val="dk2"/>
              </a:solidFill>
              <a:prstDash val="solid"/>
              <a:round/>
              <a:headEnd type="none" w="med" len="med"/>
              <a:tailEnd type="none" w="med" len="med"/>
            </a:ln>
          </p:spPr>
        </p:cxnSp>
        <p:cxnSp>
          <p:nvCxnSpPr>
            <p:cNvPr id="84" name="Google Shape;6039;p106"/>
            <p:cNvCxnSpPr>
              <a:stCxn id="71" idx="3"/>
              <a:endCxn id="77" idx="2"/>
            </p:cNvCxnSpPr>
            <p:nvPr/>
          </p:nvCxnSpPr>
          <p:spPr>
            <a:xfrm>
              <a:off x="3316670" y="3164042"/>
              <a:ext cx="135000" cy="0"/>
            </a:xfrm>
            <a:prstGeom prst="straightConnector1">
              <a:avLst/>
            </a:prstGeom>
            <a:noFill/>
            <a:ln w="9525" cap="flat" cmpd="sng">
              <a:solidFill>
                <a:schemeClr val="dk2"/>
              </a:solidFill>
              <a:prstDash val="solid"/>
              <a:round/>
              <a:headEnd type="none" w="med" len="med"/>
              <a:tailEnd type="none" w="med" len="med"/>
            </a:ln>
          </p:spPr>
        </p:cxnSp>
        <p:cxnSp>
          <p:nvCxnSpPr>
            <p:cNvPr id="85" name="Google Shape;6040;p106"/>
            <p:cNvCxnSpPr>
              <a:stCxn id="77" idx="6"/>
            </p:cNvCxnSpPr>
            <p:nvPr/>
          </p:nvCxnSpPr>
          <p:spPr>
            <a:xfrm rot="10800000" flipH="1">
              <a:off x="3554670" y="3156242"/>
              <a:ext cx="252600" cy="7800"/>
            </a:xfrm>
            <a:prstGeom prst="straightConnector1">
              <a:avLst/>
            </a:prstGeom>
            <a:noFill/>
            <a:ln w="9525" cap="flat" cmpd="sng">
              <a:solidFill>
                <a:schemeClr val="dk2"/>
              </a:solidFill>
              <a:prstDash val="solid"/>
              <a:round/>
              <a:headEnd type="none" w="med" len="med"/>
              <a:tailEnd type="triangle" w="med" len="med"/>
            </a:ln>
          </p:spPr>
        </p:cxnSp>
      </p:grpSp>
      <p:pic>
        <p:nvPicPr>
          <p:cNvPr id="2" name="图片 1"/>
          <p:cNvPicPr>
            <a:picLocks noChangeAspect="1"/>
          </p:cNvPicPr>
          <p:nvPr/>
        </p:nvPicPr>
        <p:blipFill>
          <a:blip r:embed="rId2"/>
          <a:stretch>
            <a:fillRect/>
          </a:stretch>
        </p:blipFill>
        <p:spPr>
          <a:xfrm>
            <a:off x="1597120" y="1389927"/>
            <a:ext cx="4161367" cy="2452467"/>
          </a:xfrm>
          <a:prstGeom prst="rect">
            <a:avLst/>
          </a:prstGeom>
        </p:spPr>
      </p:pic>
    </p:spTree>
  </p:cSld>
  <p:clrMapOvr>
    <a:masterClrMapping/>
  </p:clrMapOvr>
  <p:transition advTm="8005"/>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对角圆角矩形 6"/>
          <p:cNvSpPr/>
          <p:nvPr/>
        </p:nvSpPr>
        <p:spPr>
          <a:xfrm>
            <a:off x="2779443" y="2196949"/>
            <a:ext cx="6278833" cy="647700"/>
          </a:xfrm>
          <a:prstGeom prst="round2DiagRect">
            <a:avLst>
              <a:gd name="adj1" fmla="val 20943"/>
              <a:gd name="adj2" fmla="val 0"/>
            </a:avLst>
          </a:prstGeom>
          <a:solidFill>
            <a:srgbClr val="1353A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defRPr/>
            </a:pPr>
            <a:endParaRPr lang="zh-CN" altLang="en-US">
              <a:solidFill>
                <a:schemeClr val="bg1"/>
              </a:solidFill>
            </a:endParaRPr>
          </a:p>
        </p:txBody>
      </p:sp>
      <p:sp>
        <p:nvSpPr>
          <p:cNvPr id="10" name="Rectangle 2"/>
          <p:cNvSpPr>
            <a:spLocks noGrp="1" noChangeArrowheads="1"/>
          </p:cNvSpPr>
          <p:nvPr>
            <p:ph type="title"/>
          </p:nvPr>
        </p:nvSpPr>
        <p:spPr>
          <a:xfrm>
            <a:off x="668338" y="235898"/>
            <a:ext cx="11523662" cy="677863"/>
          </a:xfrm>
        </p:spPr>
        <p:txBody>
          <a:bodyPr/>
          <a:lstStyle/>
          <a:p>
            <a:pPr algn="l" eaLnBrk="1" hangingPunct="1"/>
            <a:r>
              <a:rPr lang="en-US" altLang="zh-CN" dirty="0">
                <a:solidFill>
                  <a:schemeClr val="tx1"/>
                </a:solidFill>
              </a:rPr>
              <a:t>1.</a:t>
            </a:r>
            <a:r>
              <a:rPr lang="zh-CN" altLang="en-US" sz="3600" dirty="0">
                <a:solidFill>
                  <a:schemeClr val="tx1"/>
                </a:solidFill>
                <a:latin typeface="Impact" panose="020B0806030902050204" pitchFamily="34" charset="0"/>
                <a:ea typeface="微软雅黑" panose="020B0503020204020204" pitchFamily="34" charset="-122"/>
              </a:rPr>
              <a:t>卷积模型概述</a:t>
            </a:r>
            <a:endParaRPr lang="zh-CN" altLang="en-US" dirty="0">
              <a:solidFill>
                <a:schemeClr val="tx1"/>
              </a:solidFill>
            </a:endParaRPr>
          </a:p>
        </p:txBody>
      </p:sp>
      <p:sp>
        <p:nvSpPr>
          <p:cNvPr id="3" name="TextBox 10"/>
          <p:cNvSpPr txBox="1">
            <a:spLocks noChangeArrowheads="1"/>
          </p:cNvSpPr>
          <p:nvPr/>
        </p:nvSpPr>
        <p:spPr bwMode="auto">
          <a:xfrm>
            <a:off x="3382651" y="2243800"/>
            <a:ext cx="5072418"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panose="02010600030101010101" charset="-122"/>
                <a:ea typeface="宋体" panose="02010600030101010101" pitchFamily="2" charset="-122"/>
              </a:defRPr>
            </a:lvl1pPr>
            <a:lvl2pPr marL="742950" indent="-285750" eaLnBrk="0" hangingPunct="0">
              <a:defRPr sz="2400">
                <a:solidFill>
                  <a:schemeClr val="tx1"/>
                </a:solidFill>
                <a:latin typeface="等线" panose="02010600030101010101" charset="-122"/>
                <a:ea typeface="宋体" panose="02010600030101010101" pitchFamily="2" charset="-122"/>
              </a:defRPr>
            </a:lvl2pPr>
            <a:lvl3pPr marL="1143000" indent="-228600" eaLnBrk="0" hangingPunct="0">
              <a:defRPr sz="2400">
                <a:solidFill>
                  <a:schemeClr val="tx1"/>
                </a:solidFill>
                <a:latin typeface="等线" panose="02010600030101010101" charset="-122"/>
                <a:ea typeface="宋体" panose="02010600030101010101" pitchFamily="2" charset="-122"/>
              </a:defRPr>
            </a:lvl3pPr>
            <a:lvl4pPr marL="1600200" indent="-228600" eaLnBrk="0" hangingPunct="0">
              <a:defRPr sz="2400">
                <a:solidFill>
                  <a:schemeClr val="tx1"/>
                </a:solidFill>
                <a:latin typeface="等线" panose="02010600030101010101" charset="-122"/>
                <a:ea typeface="宋体" panose="02010600030101010101" pitchFamily="2" charset="-122"/>
              </a:defRPr>
            </a:lvl4pPr>
            <a:lvl5pPr marL="2057400" indent="-228600" eaLnBrk="0" hangingPunct="0">
              <a:defRPr sz="2400">
                <a:solidFill>
                  <a:schemeClr val="tx1"/>
                </a:solidFill>
                <a:latin typeface="等线" panose="02010600030101010101"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9pPr>
          </a:lstStyle>
          <a:p>
            <a:pPr eaLnBrk="1" hangingPunct="1"/>
            <a:r>
              <a:rPr lang="en-US" altLang="zh-CN" sz="3600" dirty="0">
                <a:solidFill>
                  <a:schemeClr val="bg1"/>
                </a:solidFill>
                <a:latin typeface="Impact" panose="020B0806030902050204" pitchFamily="34" charset="0"/>
                <a:ea typeface="微软雅黑" panose="020B0503020204020204" pitchFamily="34" charset="-122"/>
              </a:rPr>
              <a:t>01    </a:t>
            </a:r>
            <a:r>
              <a:rPr lang="zh-CN" altLang="en-US" sz="3600" dirty="0">
                <a:solidFill>
                  <a:schemeClr val="bg1"/>
                </a:solidFill>
                <a:latin typeface="Impact" panose="020B0806030902050204" pitchFamily="34" charset="0"/>
                <a:ea typeface="微软雅黑" panose="020B0503020204020204" pitchFamily="34" charset="-122"/>
              </a:rPr>
              <a:t>卷积模型概述</a:t>
            </a:r>
            <a:endParaRPr lang="zh-CN" altLang="en-US" sz="3600" dirty="0">
              <a:solidFill>
                <a:schemeClr val="bg1"/>
              </a:solidFill>
              <a:latin typeface="Impact" panose="020B0806030902050204" pitchFamily="34" charset="0"/>
              <a:ea typeface="微软雅黑" panose="020B0503020204020204" pitchFamily="34" charset="-122"/>
            </a:endParaRPr>
          </a:p>
        </p:txBody>
      </p:sp>
      <p:sp>
        <p:nvSpPr>
          <p:cNvPr id="4" name="TextBox 10"/>
          <p:cNvSpPr txBox="1">
            <a:spLocks noChangeArrowheads="1"/>
          </p:cNvSpPr>
          <p:nvPr/>
        </p:nvSpPr>
        <p:spPr bwMode="auto">
          <a:xfrm>
            <a:off x="3382651" y="3152001"/>
            <a:ext cx="5746015"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panose="02010600030101010101" charset="-122"/>
                <a:ea typeface="宋体" panose="02010600030101010101" pitchFamily="2" charset="-122"/>
              </a:defRPr>
            </a:lvl1pPr>
            <a:lvl2pPr marL="742950" indent="-285750" eaLnBrk="0" hangingPunct="0">
              <a:defRPr sz="2400">
                <a:solidFill>
                  <a:schemeClr val="tx1"/>
                </a:solidFill>
                <a:latin typeface="等线" panose="02010600030101010101" charset="-122"/>
                <a:ea typeface="宋体" panose="02010600030101010101" pitchFamily="2" charset="-122"/>
              </a:defRPr>
            </a:lvl2pPr>
            <a:lvl3pPr marL="1143000" indent="-228600" eaLnBrk="0" hangingPunct="0">
              <a:defRPr sz="2400">
                <a:solidFill>
                  <a:schemeClr val="tx1"/>
                </a:solidFill>
                <a:latin typeface="等线" panose="02010600030101010101" charset="-122"/>
                <a:ea typeface="宋体" panose="02010600030101010101" pitchFamily="2" charset="-122"/>
              </a:defRPr>
            </a:lvl3pPr>
            <a:lvl4pPr marL="1600200" indent="-228600" eaLnBrk="0" hangingPunct="0">
              <a:defRPr sz="2400">
                <a:solidFill>
                  <a:schemeClr val="tx1"/>
                </a:solidFill>
                <a:latin typeface="等线" panose="02010600030101010101" charset="-122"/>
                <a:ea typeface="宋体" panose="02010600030101010101" pitchFamily="2" charset="-122"/>
              </a:defRPr>
            </a:lvl4pPr>
            <a:lvl5pPr marL="2057400" indent="-228600" eaLnBrk="0" hangingPunct="0">
              <a:defRPr sz="2400">
                <a:solidFill>
                  <a:schemeClr val="tx1"/>
                </a:solidFill>
                <a:latin typeface="等线" panose="02010600030101010101"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9pPr>
          </a:lstStyle>
          <a:p>
            <a:pPr eaLnBrk="1" hangingPunct="1"/>
            <a:r>
              <a:rPr lang="en-US" altLang="zh-CN" sz="3600" dirty="0">
                <a:latin typeface="Impact" panose="020B0806030902050204" pitchFamily="34" charset="0"/>
                <a:ea typeface="微软雅黑" panose="020B0503020204020204" pitchFamily="34" charset="-122"/>
              </a:rPr>
              <a:t>02    </a:t>
            </a:r>
            <a:r>
              <a:rPr lang="zh-CN" altLang="en-US" sz="3600" dirty="0">
                <a:latin typeface="Impact" panose="020B0806030902050204" pitchFamily="34" charset="0"/>
                <a:ea typeface="微软雅黑" panose="020B0503020204020204" pitchFamily="34" charset="-122"/>
              </a:rPr>
              <a:t>经典卷积模型</a:t>
            </a:r>
            <a:endParaRPr lang="zh-CN" altLang="en-US" sz="3600" dirty="0">
              <a:latin typeface="Impact" panose="020B0806030902050204" pitchFamily="34" charset="0"/>
              <a:ea typeface="微软雅黑" panose="020B0503020204020204" pitchFamily="34" charset="-122"/>
            </a:endParaRPr>
          </a:p>
        </p:txBody>
      </p:sp>
    </p:spTree>
  </p:cSld>
  <p:clrMapOvr>
    <a:masterClrMapping/>
  </p:clrMapOvr>
  <p:transition advTm="8005"/>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668338" y="1444835"/>
            <a:ext cx="10803193" cy="892552"/>
          </a:xfrm>
          <a:prstGeom prst="rect">
            <a:avLst/>
          </a:prstGeom>
          <a:noFill/>
        </p:spPr>
        <p:txBody>
          <a:bodyPr wrap="square">
            <a:spAutoFit/>
          </a:bodyPr>
          <a:lstStyle/>
          <a:p>
            <a:pPr marL="69850">
              <a:spcBef>
                <a:spcPts val="560"/>
              </a:spcBef>
              <a:spcAft>
                <a:spcPts val="0"/>
              </a:spcAft>
            </a:pPr>
            <a:r>
              <a:rPr lang="en-US" altLang="zh-CN" spc="-20" dirty="0" err="1">
                <a:solidFill>
                  <a:srgbClr val="4C4C4C"/>
                </a:solidFill>
                <a:latin typeface="微软雅黑" panose="020B0503020204020204" pitchFamily="34" charset="-122"/>
              </a:rPr>
              <a:t>迁移学习</a:t>
            </a:r>
            <a:r>
              <a:rPr lang="en-US" altLang="zh-CN" spc="-20" dirty="0">
                <a:solidFill>
                  <a:srgbClr val="4C4C4C"/>
                </a:solidFill>
                <a:latin typeface="微软雅黑" panose="020B0503020204020204" pitchFamily="34" charset="-122"/>
              </a:rPr>
              <a:t>(Transfer Learning)</a:t>
            </a:r>
            <a:r>
              <a:rPr lang="en-US" altLang="zh-CN" spc="-20" dirty="0" err="1">
                <a:solidFill>
                  <a:srgbClr val="4C4C4C"/>
                </a:solidFill>
                <a:latin typeface="微软雅黑" panose="020B0503020204020204" pitchFamily="34" charset="-122"/>
              </a:rPr>
              <a:t>是把已训练好的模型参数</a:t>
            </a:r>
            <a:r>
              <a:rPr lang="zh-CN" altLang="en-US" spc="-20" dirty="0">
                <a:solidFill>
                  <a:srgbClr val="4C4C4C"/>
                </a:solidFill>
                <a:latin typeface="微软雅黑" panose="020B0503020204020204" pitchFamily="34" charset="-122"/>
              </a:rPr>
              <a:t>用</a:t>
            </a:r>
            <a:r>
              <a:rPr lang="en-US" altLang="zh-CN" spc="-20" dirty="0" err="1">
                <a:solidFill>
                  <a:srgbClr val="4C4C4C"/>
                </a:solidFill>
                <a:latin typeface="微软雅黑" panose="020B0503020204020204" pitchFamily="34" charset="-122"/>
              </a:rPr>
              <a:t>作新模型训练的起始参数</a:t>
            </a:r>
            <a:r>
              <a:rPr lang="zh-CN" altLang="en-US" spc="-20" dirty="0">
                <a:solidFill>
                  <a:srgbClr val="4C4C4C"/>
                </a:solidFill>
                <a:latin typeface="微软雅黑" panose="020B0503020204020204" pitchFamily="34" charset="-122"/>
              </a:rPr>
              <a:t>。</a:t>
            </a:r>
            <a:r>
              <a:rPr lang="en-US" altLang="zh-CN" spc="-20" dirty="0" err="1">
                <a:solidFill>
                  <a:srgbClr val="4C4C4C"/>
                </a:solidFill>
                <a:latin typeface="微软雅黑" panose="020B0503020204020204" pitchFamily="34" charset="-122"/>
              </a:rPr>
              <a:t>迁移学习是深度学习中</a:t>
            </a:r>
            <a:r>
              <a:rPr lang="zh-CN" altLang="en-US" spc="-20" dirty="0">
                <a:solidFill>
                  <a:srgbClr val="4C4C4C"/>
                </a:solidFill>
                <a:latin typeface="微软雅黑" panose="020B0503020204020204" pitchFamily="34" charset="-122"/>
              </a:rPr>
              <a:t>非</a:t>
            </a:r>
            <a:r>
              <a:rPr lang="en-US" altLang="zh-CN" spc="-20" dirty="0" err="1">
                <a:solidFill>
                  <a:srgbClr val="4C4C4C"/>
                </a:solidFill>
                <a:latin typeface="微软雅黑" panose="020B0503020204020204" pitchFamily="34" charset="-122"/>
              </a:rPr>
              <a:t>常重要和常</a:t>
            </a:r>
            <a:r>
              <a:rPr lang="zh-CN" altLang="en-US" spc="-20" dirty="0">
                <a:solidFill>
                  <a:srgbClr val="4C4C4C"/>
                </a:solidFill>
                <a:latin typeface="微软雅黑" panose="020B0503020204020204" pitchFamily="34" charset="-122"/>
              </a:rPr>
              <a:t>用</a:t>
            </a:r>
            <a:r>
              <a:rPr lang="en-US" altLang="zh-CN" spc="-20" dirty="0" err="1">
                <a:solidFill>
                  <a:srgbClr val="4C4C4C"/>
                </a:solidFill>
                <a:latin typeface="微软雅黑" panose="020B0503020204020204" pitchFamily="34" charset="-122"/>
              </a:rPr>
              <a:t>的⼀个策略</a:t>
            </a:r>
            <a:r>
              <a:rPr lang="zh-CN" altLang="en-US" spc="-20" dirty="0">
                <a:solidFill>
                  <a:srgbClr val="4C4C4C"/>
                </a:solidFill>
                <a:latin typeface="微软雅黑" panose="020B0503020204020204" pitchFamily="34" charset="-122"/>
              </a:rPr>
              <a:t>。</a:t>
            </a:r>
            <a:r>
              <a:rPr lang="en-US" altLang="zh-CN" sz="2800" b="0" dirty="0">
                <a:effectLst/>
                <a:latin typeface="微软雅黑" panose="020B0503020204020204" pitchFamily="34" charset="-122"/>
                <a:ea typeface="Arial" panose="020B0604020202020204" pitchFamily="34" charset="0"/>
              </a:rPr>
              <a:t> </a:t>
            </a:r>
            <a:endParaRPr lang="zh-CN" altLang="zh-CN" sz="800" b="1" dirty="0">
              <a:effectLst/>
              <a:latin typeface="Arial" panose="020B0604020202020204" pitchFamily="34" charset="0"/>
              <a:ea typeface="Arial" panose="020B0604020202020204" pitchFamily="34" charset="0"/>
            </a:endParaRPr>
          </a:p>
        </p:txBody>
      </p:sp>
      <p:pic>
        <p:nvPicPr>
          <p:cNvPr id="14" name="image1.jpeg"/>
          <p:cNvPicPr>
            <a:picLocks noChangeAspect="1"/>
          </p:cNvPicPr>
          <p:nvPr/>
        </p:nvPicPr>
        <p:blipFill>
          <a:blip r:embed="rId1" cstate="print"/>
          <a:stretch>
            <a:fillRect/>
          </a:stretch>
        </p:blipFill>
        <p:spPr>
          <a:xfrm>
            <a:off x="3245237" y="2624426"/>
            <a:ext cx="5649394" cy="3665578"/>
          </a:xfrm>
          <a:prstGeom prst="rect">
            <a:avLst/>
          </a:prstGeom>
        </p:spPr>
      </p:pic>
      <p:sp>
        <p:nvSpPr>
          <p:cNvPr id="2" name="Rectangle 2"/>
          <p:cNvSpPr txBox="1">
            <a:spLocks noChangeArrowheads="1"/>
          </p:cNvSpPr>
          <p:nvPr/>
        </p:nvSpPr>
        <p:spPr bwMode="auto">
          <a:xfrm>
            <a:off x="668338" y="235898"/>
            <a:ext cx="11523662" cy="677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lvl1pPr algn="ctr" rtl="0" eaLnBrk="0" fontAlgn="base" hangingPunct="0">
              <a:spcBef>
                <a:spcPct val="0"/>
              </a:spcBef>
              <a:spcAft>
                <a:spcPct val="0"/>
              </a:spcAft>
              <a:defRPr sz="3600" b="1">
                <a:solidFill>
                  <a:schemeClr val="tx2"/>
                </a:solidFill>
                <a:latin typeface="+mj-lt"/>
                <a:ea typeface="+mj-ea"/>
                <a:cs typeface="+mj-cs"/>
              </a:defRPr>
            </a:lvl1pPr>
            <a:lvl2pPr algn="ctr" rtl="0" eaLnBrk="0" fontAlgn="base" hangingPunct="0">
              <a:spcBef>
                <a:spcPct val="0"/>
              </a:spcBef>
              <a:spcAft>
                <a:spcPct val="0"/>
              </a:spcAft>
              <a:defRPr sz="3600" b="1">
                <a:solidFill>
                  <a:schemeClr val="tx2"/>
                </a:solidFill>
                <a:latin typeface="Arial" panose="020B0604020202020204" pitchFamily="34" charset="0"/>
                <a:ea typeface="微软雅黑" panose="020B0503020204020204" pitchFamily="34" charset="-122"/>
              </a:defRPr>
            </a:lvl2pPr>
            <a:lvl3pPr algn="ctr" rtl="0" eaLnBrk="0" fontAlgn="base" hangingPunct="0">
              <a:spcBef>
                <a:spcPct val="0"/>
              </a:spcBef>
              <a:spcAft>
                <a:spcPct val="0"/>
              </a:spcAft>
              <a:defRPr sz="3600" b="1">
                <a:solidFill>
                  <a:schemeClr val="tx2"/>
                </a:solidFill>
                <a:latin typeface="Arial" panose="020B0604020202020204" pitchFamily="34" charset="0"/>
                <a:ea typeface="微软雅黑" panose="020B0503020204020204" pitchFamily="34" charset="-122"/>
              </a:defRPr>
            </a:lvl3pPr>
            <a:lvl4pPr algn="ctr" rtl="0" eaLnBrk="0" fontAlgn="base" hangingPunct="0">
              <a:spcBef>
                <a:spcPct val="0"/>
              </a:spcBef>
              <a:spcAft>
                <a:spcPct val="0"/>
              </a:spcAft>
              <a:defRPr sz="3600" b="1">
                <a:solidFill>
                  <a:schemeClr val="tx2"/>
                </a:solidFill>
                <a:latin typeface="Arial" panose="020B0604020202020204" pitchFamily="34" charset="0"/>
                <a:ea typeface="微软雅黑" panose="020B0503020204020204" pitchFamily="34" charset="-122"/>
              </a:defRPr>
            </a:lvl4pPr>
            <a:lvl5pPr algn="ctr" rtl="0" eaLnBrk="0" fontAlgn="base" hangingPunct="0">
              <a:spcBef>
                <a:spcPct val="0"/>
              </a:spcBef>
              <a:spcAft>
                <a:spcPct val="0"/>
              </a:spcAft>
              <a:defRPr sz="3600" b="1">
                <a:solidFill>
                  <a:schemeClr val="tx2"/>
                </a:solidFill>
                <a:latin typeface="Arial" panose="020B0604020202020204" pitchFamily="34" charset="0"/>
                <a:ea typeface="微软雅黑" panose="020B0503020204020204" pitchFamily="34" charset="-122"/>
              </a:defRPr>
            </a:lvl5pPr>
            <a:lvl6pPr marL="457200" algn="ctr" rtl="0" fontAlgn="base">
              <a:spcBef>
                <a:spcPct val="0"/>
              </a:spcBef>
              <a:spcAft>
                <a:spcPct val="0"/>
              </a:spcAft>
              <a:defRPr sz="3600" b="1">
                <a:solidFill>
                  <a:schemeClr val="tx2"/>
                </a:solidFill>
                <a:latin typeface="Arial" panose="020B0604020202020204" pitchFamily="34" charset="0"/>
                <a:ea typeface="微软雅黑" panose="020B0503020204020204" pitchFamily="34" charset="-122"/>
              </a:defRPr>
            </a:lvl6pPr>
            <a:lvl7pPr marL="914400" algn="ctr" rtl="0" fontAlgn="base">
              <a:spcBef>
                <a:spcPct val="0"/>
              </a:spcBef>
              <a:spcAft>
                <a:spcPct val="0"/>
              </a:spcAft>
              <a:defRPr sz="3600" b="1">
                <a:solidFill>
                  <a:schemeClr val="tx2"/>
                </a:solidFill>
                <a:latin typeface="Arial" panose="020B0604020202020204" pitchFamily="34" charset="0"/>
                <a:ea typeface="微软雅黑" panose="020B0503020204020204" pitchFamily="34" charset="-122"/>
              </a:defRPr>
            </a:lvl7pPr>
            <a:lvl8pPr marL="1371600" algn="ctr" rtl="0" fontAlgn="base">
              <a:spcBef>
                <a:spcPct val="0"/>
              </a:spcBef>
              <a:spcAft>
                <a:spcPct val="0"/>
              </a:spcAft>
              <a:defRPr sz="3600" b="1">
                <a:solidFill>
                  <a:schemeClr val="tx2"/>
                </a:solidFill>
                <a:latin typeface="Arial" panose="020B0604020202020204" pitchFamily="34" charset="0"/>
                <a:ea typeface="微软雅黑" panose="020B0503020204020204" pitchFamily="34" charset="-122"/>
              </a:defRPr>
            </a:lvl8pPr>
            <a:lvl9pPr marL="1828800" algn="ctr" rtl="0" fontAlgn="base">
              <a:spcBef>
                <a:spcPct val="0"/>
              </a:spcBef>
              <a:spcAft>
                <a:spcPct val="0"/>
              </a:spcAft>
              <a:defRPr sz="3600" b="1">
                <a:solidFill>
                  <a:schemeClr val="tx2"/>
                </a:solidFill>
                <a:latin typeface="Arial" panose="020B0604020202020204" pitchFamily="34" charset="0"/>
                <a:ea typeface="微软雅黑" panose="020B0503020204020204" pitchFamily="34" charset="-122"/>
              </a:defRPr>
            </a:lvl9pPr>
          </a:lstStyle>
          <a:p>
            <a:pPr algn="l" eaLnBrk="1" hangingPunct="1"/>
            <a:r>
              <a:rPr lang="zh-CN" altLang="en-US" dirty="0">
                <a:solidFill>
                  <a:schemeClr val="tx1"/>
                </a:solidFill>
                <a:sym typeface="+mn-ea"/>
              </a:rPr>
              <a:t>迁移学习</a:t>
            </a:r>
            <a:endParaRPr lang="zh-CN" altLang="en-US" kern="0" dirty="0">
              <a:solidFill>
                <a:schemeClr val="tx1"/>
              </a:solidFill>
            </a:endParaRPr>
          </a:p>
        </p:txBody>
      </p:sp>
    </p:spTree>
  </p:cSld>
  <p:clrMapOvr>
    <a:masterClrMapping/>
  </p:clrMapOvr>
  <p:transition advTm="8005"/>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2"/>
          <p:cNvSpPr>
            <a:spLocks noGrp="1" noChangeArrowheads="1"/>
          </p:cNvSpPr>
          <p:nvPr>
            <p:ph type="title"/>
          </p:nvPr>
        </p:nvSpPr>
        <p:spPr>
          <a:xfrm>
            <a:off x="668338" y="1294417"/>
            <a:ext cx="3307761" cy="677863"/>
          </a:xfrm>
        </p:spPr>
        <p:txBody>
          <a:bodyPr/>
          <a:lstStyle/>
          <a:p>
            <a:pPr algn="l" eaLnBrk="1" hangingPunct="1"/>
            <a:r>
              <a:rPr lang="zh-CN" altLang="en-US" sz="2400" dirty="0">
                <a:solidFill>
                  <a:schemeClr val="tx1"/>
                </a:solidFill>
              </a:rPr>
              <a:t>迁移学习步骤</a:t>
            </a:r>
            <a:endParaRPr lang="zh-CN" altLang="en-US" sz="2400" dirty="0">
              <a:solidFill>
                <a:schemeClr val="tx1"/>
              </a:solidFill>
            </a:endParaRPr>
          </a:p>
        </p:txBody>
      </p:sp>
      <p:sp>
        <p:nvSpPr>
          <p:cNvPr id="9" name="文本框 8"/>
          <p:cNvSpPr txBox="1"/>
          <p:nvPr/>
        </p:nvSpPr>
        <p:spPr>
          <a:xfrm>
            <a:off x="2602241" y="2352936"/>
            <a:ext cx="7088297" cy="3785652"/>
          </a:xfrm>
          <a:prstGeom prst="rect">
            <a:avLst/>
          </a:prstGeom>
          <a:noFill/>
        </p:spPr>
        <p:txBody>
          <a:bodyPr wrap="square">
            <a:spAutoFit/>
          </a:bodyPr>
          <a:lstStyle/>
          <a:p>
            <a:r>
              <a:rPr lang="en-US" altLang="zh-CN" sz="2000" b="1" dirty="0"/>
              <a:t>1.</a:t>
            </a:r>
            <a:r>
              <a:rPr lang="zh-CN" altLang="en-US" sz="2000" b="1" dirty="0"/>
              <a:t>使用预训练的模型</a:t>
            </a:r>
            <a:endParaRPr lang="en-US" altLang="zh-CN" sz="2000" b="1" dirty="0"/>
          </a:p>
          <a:p>
            <a:r>
              <a:rPr lang="zh-CN" altLang="en-US" sz="2000" dirty="0"/>
              <a:t>net = models.resnet18(pretrained=True)</a:t>
            </a:r>
            <a:endParaRPr lang="en-US" altLang="zh-CN" sz="2000" dirty="0"/>
          </a:p>
          <a:p>
            <a:endParaRPr lang="en-US" altLang="zh-CN" sz="2000" b="1" dirty="0"/>
          </a:p>
          <a:p>
            <a:r>
              <a:rPr lang="en-US" altLang="zh-CN" sz="2000" b="1" dirty="0"/>
              <a:t>2.</a:t>
            </a:r>
            <a:r>
              <a:rPr lang="zh-CN" altLang="en-US" sz="2000" b="1" dirty="0"/>
              <a:t>冻结模型权重</a:t>
            </a:r>
            <a:endParaRPr lang="en-US" altLang="zh-CN" sz="2000" b="1" dirty="0"/>
          </a:p>
          <a:p>
            <a:r>
              <a:rPr lang="en-US" altLang="zh-CN" sz="2000" dirty="0"/>
              <a:t># </a:t>
            </a:r>
            <a:r>
              <a:rPr lang="zh-CN" altLang="en-US" sz="2000" dirty="0"/>
              <a:t>遍历每个模型参数</a:t>
            </a:r>
            <a:endParaRPr lang="en-US" altLang="zh-CN" sz="2000" b="1" dirty="0"/>
          </a:p>
          <a:p>
            <a:r>
              <a:rPr lang="zh-CN" altLang="en-US" sz="2000" dirty="0"/>
              <a:t>for param in net.parameters():</a:t>
            </a:r>
            <a:endParaRPr lang="en-US" altLang="zh-CN" sz="2000" dirty="0"/>
          </a:p>
          <a:p>
            <a:r>
              <a:rPr lang="en-US" altLang="zh-CN" sz="2000" dirty="0"/>
              <a:t>    # </a:t>
            </a:r>
            <a:r>
              <a:rPr lang="zh-CN" altLang="en-US" sz="2000" dirty="0"/>
              <a:t>参数的requires_grad属性设为</a:t>
            </a:r>
            <a:r>
              <a:rPr lang="en-US" altLang="zh-CN" sz="2000" dirty="0"/>
              <a:t>False</a:t>
            </a:r>
            <a:endParaRPr lang="zh-CN" altLang="en-US" sz="2000" dirty="0"/>
          </a:p>
          <a:p>
            <a:r>
              <a:rPr lang="zh-CN" altLang="en-US" sz="2000" dirty="0"/>
              <a:t>    param.requires_grad = False</a:t>
            </a:r>
            <a:endParaRPr lang="en-US" altLang="zh-CN" sz="2000" dirty="0"/>
          </a:p>
          <a:p>
            <a:endParaRPr lang="en-US" altLang="zh-CN" sz="2000" b="1" dirty="0"/>
          </a:p>
          <a:p>
            <a:r>
              <a:rPr lang="en-US" altLang="zh-CN" sz="2000" b="1" dirty="0"/>
              <a:t>3.</a:t>
            </a:r>
            <a:r>
              <a:rPr lang="zh-CN" altLang="en-US" sz="2000" b="1" dirty="0"/>
              <a:t>替换全连接层</a:t>
            </a:r>
            <a:endParaRPr lang="en-US" altLang="zh-CN" sz="2000" b="1" dirty="0"/>
          </a:p>
          <a:p>
            <a:r>
              <a:rPr lang="en-US" altLang="zh-CN" sz="2000" dirty="0"/>
              <a:t># </a:t>
            </a:r>
            <a:r>
              <a:rPr lang="zh-CN" altLang="en-US" sz="2000" dirty="0"/>
              <a:t>将最后的全连接层改成</a:t>
            </a:r>
            <a:r>
              <a:rPr lang="en-US" altLang="zh-CN" sz="2000" dirty="0"/>
              <a:t>10</a:t>
            </a:r>
            <a:r>
              <a:rPr lang="zh-CN" altLang="en-US" sz="2000" dirty="0"/>
              <a:t>分类</a:t>
            </a:r>
            <a:endParaRPr lang="zh-CN" altLang="en-US" sz="2000" dirty="0"/>
          </a:p>
          <a:p>
            <a:r>
              <a:rPr lang="en-US" altLang="zh-CN" sz="2000" dirty="0" err="1"/>
              <a:t>net.fc</a:t>
            </a:r>
            <a:r>
              <a:rPr lang="en-US" altLang="zh-CN" sz="2000" dirty="0"/>
              <a:t> = </a:t>
            </a:r>
            <a:r>
              <a:rPr lang="en-US" altLang="zh-CN" sz="2000" dirty="0" err="1"/>
              <a:t>nn.Linear</a:t>
            </a:r>
            <a:r>
              <a:rPr lang="en-US" altLang="zh-CN" sz="2000" dirty="0"/>
              <a:t>(512, 10)</a:t>
            </a:r>
            <a:endParaRPr lang="zh-CN" altLang="en-US" sz="2000" dirty="0"/>
          </a:p>
        </p:txBody>
      </p:sp>
      <p:sp>
        <p:nvSpPr>
          <p:cNvPr id="3" name="Rectangle 2"/>
          <p:cNvSpPr txBox="1">
            <a:spLocks noChangeArrowheads="1"/>
          </p:cNvSpPr>
          <p:nvPr/>
        </p:nvSpPr>
        <p:spPr bwMode="auto">
          <a:xfrm>
            <a:off x="668338" y="235898"/>
            <a:ext cx="11523662" cy="677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lvl1pPr algn="ctr" rtl="0" eaLnBrk="0" fontAlgn="base" hangingPunct="0">
              <a:spcBef>
                <a:spcPct val="0"/>
              </a:spcBef>
              <a:spcAft>
                <a:spcPct val="0"/>
              </a:spcAft>
              <a:defRPr sz="3600" b="1">
                <a:solidFill>
                  <a:schemeClr val="tx2"/>
                </a:solidFill>
                <a:latin typeface="+mj-lt"/>
                <a:ea typeface="+mj-ea"/>
                <a:cs typeface="+mj-cs"/>
              </a:defRPr>
            </a:lvl1pPr>
            <a:lvl2pPr algn="ctr" rtl="0" eaLnBrk="0" fontAlgn="base" hangingPunct="0">
              <a:spcBef>
                <a:spcPct val="0"/>
              </a:spcBef>
              <a:spcAft>
                <a:spcPct val="0"/>
              </a:spcAft>
              <a:defRPr sz="3600" b="1">
                <a:solidFill>
                  <a:schemeClr val="tx2"/>
                </a:solidFill>
                <a:latin typeface="Arial" panose="020B0604020202020204" pitchFamily="34" charset="0"/>
                <a:ea typeface="微软雅黑" panose="020B0503020204020204" pitchFamily="34" charset="-122"/>
              </a:defRPr>
            </a:lvl2pPr>
            <a:lvl3pPr algn="ctr" rtl="0" eaLnBrk="0" fontAlgn="base" hangingPunct="0">
              <a:spcBef>
                <a:spcPct val="0"/>
              </a:spcBef>
              <a:spcAft>
                <a:spcPct val="0"/>
              </a:spcAft>
              <a:defRPr sz="3600" b="1">
                <a:solidFill>
                  <a:schemeClr val="tx2"/>
                </a:solidFill>
                <a:latin typeface="Arial" panose="020B0604020202020204" pitchFamily="34" charset="0"/>
                <a:ea typeface="微软雅黑" panose="020B0503020204020204" pitchFamily="34" charset="-122"/>
              </a:defRPr>
            </a:lvl3pPr>
            <a:lvl4pPr algn="ctr" rtl="0" eaLnBrk="0" fontAlgn="base" hangingPunct="0">
              <a:spcBef>
                <a:spcPct val="0"/>
              </a:spcBef>
              <a:spcAft>
                <a:spcPct val="0"/>
              </a:spcAft>
              <a:defRPr sz="3600" b="1">
                <a:solidFill>
                  <a:schemeClr val="tx2"/>
                </a:solidFill>
                <a:latin typeface="Arial" panose="020B0604020202020204" pitchFamily="34" charset="0"/>
                <a:ea typeface="微软雅黑" panose="020B0503020204020204" pitchFamily="34" charset="-122"/>
              </a:defRPr>
            </a:lvl4pPr>
            <a:lvl5pPr algn="ctr" rtl="0" eaLnBrk="0" fontAlgn="base" hangingPunct="0">
              <a:spcBef>
                <a:spcPct val="0"/>
              </a:spcBef>
              <a:spcAft>
                <a:spcPct val="0"/>
              </a:spcAft>
              <a:defRPr sz="3600" b="1">
                <a:solidFill>
                  <a:schemeClr val="tx2"/>
                </a:solidFill>
                <a:latin typeface="Arial" panose="020B0604020202020204" pitchFamily="34" charset="0"/>
                <a:ea typeface="微软雅黑" panose="020B0503020204020204" pitchFamily="34" charset="-122"/>
              </a:defRPr>
            </a:lvl5pPr>
            <a:lvl6pPr marL="457200" algn="ctr" rtl="0" fontAlgn="base">
              <a:spcBef>
                <a:spcPct val="0"/>
              </a:spcBef>
              <a:spcAft>
                <a:spcPct val="0"/>
              </a:spcAft>
              <a:defRPr sz="3600" b="1">
                <a:solidFill>
                  <a:schemeClr val="tx2"/>
                </a:solidFill>
                <a:latin typeface="Arial" panose="020B0604020202020204" pitchFamily="34" charset="0"/>
                <a:ea typeface="微软雅黑" panose="020B0503020204020204" pitchFamily="34" charset="-122"/>
              </a:defRPr>
            </a:lvl6pPr>
            <a:lvl7pPr marL="914400" algn="ctr" rtl="0" fontAlgn="base">
              <a:spcBef>
                <a:spcPct val="0"/>
              </a:spcBef>
              <a:spcAft>
                <a:spcPct val="0"/>
              </a:spcAft>
              <a:defRPr sz="3600" b="1">
                <a:solidFill>
                  <a:schemeClr val="tx2"/>
                </a:solidFill>
                <a:latin typeface="Arial" panose="020B0604020202020204" pitchFamily="34" charset="0"/>
                <a:ea typeface="微软雅黑" panose="020B0503020204020204" pitchFamily="34" charset="-122"/>
              </a:defRPr>
            </a:lvl7pPr>
            <a:lvl8pPr marL="1371600" algn="ctr" rtl="0" fontAlgn="base">
              <a:spcBef>
                <a:spcPct val="0"/>
              </a:spcBef>
              <a:spcAft>
                <a:spcPct val="0"/>
              </a:spcAft>
              <a:defRPr sz="3600" b="1">
                <a:solidFill>
                  <a:schemeClr val="tx2"/>
                </a:solidFill>
                <a:latin typeface="Arial" panose="020B0604020202020204" pitchFamily="34" charset="0"/>
                <a:ea typeface="微软雅黑" panose="020B0503020204020204" pitchFamily="34" charset="-122"/>
              </a:defRPr>
            </a:lvl8pPr>
            <a:lvl9pPr marL="1828800" algn="ctr" rtl="0" fontAlgn="base">
              <a:spcBef>
                <a:spcPct val="0"/>
              </a:spcBef>
              <a:spcAft>
                <a:spcPct val="0"/>
              </a:spcAft>
              <a:defRPr sz="3600" b="1">
                <a:solidFill>
                  <a:schemeClr val="tx2"/>
                </a:solidFill>
                <a:latin typeface="Arial" panose="020B0604020202020204" pitchFamily="34" charset="0"/>
                <a:ea typeface="微软雅黑" panose="020B0503020204020204" pitchFamily="34" charset="-122"/>
              </a:defRPr>
            </a:lvl9pPr>
          </a:lstStyle>
          <a:p>
            <a:pPr algn="l" eaLnBrk="1" hangingPunct="1"/>
            <a:r>
              <a:rPr lang="zh-CN" altLang="en-US" dirty="0">
                <a:solidFill>
                  <a:schemeClr val="tx1"/>
                </a:solidFill>
                <a:sym typeface="+mn-ea"/>
              </a:rPr>
              <a:t>迁移学习</a:t>
            </a:r>
            <a:endParaRPr lang="zh-CN" altLang="en-US" kern="0" dirty="0">
              <a:solidFill>
                <a:schemeClr val="tx1"/>
              </a:solidFill>
            </a:endParaRPr>
          </a:p>
        </p:txBody>
      </p:sp>
    </p:spTree>
  </p:cSld>
  <p:clrMapOvr>
    <a:masterClrMapping/>
  </p:clrMapOvr>
  <p:transition advTm="8005"/>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668338" y="1473264"/>
            <a:ext cx="5083920" cy="461665"/>
          </a:xfrm>
          <a:prstGeom prst="rect">
            <a:avLst/>
          </a:prstGeom>
          <a:noFill/>
        </p:spPr>
        <p:txBody>
          <a:bodyPr wrap="square">
            <a:spAutoFit/>
          </a:bodyPr>
          <a:lstStyle/>
          <a:p>
            <a:pPr algn="l"/>
            <a:r>
              <a:rPr lang="zh-CN" altLang="en-US" b="1" i="0" dirty="0">
                <a:solidFill>
                  <a:srgbClr val="121212"/>
                </a:solidFill>
                <a:effectLst/>
                <a:latin typeface="-apple-system"/>
              </a:rPr>
              <a:t>来自图像输入空间的注意力表达</a:t>
            </a:r>
            <a:endParaRPr lang="en-US" altLang="zh-CN" b="1" i="0" dirty="0">
              <a:solidFill>
                <a:srgbClr val="1A1A1A"/>
              </a:solidFill>
              <a:effectLst/>
              <a:latin typeface="-apple-system"/>
            </a:endParaRPr>
          </a:p>
        </p:txBody>
      </p:sp>
      <p:grpSp>
        <p:nvGrpSpPr>
          <p:cNvPr id="2" name="组合 1"/>
          <p:cNvGrpSpPr/>
          <p:nvPr/>
        </p:nvGrpSpPr>
        <p:grpSpPr>
          <a:xfrm>
            <a:off x="1266021" y="3073397"/>
            <a:ext cx="3509691" cy="2311339"/>
            <a:chOff x="793056" y="2899003"/>
            <a:chExt cx="3509691" cy="2311339"/>
          </a:xfrm>
        </p:grpSpPr>
        <p:pic>
          <p:nvPicPr>
            <p:cNvPr id="9" name="图片 8"/>
            <p:cNvPicPr>
              <a:picLocks noChangeAspect="1"/>
            </p:cNvPicPr>
            <p:nvPr/>
          </p:nvPicPr>
          <p:blipFill>
            <a:blip r:embed="rId1"/>
            <a:stretch>
              <a:fillRect/>
            </a:stretch>
          </p:blipFill>
          <p:spPr>
            <a:xfrm>
              <a:off x="793056" y="3429000"/>
              <a:ext cx="3509691" cy="1781342"/>
            </a:xfrm>
            <a:prstGeom prst="rect">
              <a:avLst/>
            </a:prstGeom>
          </p:spPr>
        </p:pic>
        <p:sp>
          <p:nvSpPr>
            <p:cNvPr id="3" name="文本框 2"/>
            <p:cNvSpPr txBox="1"/>
            <p:nvPr/>
          </p:nvSpPr>
          <p:spPr>
            <a:xfrm>
              <a:off x="1248091" y="2899004"/>
              <a:ext cx="875397" cy="461665"/>
            </a:xfrm>
            <a:prstGeom prst="rect">
              <a:avLst/>
            </a:prstGeom>
            <a:noFill/>
          </p:spPr>
          <p:txBody>
            <a:bodyPr wrap="square" rtlCol="0">
              <a:spAutoFit/>
            </a:bodyPr>
            <a:lstStyle/>
            <a:p>
              <a:r>
                <a:rPr lang="zh-CN" altLang="en-US" dirty="0"/>
                <a:t>输入</a:t>
              </a:r>
              <a:endParaRPr lang="zh-CN" altLang="en-US" dirty="0"/>
            </a:p>
          </p:txBody>
        </p:sp>
        <p:sp>
          <p:nvSpPr>
            <p:cNvPr id="14" name="文本框 13"/>
            <p:cNvSpPr txBox="1"/>
            <p:nvPr/>
          </p:nvSpPr>
          <p:spPr>
            <a:xfrm>
              <a:off x="2881013" y="2899003"/>
              <a:ext cx="1129246" cy="461665"/>
            </a:xfrm>
            <a:prstGeom prst="rect">
              <a:avLst/>
            </a:prstGeom>
            <a:noFill/>
          </p:spPr>
          <p:txBody>
            <a:bodyPr wrap="square" rtlCol="0">
              <a:spAutoFit/>
            </a:bodyPr>
            <a:lstStyle/>
            <a:p>
              <a:r>
                <a:rPr lang="zh-CN" altLang="en-US" dirty="0"/>
                <a:t>注意力</a:t>
              </a:r>
              <a:endParaRPr lang="zh-CN" altLang="en-US" dirty="0"/>
            </a:p>
          </p:txBody>
        </p:sp>
      </p:grpSp>
      <p:grpSp>
        <p:nvGrpSpPr>
          <p:cNvPr id="4" name="组合 3"/>
          <p:cNvGrpSpPr/>
          <p:nvPr/>
        </p:nvGrpSpPr>
        <p:grpSpPr>
          <a:xfrm>
            <a:off x="7444061" y="3073397"/>
            <a:ext cx="3481918" cy="2259626"/>
            <a:chOff x="7852573" y="2899002"/>
            <a:chExt cx="3481918" cy="2259626"/>
          </a:xfrm>
        </p:grpSpPr>
        <p:pic>
          <p:nvPicPr>
            <p:cNvPr id="10" name="图片 9"/>
            <p:cNvPicPr>
              <a:picLocks noChangeAspect="1"/>
            </p:cNvPicPr>
            <p:nvPr/>
          </p:nvPicPr>
          <p:blipFill>
            <a:blip r:embed="rId2"/>
            <a:stretch>
              <a:fillRect/>
            </a:stretch>
          </p:blipFill>
          <p:spPr>
            <a:xfrm>
              <a:off x="7852573" y="3399300"/>
              <a:ext cx="3481918" cy="1759328"/>
            </a:xfrm>
            <a:prstGeom prst="rect">
              <a:avLst/>
            </a:prstGeom>
          </p:spPr>
        </p:pic>
        <p:sp>
          <p:nvSpPr>
            <p:cNvPr id="12" name="文本框 11"/>
            <p:cNvSpPr txBox="1"/>
            <p:nvPr/>
          </p:nvSpPr>
          <p:spPr>
            <a:xfrm>
              <a:off x="8212988" y="2899003"/>
              <a:ext cx="875397" cy="461665"/>
            </a:xfrm>
            <a:prstGeom prst="rect">
              <a:avLst/>
            </a:prstGeom>
            <a:noFill/>
          </p:spPr>
          <p:txBody>
            <a:bodyPr wrap="square" rtlCol="0">
              <a:spAutoFit/>
            </a:bodyPr>
            <a:lstStyle/>
            <a:p>
              <a:r>
                <a:rPr lang="zh-CN" altLang="en-US" dirty="0"/>
                <a:t>输入</a:t>
              </a:r>
              <a:endParaRPr lang="zh-CN" altLang="en-US" dirty="0"/>
            </a:p>
          </p:txBody>
        </p:sp>
        <p:sp>
          <p:nvSpPr>
            <p:cNvPr id="16" name="文本框 15"/>
            <p:cNvSpPr txBox="1"/>
            <p:nvPr/>
          </p:nvSpPr>
          <p:spPr>
            <a:xfrm>
              <a:off x="10006255" y="2899002"/>
              <a:ext cx="1129246" cy="461665"/>
            </a:xfrm>
            <a:prstGeom prst="rect">
              <a:avLst/>
            </a:prstGeom>
            <a:noFill/>
          </p:spPr>
          <p:txBody>
            <a:bodyPr wrap="square" rtlCol="0">
              <a:spAutoFit/>
            </a:bodyPr>
            <a:lstStyle/>
            <a:p>
              <a:r>
                <a:rPr lang="zh-CN" altLang="en-US" dirty="0"/>
                <a:t>注意力</a:t>
              </a:r>
              <a:endParaRPr lang="zh-CN" altLang="en-US" dirty="0"/>
            </a:p>
          </p:txBody>
        </p:sp>
      </p:grpSp>
      <p:sp>
        <p:nvSpPr>
          <p:cNvPr id="17" name="Rectangle 2"/>
          <p:cNvSpPr>
            <a:spLocks noGrp="1" noChangeArrowheads="1"/>
          </p:cNvSpPr>
          <p:nvPr>
            <p:ph type="title"/>
          </p:nvPr>
        </p:nvSpPr>
        <p:spPr>
          <a:xfrm>
            <a:off x="668338" y="235898"/>
            <a:ext cx="11523662" cy="677863"/>
          </a:xfrm>
        </p:spPr>
        <p:txBody>
          <a:bodyPr/>
          <a:lstStyle/>
          <a:p>
            <a:pPr algn="l" eaLnBrk="1" hangingPunct="1"/>
            <a:r>
              <a:rPr lang="zh-CN" altLang="en-US" dirty="0">
                <a:solidFill>
                  <a:schemeClr val="tx1"/>
                </a:solidFill>
              </a:rPr>
              <a:t>图像注意力</a:t>
            </a:r>
            <a:endParaRPr lang="zh-CN" altLang="en-US" dirty="0">
              <a:solidFill>
                <a:schemeClr val="tx1"/>
              </a:solidFill>
            </a:endParaRPr>
          </a:p>
        </p:txBody>
      </p:sp>
    </p:spTree>
  </p:cSld>
  <p:clrMapOvr>
    <a:masterClrMapping/>
  </p:clrMapOvr>
  <p:transition advTm="8005"/>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115820" y="3252470"/>
            <a:ext cx="7931785" cy="3535045"/>
          </a:xfrm>
          <a:prstGeom prst="rect">
            <a:avLst/>
          </a:prstGeom>
        </p:spPr>
      </p:pic>
      <p:sp>
        <p:nvSpPr>
          <p:cNvPr id="10" name="Rectangle 2"/>
          <p:cNvSpPr>
            <a:spLocks noGrp="1" noChangeArrowheads="1"/>
          </p:cNvSpPr>
          <p:nvPr>
            <p:ph type="title"/>
          </p:nvPr>
        </p:nvSpPr>
        <p:spPr>
          <a:xfrm>
            <a:off x="668338" y="235898"/>
            <a:ext cx="11523662" cy="677863"/>
          </a:xfrm>
        </p:spPr>
        <p:txBody>
          <a:bodyPr/>
          <a:lstStyle/>
          <a:p>
            <a:pPr algn="l" eaLnBrk="1" hangingPunct="1"/>
            <a:r>
              <a:rPr lang="en-US" altLang="zh-CN" i="0" dirty="0">
                <a:solidFill>
                  <a:schemeClr val="tx1"/>
                </a:solidFill>
              </a:rPr>
              <a:t>SENet（</a:t>
            </a:r>
            <a:r>
              <a:rPr lang="zh-CN" altLang="en-US" i="0" dirty="0">
                <a:solidFill>
                  <a:srgbClr val="454545"/>
                </a:solidFill>
                <a:effectLst/>
                <a:latin typeface="PingFang SC"/>
              </a:rPr>
              <a:t>通道注意力）</a:t>
            </a:r>
            <a:endParaRPr lang="zh-CN" altLang="en-US" dirty="0">
              <a:solidFill>
                <a:schemeClr val="tx1"/>
              </a:solidFill>
            </a:endParaRPr>
          </a:p>
        </p:txBody>
      </p:sp>
      <p:sp>
        <p:nvSpPr>
          <p:cNvPr id="32" name="文本框 31"/>
          <p:cNvSpPr txBox="1"/>
          <p:nvPr/>
        </p:nvSpPr>
        <p:spPr>
          <a:xfrm>
            <a:off x="668655" y="1387475"/>
            <a:ext cx="7985125" cy="460375"/>
          </a:xfrm>
          <a:prstGeom prst="rect">
            <a:avLst/>
          </a:prstGeom>
          <a:noFill/>
        </p:spPr>
        <p:txBody>
          <a:bodyPr wrap="square">
            <a:spAutoFit/>
          </a:bodyPr>
          <a:lstStyle/>
          <a:p>
            <a:r>
              <a:rPr lang="en-US" altLang="zh-CN" b="1" dirty="0" err="1">
                <a:solidFill>
                  <a:srgbClr val="454545"/>
                </a:solidFill>
                <a:latin typeface="黑体" panose="02010609060101010101" charset="-122"/>
                <a:ea typeface="黑体" panose="02010609060101010101" charset="-122"/>
              </a:rPr>
              <a:t>SENet</a:t>
            </a:r>
            <a:r>
              <a:rPr lang="en-US" altLang="zh-CN" b="1" dirty="0">
                <a:solidFill>
                  <a:srgbClr val="454545"/>
                </a:solidFill>
                <a:latin typeface="黑体" panose="02010609060101010101" charset="-122"/>
                <a:ea typeface="黑体" panose="02010609060101010101" charset="-122"/>
              </a:rPr>
              <a:t>(Squeeze-and-Excitation Networks)</a:t>
            </a:r>
            <a:endParaRPr lang="en-US" altLang="zh-CN" b="1" dirty="0">
              <a:solidFill>
                <a:srgbClr val="454545"/>
              </a:solidFill>
              <a:latin typeface="黑体" panose="02010609060101010101" charset="-122"/>
              <a:ea typeface="黑体" panose="02010609060101010101" charset="-122"/>
            </a:endParaRPr>
          </a:p>
        </p:txBody>
      </p:sp>
      <p:sp>
        <p:nvSpPr>
          <p:cNvPr id="6" name="文本框 5"/>
          <p:cNvSpPr txBox="1"/>
          <p:nvPr/>
        </p:nvSpPr>
        <p:spPr>
          <a:xfrm>
            <a:off x="668020" y="2277745"/>
            <a:ext cx="10873105" cy="1198880"/>
          </a:xfrm>
          <a:prstGeom prst="rect">
            <a:avLst/>
          </a:prstGeom>
          <a:noFill/>
        </p:spPr>
        <p:txBody>
          <a:bodyPr wrap="square">
            <a:spAutoFit/>
          </a:bodyPr>
          <a:lstStyle/>
          <a:p>
            <a:r>
              <a:rPr lang="zh-CN" altLang="en-US" b="0" i="0" dirty="0">
                <a:solidFill>
                  <a:srgbClr val="454545"/>
                </a:solidFill>
                <a:effectLst/>
                <a:cs typeface="Arial" panose="020B0604020202020204" pitchFamily="34" charset="0"/>
              </a:rPr>
              <a:t>       </a:t>
            </a:r>
            <a:r>
              <a:rPr lang="en-US" altLang="zh-CN" b="0" i="0" dirty="0" err="1">
                <a:solidFill>
                  <a:srgbClr val="454545"/>
                </a:solidFill>
                <a:effectLst/>
                <a:cs typeface="Arial" panose="020B0604020202020204" pitchFamily="34" charset="0"/>
              </a:rPr>
              <a:t>SENet</a:t>
            </a:r>
            <a:r>
              <a:rPr lang="zh-CN" altLang="en-US" b="0" i="0" dirty="0">
                <a:solidFill>
                  <a:srgbClr val="454545"/>
                </a:solidFill>
                <a:effectLst/>
                <a:cs typeface="Arial" panose="020B0604020202020204" pitchFamily="34" charset="0"/>
              </a:rPr>
              <a:t>发于</a:t>
            </a:r>
            <a:r>
              <a:rPr lang="en-US" altLang="zh-CN" b="0" i="0" dirty="0">
                <a:solidFill>
                  <a:srgbClr val="454545"/>
                </a:solidFill>
                <a:effectLst/>
                <a:cs typeface="Arial" panose="020B0604020202020204" pitchFamily="34" charset="0"/>
              </a:rPr>
              <a:t>2017CVPR</a:t>
            </a:r>
            <a:r>
              <a:rPr lang="zh-CN" altLang="en-US" b="0" i="0" dirty="0">
                <a:solidFill>
                  <a:srgbClr val="454545"/>
                </a:solidFill>
                <a:effectLst/>
                <a:cs typeface="Arial" panose="020B0604020202020204" pitchFamily="34" charset="0"/>
              </a:rPr>
              <a:t>。</a:t>
            </a:r>
            <a:r>
              <a:rPr lang="en-US" altLang="zh-CN" b="0" i="0" dirty="0" err="1">
                <a:solidFill>
                  <a:srgbClr val="454545"/>
                </a:solidFill>
                <a:effectLst/>
                <a:cs typeface="Arial" panose="020B0604020202020204" pitchFamily="34" charset="0"/>
              </a:rPr>
              <a:t>SENet</a:t>
            </a:r>
            <a:r>
              <a:rPr lang="zh-CN" altLang="en-US" b="0" i="0" dirty="0">
                <a:solidFill>
                  <a:srgbClr val="454545"/>
                </a:solidFill>
                <a:effectLst/>
                <a:cs typeface="Arial" panose="020B0604020202020204" pitchFamily="34" charset="0"/>
              </a:rPr>
              <a:t>赢得了</a:t>
            </a:r>
            <a:r>
              <a:rPr lang="en-US" altLang="zh-CN" b="0" i="0" dirty="0">
                <a:solidFill>
                  <a:srgbClr val="454545"/>
                </a:solidFill>
                <a:effectLst/>
                <a:cs typeface="Arial" panose="020B0604020202020204" pitchFamily="34" charset="0"/>
              </a:rPr>
              <a:t>ImageNet</a:t>
            </a:r>
            <a:r>
              <a:rPr lang="zh-CN" altLang="en-US" b="0" i="0" dirty="0">
                <a:solidFill>
                  <a:srgbClr val="454545"/>
                </a:solidFill>
                <a:effectLst/>
                <a:cs typeface="Arial" panose="020B0604020202020204" pitchFamily="34" charset="0"/>
              </a:rPr>
              <a:t>最后一届</a:t>
            </a:r>
            <a:r>
              <a:rPr lang="en-US" altLang="zh-CN" b="0" i="0" dirty="0">
                <a:solidFill>
                  <a:srgbClr val="454545"/>
                </a:solidFill>
                <a:effectLst/>
                <a:cs typeface="Arial" panose="020B0604020202020204" pitchFamily="34" charset="0"/>
              </a:rPr>
              <a:t>(ImageNet 2017)</a:t>
            </a:r>
            <a:r>
              <a:rPr lang="zh-CN" altLang="en-US" b="0" i="0" dirty="0">
                <a:solidFill>
                  <a:srgbClr val="454545"/>
                </a:solidFill>
                <a:effectLst/>
                <a:cs typeface="Arial" panose="020B0604020202020204" pitchFamily="34" charset="0"/>
              </a:rPr>
              <a:t>的</a:t>
            </a:r>
            <a:r>
              <a:rPr lang="zh-CN" altLang="en-US" b="0" i="0" u="none" strike="noStrike" dirty="0">
                <a:solidFill>
                  <a:srgbClr val="5D5D5D"/>
                </a:solidFill>
                <a:effectLst/>
                <a:cs typeface="Arial" panose="020B0604020202020204" pitchFamily="34" charset="0"/>
              </a:rPr>
              <a:t>图像识别</a:t>
            </a:r>
            <a:r>
              <a:rPr lang="zh-CN" altLang="en-US" b="0" i="0" dirty="0">
                <a:solidFill>
                  <a:srgbClr val="454545"/>
                </a:solidFill>
                <a:effectLst/>
                <a:cs typeface="Arial" panose="020B0604020202020204" pitchFamily="34" charset="0"/>
              </a:rPr>
              <a:t>冠军。</a:t>
            </a:r>
            <a:r>
              <a:rPr lang="en-US" altLang="zh-CN" b="0" i="0" dirty="0" err="1">
                <a:solidFill>
                  <a:srgbClr val="454545"/>
                </a:solidFill>
                <a:effectLst/>
                <a:cs typeface="Arial" panose="020B0604020202020204" pitchFamily="34" charset="0"/>
              </a:rPr>
              <a:t>SENet</a:t>
            </a:r>
            <a:r>
              <a:rPr lang="zh-CN" altLang="en-US" b="0" i="0" dirty="0">
                <a:solidFill>
                  <a:srgbClr val="454545"/>
                </a:solidFill>
                <a:effectLst/>
                <a:cs typeface="Arial" panose="020B0604020202020204" pitchFamily="34" charset="0"/>
              </a:rPr>
              <a:t>主要是学习了通道之间的相关性，筛选出了针对通道的注意力，稍微增加了一点计算量，但是效果比较好。</a:t>
            </a:r>
            <a:endParaRPr lang="zh-CN" altLang="en-US" dirty="0">
              <a:cs typeface="Arial" panose="020B0604020202020204" pitchFamily="34" charset="0"/>
            </a:endParaRPr>
          </a:p>
        </p:txBody>
      </p:sp>
    </p:spTree>
  </p:cSld>
  <p:clrMapOvr>
    <a:masterClrMapping/>
  </p:clrMapOvr>
  <p:transition advTm="8005"/>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2"/>
          <p:cNvSpPr>
            <a:spLocks noGrp="1" noChangeArrowheads="1"/>
          </p:cNvSpPr>
          <p:nvPr>
            <p:ph type="title"/>
          </p:nvPr>
        </p:nvSpPr>
        <p:spPr>
          <a:xfrm>
            <a:off x="668338" y="235898"/>
            <a:ext cx="11523662" cy="677863"/>
          </a:xfrm>
        </p:spPr>
        <p:txBody>
          <a:bodyPr/>
          <a:lstStyle/>
          <a:p>
            <a:pPr algn="l" eaLnBrk="1" hangingPunct="1"/>
            <a:r>
              <a:rPr lang="en-US" altLang="zh-CN" b="1" i="0" dirty="0">
                <a:solidFill>
                  <a:schemeClr val="tx1"/>
                </a:solidFill>
              </a:rPr>
              <a:t>CBAM</a:t>
            </a:r>
            <a:r>
              <a:rPr lang="zh-CN" altLang="en-US" b="1" i="0" dirty="0">
                <a:effectLst/>
                <a:latin typeface="PingFang SC"/>
              </a:rPr>
              <a:t>（混合注意力）</a:t>
            </a:r>
            <a:endParaRPr lang="zh-CN" altLang="en-US" dirty="0">
              <a:solidFill>
                <a:schemeClr val="tx1"/>
              </a:solidFill>
            </a:endParaRPr>
          </a:p>
        </p:txBody>
      </p:sp>
      <p:sp>
        <p:nvSpPr>
          <p:cNvPr id="32" name="文本框 31"/>
          <p:cNvSpPr txBox="1"/>
          <p:nvPr/>
        </p:nvSpPr>
        <p:spPr>
          <a:xfrm>
            <a:off x="668655" y="1387475"/>
            <a:ext cx="8104505" cy="460375"/>
          </a:xfrm>
          <a:prstGeom prst="rect">
            <a:avLst/>
          </a:prstGeom>
          <a:noFill/>
        </p:spPr>
        <p:txBody>
          <a:bodyPr wrap="square">
            <a:spAutoFit/>
          </a:bodyPr>
          <a:lstStyle/>
          <a:p>
            <a:r>
              <a:rPr lang="en-US" altLang="zh-CN" b="1" i="0" dirty="0">
                <a:effectLst/>
                <a:cs typeface="Arial" panose="020B0604020202020204" pitchFamily="34" charset="0"/>
              </a:rPr>
              <a:t>CBAM(Convolutional Block Attention Module)</a:t>
            </a:r>
            <a:endParaRPr lang="en-US" altLang="zh-CN" b="1" i="0" dirty="0">
              <a:effectLst/>
              <a:cs typeface="Arial" panose="020B0604020202020204" pitchFamily="34" charset="0"/>
            </a:endParaRPr>
          </a:p>
        </p:txBody>
      </p:sp>
      <p:sp>
        <p:nvSpPr>
          <p:cNvPr id="7" name="文本框 6"/>
          <p:cNvSpPr txBox="1"/>
          <p:nvPr/>
        </p:nvSpPr>
        <p:spPr>
          <a:xfrm>
            <a:off x="668338" y="1977385"/>
            <a:ext cx="10855324" cy="829945"/>
          </a:xfrm>
          <a:prstGeom prst="rect">
            <a:avLst/>
          </a:prstGeom>
          <a:noFill/>
        </p:spPr>
        <p:txBody>
          <a:bodyPr wrap="square">
            <a:spAutoFit/>
          </a:bodyPr>
          <a:lstStyle/>
          <a:p>
            <a:pPr algn="just">
              <a:spcBef>
                <a:spcPts val="750"/>
              </a:spcBef>
              <a:spcAft>
                <a:spcPts val="750"/>
              </a:spcAft>
              <a:buNone/>
            </a:pPr>
            <a:r>
              <a:rPr lang="en-US" altLang="zh-CN" b="0" i="0" dirty="0">
                <a:solidFill>
                  <a:srgbClr val="454545"/>
                </a:solidFill>
                <a:effectLst/>
                <a:cs typeface="Arial" panose="020B0604020202020204" pitchFamily="34" charset="0"/>
              </a:rPr>
              <a:t>       CBAM</a:t>
            </a:r>
            <a:r>
              <a:rPr lang="zh-CN" altLang="en-US" b="0" i="0" dirty="0">
                <a:solidFill>
                  <a:srgbClr val="454545"/>
                </a:solidFill>
                <a:effectLst/>
                <a:cs typeface="Arial" panose="020B0604020202020204" pitchFamily="34" charset="0"/>
              </a:rPr>
              <a:t>发</a:t>
            </a:r>
            <a:r>
              <a:rPr lang="zh-CN" altLang="en-US" dirty="0">
                <a:solidFill>
                  <a:srgbClr val="454545"/>
                </a:solidFill>
                <a:cs typeface="Arial" panose="020B0604020202020204" pitchFamily="34" charset="0"/>
              </a:rPr>
              <a:t>于</a:t>
            </a:r>
            <a:r>
              <a:rPr lang="en-US" altLang="zh-CN" dirty="0">
                <a:solidFill>
                  <a:srgbClr val="454545"/>
                </a:solidFill>
                <a:cs typeface="Arial" panose="020B0604020202020204" pitchFamily="34" charset="0"/>
              </a:rPr>
              <a:t>2018</a:t>
            </a:r>
            <a:r>
              <a:rPr lang="zh-CN" altLang="en-US" dirty="0">
                <a:solidFill>
                  <a:srgbClr val="454545"/>
                </a:solidFill>
                <a:cs typeface="Arial" panose="020B0604020202020204" pitchFamily="34" charset="0"/>
              </a:rPr>
              <a:t>年</a:t>
            </a:r>
            <a:r>
              <a:rPr lang="en-US" altLang="zh-CN" dirty="0">
                <a:solidFill>
                  <a:srgbClr val="454545"/>
                </a:solidFill>
                <a:cs typeface="Arial" panose="020B0604020202020204" pitchFamily="34" charset="0"/>
              </a:rPr>
              <a:t>ECCV</a:t>
            </a:r>
            <a:r>
              <a:rPr lang="zh-CN" altLang="en-US" dirty="0">
                <a:solidFill>
                  <a:srgbClr val="454545"/>
                </a:solidFill>
                <a:cs typeface="Arial" panose="020B0604020202020204" pitchFamily="34" charset="0"/>
              </a:rPr>
              <a:t>。</a:t>
            </a:r>
            <a:r>
              <a:rPr lang="en-US" altLang="zh-CN" dirty="0">
                <a:solidFill>
                  <a:srgbClr val="454545"/>
                </a:solidFill>
                <a:cs typeface="Arial" panose="020B0604020202020204" pitchFamily="34" charset="0"/>
              </a:rPr>
              <a:t>CBAM</a:t>
            </a:r>
            <a:r>
              <a:rPr lang="zh-CN" altLang="en-US" b="0" i="0" dirty="0">
                <a:solidFill>
                  <a:srgbClr val="454545"/>
                </a:solidFill>
                <a:effectLst/>
                <a:cs typeface="Arial" panose="020B0604020202020204" pitchFamily="34" charset="0"/>
              </a:rPr>
              <a:t>结合了通道域和空间域的注意力机制。</a:t>
            </a:r>
            <a:r>
              <a:rPr lang="zh-CN" altLang="en-US" b="0" i="0" dirty="0">
                <a:solidFill>
                  <a:srgbClr val="191B1F"/>
                </a:solidFill>
                <a:effectLst/>
                <a:cs typeface="Arial" panose="020B0604020202020204" pitchFamily="34" charset="0"/>
              </a:rPr>
              <a:t> </a:t>
            </a:r>
            <a:r>
              <a:rPr lang="en-US" altLang="zh-CN" b="0" i="0" dirty="0">
                <a:solidFill>
                  <a:srgbClr val="191B1F"/>
                </a:solidFill>
                <a:effectLst/>
                <a:cs typeface="Arial" panose="020B0604020202020204" pitchFamily="34" charset="0"/>
              </a:rPr>
              <a:t>CBAM</a:t>
            </a:r>
            <a:r>
              <a:rPr lang="zh-CN" altLang="en-US" b="0" i="0" dirty="0">
                <a:solidFill>
                  <a:srgbClr val="191B1F"/>
                </a:solidFill>
                <a:effectLst/>
                <a:cs typeface="Arial" panose="020B0604020202020204" pitchFamily="34" charset="0"/>
              </a:rPr>
              <a:t>是一种轻量级的模块，可以嵌入到任何主干网络中以提高性能。</a:t>
            </a:r>
            <a:endParaRPr lang="en-US" altLang="zh-CN" b="0" i="0" dirty="0">
              <a:solidFill>
                <a:srgbClr val="454545"/>
              </a:solidFill>
              <a:effectLst/>
              <a:cs typeface="Arial" panose="020B0604020202020204" pitchFamily="34" charset="0"/>
            </a:endParaRPr>
          </a:p>
        </p:txBody>
      </p:sp>
      <p:pic>
        <p:nvPicPr>
          <p:cNvPr id="9" name="图片 8"/>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343807" y="3684347"/>
            <a:ext cx="7504386" cy="2251316"/>
          </a:xfrm>
          <a:prstGeom prst="rect">
            <a:avLst/>
          </a:prstGeom>
        </p:spPr>
      </p:pic>
    </p:spTree>
  </p:cSld>
  <p:clrMapOvr>
    <a:masterClrMapping/>
  </p:clrMapOvr>
  <p:transition advTm="8005"/>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2"/>
          <p:cNvSpPr>
            <a:spLocks noGrp="1" noChangeArrowheads="1"/>
          </p:cNvSpPr>
          <p:nvPr>
            <p:ph type="title"/>
          </p:nvPr>
        </p:nvSpPr>
        <p:spPr>
          <a:xfrm>
            <a:off x="668338" y="235898"/>
            <a:ext cx="11523662" cy="677863"/>
          </a:xfrm>
        </p:spPr>
        <p:txBody>
          <a:bodyPr/>
          <a:lstStyle/>
          <a:p>
            <a:pPr algn="l" eaLnBrk="1" hangingPunct="1">
              <a:buClrTx/>
              <a:buSzTx/>
              <a:buFontTx/>
            </a:pPr>
            <a:r>
              <a:rPr lang="en-US" altLang="zh-CN" b="1" i="0" dirty="0">
                <a:solidFill>
                  <a:schemeClr val="tx1"/>
                </a:solidFill>
              </a:rPr>
              <a:t>CBAM</a:t>
            </a:r>
            <a:r>
              <a:rPr lang="zh-CN" altLang="en-US" dirty="0">
                <a:effectLst/>
                <a:latin typeface="PingFang SC"/>
                <a:sym typeface="+mn-ea"/>
              </a:rPr>
              <a:t>（混合注意力）</a:t>
            </a:r>
            <a:endParaRPr lang="en-US" altLang="zh-CN" dirty="0">
              <a:solidFill>
                <a:schemeClr val="tx1"/>
              </a:solidFill>
            </a:endParaRPr>
          </a:p>
        </p:txBody>
      </p:sp>
      <p:sp>
        <p:nvSpPr>
          <p:cNvPr id="32" name="文本框 31"/>
          <p:cNvSpPr txBox="1"/>
          <p:nvPr/>
        </p:nvSpPr>
        <p:spPr>
          <a:xfrm>
            <a:off x="668655" y="1387475"/>
            <a:ext cx="7197725" cy="460375"/>
          </a:xfrm>
          <a:prstGeom prst="rect">
            <a:avLst/>
          </a:prstGeom>
          <a:noFill/>
        </p:spPr>
        <p:txBody>
          <a:bodyPr wrap="square">
            <a:spAutoFit/>
          </a:bodyPr>
          <a:lstStyle/>
          <a:p>
            <a:r>
              <a:rPr lang="en-US" altLang="zh-CN" b="1" i="0" dirty="0">
                <a:effectLst/>
                <a:cs typeface="Arial" panose="020B0604020202020204" pitchFamily="34" charset="0"/>
              </a:rPr>
              <a:t>CBAM(Convolutional Block Attention Module)</a:t>
            </a:r>
            <a:endParaRPr lang="en-US" altLang="zh-CN" b="1" i="0" dirty="0">
              <a:effectLst/>
              <a:cs typeface="Arial" panose="020B0604020202020204" pitchFamily="34" charset="0"/>
            </a:endParaRPr>
          </a:p>
        </p:txBody>
      </p:sp>
      <p:sp>
        <p:nvSpPr>
          <p:cNvPr id="6" name="文本框 5"/>
          <p:cNvSpPr txBox="1"/>
          <p:nvPr/>
        </p:nvSpPr>
        <p:spPr>
          <a:xfrm>
            <a:off x="668338" y="2112154"/>
            <a:ext cx="10840490" cy="829945"/>
          </a:xfrm>
          <a:prstGeom prst="rect">
            <a:avLst/>
          </a:prstGeom>
          <a:noFill/>
        </p:spPr>
        <p:txBody>
          <a:bodyPr wrap="square">
            <a:spAutoFit/>
          </a:bodyPr>
          <a:lstStyle/>
          <a:p>
            <a:pPr algn="just">
              <a:spcBef>
                <a:spcPts val="750"/>
              </a:spcBef>
              <a:spcAft>
                <a:spcPts val="750"/>
              </a:spcAft>
              <a:buNone/>
            </a:pPr>
            <a:r>
              <a:rPr lang="en-US" altLang="zh-CN" b="0" i="0" dirty="0">
                <a:solidFill>
                  <a:srgbClr val="454545"/>
                </a:solidFill>
                <a:effectLst/>
                <a:cs typeface="Arial" panose="020B0604020202020204" pitchFamily="34" charset="0"/>
              </a:rPr>
              <a:t>       CBAM</a:t>
            </a:r>
            <a:r>
              <a:rPr lang="zh-CN" altLang="en-US" b="0" i="0" dirty="0">
                <a:solidFill>
                  <a:srgbClr val="454545"/>
                </a:solidFill>
                <a:effectLst/>
                <a:cs typeface="Arial" panose="020B0604020202020204" pitchFamily="34" charset="0"/>
              </a:rPr>
              <a:t>实际上是</a:t>
            </a:r>
            <a:r>
              <a:rPr lang="en-US" altLang="zh-CN" b="0" i="0" dirty="0">
                <a:solidFill>
                  <a:srgbClr val="454545"/>
                </a:solidFill>
                <a:effectLst/>
                <a:cs typeface="Arial" panose="020B0604020202020204" pitchFamily="34" charset="0"/>
              </a:rPr>
              <a:t>Channel Attention Module(CAM)</a:t>
            </a:r>
            <a:r>
              <a:rPr lang="zh-CN" altLang="en-US" b="0" i="0" dirty="0">
                <a:solidFill>
                  <a:srgbClr val="454545"/>
                </a:solidFill>
                <a:effectLst/>
                <a:cs typeface="Arial" panose="020B0604020202020204" pitchFamily="34" charset="0"/>
              </a:rPr>
              <a:t>和</a:t>
            </a:r>
            <a:r>
              <a:rPr lang="en-US" altLang="zh-CN" b="0" i="0" dirty="0">
                <a:solidFill>
                  <a:srgbClr val="454545"/>
                </a:solidFill>
                <a:effectLst/>
                <a:cs typeface="Arial" panose="020B0604020202020204" pitchFamily="34" charset="0"/>
              </a:rPr>
              <a:t>Spatial Attention Module(SAM)</a:t>
            </a:r>
            <a:r>
              <a:rPr lang="zh-CN" altLang="en-US" b="0" i="0" dirty="0">
                <a:solidFill>
                  <a:srgbClr val="454545"/>
                </a:solidFill>
                <a:effectLst/>
                <a:cs typeface="Arial" panose="020B0604020202020204" pitchFamily="34" charset="0"/>
              </a:rPr>
              <a:t>的串行结构。</a:t>
            </a:r>
            <a:endParaRPr lang="zh-CN" altLang="en-US" b="0" i="0" dirty="0">
              <a:solidFill>
                <a:srgbClr val="454545"/>
              </a:solidFill>
              <a:effectLst/>
              <a:cs typeface="Arial" panose="020B0604020202020204" pitchFamily="34" charset="0"/>
            </a:endParaRPr>
          </a:p>
        </p:txBody>
      </p:sp>
      <p:pic>
        <p:nvPicPr>
          <p:cNvPr id="8" name="图片 7"/>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2669628" y="2943151"/>
            <a:ext cx="6589986" cy="3374018"/>
          </a:xfrm>
          <a:prstGeom prst="rect">
            <a:avLst/>
          </a:prstGeom>
        </p:spPr>
      </p:pic>
    </p:spTree>
  </p:cSld>
  <p:clrMapOvr>
    <a:masterClrMapping/>
  </p:clrMapOvr>
  <p:transition advTm="8005"/>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本框 22"/>
          <p:cNvSpPr txBox="1">
            <a:spLocks noChangeArrowheads="1"/>
          </p:cNvSpPr>
          <p:nvPr/>
        </p:nvSpPr>
        <p:spPr bwMode="auto">
          <a:xfrm>
            <a:off x="563563" y="291361"/>
            <a:ext cx="672623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defPPr>
              <a:defRPr lang="zh-CN"/>
            </a:defPPr>
            <a:lvl1pPr eaLnBrk="1" hangingPunct="1">
              <a:defRPr sz="3600" b="1">
                <a:latin typeface="+mj-lt"/>
                <a:ea typeface="+mj-ea"/>
                <a:cs typeface="+mj-cs"/>
              </a:defRPr>
            </a:lvl1pPr>
            <a:lvl2pPr algn="ctr">
              <a:defRPr sz="3600" b="1">
                <a:solidFill>
                  <a:schemeClr val="tx2"/>
                </a:solidFill>
              </a:defRPr>
            </a:lvl2pPr>
            <a:lvl3pPr algn="ctr">
              <a:defRPr sz="3600" b="1">
                <a:solidFill>
                  <a:schemeClr val="tx2"/>
                </a:solidFill>
              </a:defRPr>
            </a:lvl3pPr>
            <a:lvl4pPr algn="ctr">
              <a:defRPr sz="3600" b="1">
                <a:solidFill>
                  <a:schemeClr val="tx2"/>
                </a:solidFill>
              </a:defRPr>
            </a:lvl4pPr>
            <a:lvl5pPr algn="ctr">
              <a:defRPr sz="3600" b="1">
                <a:solidFill>
                  <a:schemeClr val="tx2"/>
                </a:solidFill>
              </a:defRPr>
            </a:lvl5pPr>
            <a:lvl6pPr marL="457200" algn="ctr" fontAlgn="base">
              <a:spcBef>
                <a:spcPct val="0"/>
              </a:spcBef>
              <a:spcAft>
                <a:spcPct val="0"/>
              </a:spcAft>
              <a:defRPr sz="3600" b="1">
                <a:solidFill>
                  <a:schemeClr val="tx2"/>
                </a:solidFill>
              </a:defRPr>
            </a:lvl6pPr>
            <a:lvl7pPr marL="914400" algn="ctr" fontAlgn="base">
              <a:spcBef>
                <a:spcPct val="0"/>
              </a:spcBef>
              <a:spcAft>
                <a:spcPct val="0"/>
              </a:spcAft>
              <a:defRPr sz="3600" b="1">
                <a:solidFill>
                  <a:schemeClr val="tx2"/>
                </a:solidFill>
              </a:defRPr>
            </a:lvl7pPr>
            <a:lvl8pPr marL="1371600" algn="ctr" fontAlgn="base">
              <a:spcBef>
                <a:spcPct val="0"/>
              </a:spcBef>
              <a:spcAft>
                <a:spcPct val="0"/>
              </a:spcAft>
              <a:defRPr sz="3600" b="1">
                <a:solidFill>
                  <a:schemeClr val="tx2"/>
                </a:solidFill>
              </a:defRPr>
            </a:lvl8pPr>
            <a:lvl9pPr marL="1828800" algn="ctr" fontAlgn="base">
              <a:spcBef>
                <a:spcPct val="0"/>
              </a:spcBef>
              <a:spcAft>
                <a:spcPct val="0"/>
              </a:spcAft>
              <a:defRPr sz="3600" b="1">
                <a:solidFill>
                  <a:schemeClr val="tx2"/>
                </a:solidFill>
              </a:defRPr>
            </a:lvl9pPr>
          </a:lstStyle>
          <a:p>
            <a:pPr algn="l" eaLnBrk="1" hangingPunct="1"/>
            <a:r>
              <a:rPr lang="zh-CN" altLang="en-US" dirty="0">
                <a:sym typeface="+mn-ea"/>
              </a:rPr>
              <a:t>目标检测</a:t>
            </a:r>
            <a:endParaRPr lang="zh-CN" altLang="en-US" kern="0" dirty="0">
              <a:solidFill>
                <a:schemeClr val="tx1"/>
              </a:solidFill>
            </a:endParaRPr>
          </a:p>
        </p:txBody>
      </p:sp>
      <p:sp>
        <p:nvSpPr>
          <p:cNvPr id="20" name="AutoShape 5" descr="data:image/png;base64,iVBORw0KGgoAAAANSUhEUgAAAtEAAAHwCAYAAABg0TMJAAAABHNCSVQICAgIfAhkiAAAAAlwSFlz%0AAAALEgAACxIB0t1+/AAAIABJREFUeJzs3Xd4lFX6xvHvIUYIRSKIaEIVMYCgBKKC2FtcXTGi4qJi%0AFysKSiju7s+y7goEKdIULIAiiyJmdUURARXsYNBoIIAKSII0iYBECcn5/XEmGNh0MvNOuT/XxeXk%0AzZRnJkjuOfO8zzHWWkREREREpPJqeV2AiIiIiEioUYgWEREREakihWgRERERkSpSiBYRERERqSKF%0AaBERERGRKlKIFhERERGpIoVoEQlKxphWxhhrjDnM9/XbxpgbA/C4jxhjXvL34/geK8EYs8IYs8sY%0Ac58x5mljzN8D8djBxhizzhhzQTVve6YxJruma6rE40bsz0tEFKJF5BD4gk++MWa3MWazMWaaMaa+%0APx7LWvsna+30StZUrTBWifs+xxhT5Hu+u4wx2caYmw/hLgcDi621Day1T1lr77TW/qPEY22smcor%0Az/cmosD3HPOMMR8bY7oHuo7y+N5cHV/8tbV2ibU2wU+PdasxZpXv573ZGDPPGNPA97j7f14iEnkU%0AokXkUF1mra0PdAGSgL8dfAXjhMu/N7m+53sEMASYaozpcPCVilfQK9AS+LaG66sJs33PsQmwFJhr%0AjDEe1xRwxpizgX8Bfay1DYD2wGxvqxKRYBEuv9RExGPW2hzgbaAjgDHmfWPMP40xHwF7gOOMMQ2N%0AMc8ZYzYZY3KMMY8bY6J8148yxowyxmwzxnwPXFry/n33d1uJr283xqz0rRBmGWO6GGNeBFoAb/pW%0AUgf7rtvNt6KaZ4z5yhhzTon7aW2M+cB3PwuAoyr5fK21Nh3YAXQo0X5yqzFmA7DId/89jTHf+h77%0AfWNMe9/xRcC5wARfrSf4VvIfN8bU872Wcb7v7TbGxB30epxmjPmp+PXzHbvCGPO17/Kpxphlxpid%0AvhXU0ZV5Xgc9xwJgOnAM0NgYU8sY8zdjzHpjzBZjzAxjTEPf4xU//37GmFzfz3hQidqmGWMeL/F1%0AmSvtvto/8b1mm4wxE4wxh/u+96Hval/5XpdrDr4vY0x732ud53vtex5Ux0RjzFu+n/lnxpg2ZbwE%0ApwCfWGszfK/Hz9ba6dbaXQc/J2NM8d+54j9FxpibfN9rZ4xZYIz52bhPL3pX6QchIkFJIVpEaoQx%0ApjlwCZBR4nBfoB/QAFgPTAP2AccDicBFQHEwvh34s+94EnBVOY91NfAIcANuRbgnsN1a2xfYgG91%0A3Fo70hgTD7wFPA40AgYBrxljmvju7mVgOS48/wOoVN+1L1BeAcQCmSW+dTZuxTLZGHMCMAsYgFvV%0AnYcL+Idba88DlgD3+mpdXXwH1tpfgT/hW/X2/ckt+fjW2s+AX4HzShy+1vd8AMYB46y1RwBtgFcq%0A87wOeo61gZuAH62123yXb8KF/+OA+sCEg252LtAW97MdYqrXWlMIDMT9TLoD5wN3A1hrz/Jd52Tf%0A63LAyrAxJhp4E3gXOBroD8w0xpRs9/gL8ChwJLAW+GcZdXyG+zk+aozp4Xs9SmWtLf47Vx+4GvgJ%0AWOh7Q7QA93M52vfYk0wpn16ISGhRiBaRQ5VujMnDfez/Ae7j72LTrLXfWmv34QLsJcAAa+2v1tot%0AwBhcqADoDYy11v5orf0ZeKKcx7wNGGmt/cK3IrzWWru+jOteD8yz1s6z1hZZaxcAy4BLjDEtcKuN%0Af7fW/m6t/RAXwMoT53u+24CHgb7W2pIntT3ie375wDXAW9baBb5V3VFADHB6BY9RWbOAPgDG9ele%0A4jsGUAAcb4w5ylq721r7aRXut7fvOf4IdAWu8B2/Dhhtrf3eWrsbGAb8xRzYuvKo7/lnAi8U11cV%0A1trl1tpPrbX7rLXrgGdwb04qoxsu3A+31u611i4C/ntQHa9baz/3/b2cCXQuo44lQC9cq9JbwHZj%0AzOiSq/8H871xmg70ttb+iHtjuM5a+4Lv+WQAr+GCtoiEsMr07ImIlCfFWvteGd/7scTllkA0sMn8%0A0V5bq8R14g66flmhGKA58F0l62sJXG2MuazEsWhgse8xd/hWfks+bvNy7i/XWtusnO+XfA5xlHge%0A1toiY8yPQHwla6/Iy8DHxpi7cGHvyxJvJm4FHgNWGWN+wIXb/1byfl+x1l5fyvEDno/v8mFA0xLH%0ADv4ZdqrkY+7nC6KjcZ9I1PU9xvJK3jwOt3JedFAdJV/zn0pc3oML3aWy1r4NvG1cT/+5wKtANi7Y%0AH1x3Q+A/wN+stUt9h1sCp/nelBQ7DHixks9HRIKUQrSI+JMtcflH4HfgKN8K4ME2cWB4bVHO/f6I%0Aa1Go6DGLr/uitfb2g69ojGkJHGmMqVciSLco5T6qouRtcykRIo1799AcyKni/ZR+BWuzjDHrca0f%0AJVs5sNauAfr4wl8vYI4xpvFBbxiqKhcXCou1wLXnbAaK31g0B1aV+H5xG8qvuEBc7JhyHmcyri2o%0Aj7V2lzFmAOW095RSY3NjTK0SQboFsLqc21TId18Lfb3sHQ/+vu91fhk3bWVKiW/9CHxgrb3wUB5f%0ARIKP2jlEJCCstZtwfapPGmOO8PUUtzFuAgK4nt37jDHNjDFHAkPLubtngUHGmK7GOd4XiMEFuuNK%0AXPcl4DJjTLJxJy/W8Z2I1sy3arsMeNQYc7gx5gzgMmrOK8Clxpjzfb26D+LeSHxcidtuxp3M17CC%0A670M3A+chVslBcAYc70xpokv/BWvghaVcvuqmAUMNO5kzPq41p3ZB70p+rsxpq4x5kTgZv6YZrEC%0A10LTyBhzDK5PvCwNgJ3AbmNMO+Cug75/8M+4pM9wq8uDjTHRxp1Eehnw70o/Sx9jzOXGmL8YY470%0A/T07FddWUlprzD+BerifRUn/BU4wxvT11RNtjDnF+E4wFZHQpRAtIoF0A3A4kIWbajEHONb3vanA%0AfOAr4Etgbll3Yq19FRdaXgZ2Aem4nmtwvdR/801mGOTrS70ceAjYilsZTOWPf/+uBU4Dfsb1OM+o%0AiSfqqzMb15M9HtdDfRnupMe9lbjtKlxo/d73XOLKuOosXLBb5Dv5r9jFwLfGmN24kwz/4uvTxjc9%0A4sxqPKXncW0IHwI/AL/hTtwr6QPcyXoLgVHW2nd9x1/E/WzX4d5MlTcqbhDu57IL9/fi4Os+Akz3%0AvS4HTLrwvbaX4VbntwGTgBt8r2dV7cCd8LoGF+pfAtKstTNLuW4fXD/2jhITOq7zTfK4CNf7n4tr%0AJRkBlHmSooiEBmPtoXxqKSIi4kbc4YJ1dBntOiIiYUUr0SIiIiIiVaQQLSIiIiJSRWrnEBERERGp%0AIq1Ei4iIiIhUkUK0iIiIiEgVhcRmK0cddZRt1aqV12WIiIiISJhbvnz5Nmttk4quFxIhulWrVixb%0AtszrMkREREQkzPl2gq2Q2jlERERERKpIIVpEREREpIoUokVEREREqigkeqJLU1BQwMaNG/ntt9+8%0ALkWAOnXq0KxZM6Kjo70uRURERMTv/BaijTHNgRlAU8ACU6y144wxjwC3A1t9V33IWjuvqve/ceNG%0AGjRoQKtWrTDG1FTZUg3WWrZv387GjRtp3bq11+WIiIiI+J0/V6L3AQ9aa780xjQAlhtjFvi+N8Za%0AO+pQ7vy3335TgA4SxhgaN27M1q1bK76yiIiISBjwW4i21m4CNvku7zLGrATia/IxFKCDh34WIiIi%0AEkkCcmKhMaYVkAh85jvU3xjztTHmeWPMkWXcpp8xZpkxZlmwrnBGRUXRuXNnOnbsyNVXX82ePXuq%0AfV/vv/8+f/7znwF44403GD58eJnXzcvLY9KkSfu/zs3N5aqrrqr2Y4uIiIhI1fg9RBtj6gOvAQOs%0AtTuBycBxQGfcSvWTpd3OWjvFWptkrU1q0qTCTWM8ERMTw4oVK/jmm284/PDDefrppw/4vrWWoqKi%0AKt9vz549GTp0aJnfPzhEx8XFMWfOnCo/joiIiIhUj19DtDEmGhegZ1pr5wJYazdbawuttUXAVOBU%0Af9YQKGeeeSZr165l3bp1JCQkcMMNN9CxY0d+/PFH3n33Xbp3706XLl24+uqr2b17NwDvvPMO7dq1%0Ao0uXLsydO3f/fU2bNo17770XgM2bN3PFFVdw8sknc/LJJ/Pxxx8zdOhQvvvuOzp37kxqairr1q2j%0AY8eOgOsVv/nmm+nUqROJiYksXrx4/3326tWLiy++mLZt2zJ48OAAv0IiIiIi4cOf0zkM8Byw0lo7%0AusTxY3390gBXAN8c8oMNGAArVhzy3Rygc2cYO7ZSV923bx9vv/02F198MQBr1qxh+vTpdOvWjW3b%0AtvH444/z3nvvUa9ePUaMGMHo0aMZPHgwt99+O4sWLeL444/nmmuuKfW+77vvPs4++2xef/11CgsL%0A2b17N8OHD+ebb75hhe85r1u3bv/1J06ciDGGzMxMVq1axUUXXcTq1asBWLFiBRkZGdSuXZuEhAT6%0A9+9P8+bND+FFEhEREYlM/pzO0QPoC2QaY4oT7kNAH2NMZ9zYu3XAHX6swa/y8/Pp3Lkz4Faib731%0AVnJzc2nZsiXdunUD4NNPPyUrK4sePXoAsHfvXrp3786qVato3bo1bdu2BeD6669nypQp//MYixYt%0AYsaMGYDrwW7YsCE7duwos6alS5fSv39/ANq1a0fLli33h+jzzz+fhg0bAtChQwfWr1+vEC0iIiJS%0ADf6czrEUKG1kQ5VnQleokivGNa24J/pg9erV23/ZWsuFF17IrFmzDrhOabfzt9q1a++/HBUVxb59%0A+wJeg4iIiEg40LbfftatWzc++ugj1q5dC8Cvv/7K6tWradeuHevWreO7774D+J+QXez8889n8uTJ%0AABQWFvLLL7/QoEEDdu3aVer1zzzzTGbOnAnA6tWr2bBhAwkJCTX9tEREREQimkK0nzVp0oRp06bR%0Ap08fTjrppP2tHHXq1GHKlClceumldOnShaOPPrrU248bN47FixfTqVMnunbtSlZWFo0bN6ZHjx50%0A7NiR1NTUA65/9913U1RURKdOnbjmmmuYNm3aASvQIiIiInLojLXW6xoqlJSUZJctW3bAsZUrV9K+%0AfXuPKpLS6GciIiIioc4Ys9xam1TR9bQSLSIiIiJSRf6cziEiIiIiUq70jBzS5meTm5dPXGwMqckJ%0ApCTGe11WhRSiRURERMQT6Rk5DJubSX5BIQA5efkMm5sJEPRBWu0cIiIiIuKJtPnZ+wN0sfyCQtLm%0AZ3tUUeUpRIuIiIiIJ3Lz8qt0PJgoRIuIiIiIJ+JiY6p0PJgoRFfT9u3b6dy5M507d+aYY44hPj5+%0A/9d79+49pPt+/fXXSUtLq5E6r7/+elq3bs3JJ5/MCSecwI033khubm6Ftxs9ejS//fZbjdQgIiIi%0AUprU5ARioqMOOBYTHUVqcvBvFKcTC6upcePG+7fufuSRR6hfvz6DBg064DrWWqy11KpVtfcqV1xx%0ARY3VCTBmzBhSUlIoKipi9OjRnHfeeWRmZhIdHV3mbUaPHs0tt9xCnTp1arQWERERkWLFJw+G4nSO%0AiFmJTs/IocfwRbQe+hY9hi8iPSPHL4+zdu1aOnTowHXXXceJJ57Ipk2b6NevH0lJSZx44ok89thj%0A+6/brFkzHnnkERITEznppJNYvXo1AM8++ywDBgwA3Ery/fffz+mnn85xxx3H66+/DrgtwO+8807a%0AtWvHRRddxMUXX0x6enq5tdWqVYtBgwbRqFEj3n33XYBSaxszZgxbtmzhzDPP5IILLijzeiIiIiKH%0AKiUxno+GnscPwy/lo6HnhUSAhggJ0cXjU3Ly8rH8MT7FX0F61apVDBw4kKysLOLj4xk+fDjLli3j%0Aq6++YsGCBWRlZe2/btOmTcnIyOC2225j9OjRpd7fli1b+Oijj0hPT2fYsGEAvPrqq+Tk5JCVlcW0%0AadP45JNPKl1fly5dWLVqFUCptQ0cOJCjjz6aJUuW8N5775V5PREREZFIFREhOtDjU9q0aUNS0h+7%0ARc6aNYsuXbrQpUsXVq5ceUAA7dWrFwBdu3Zl3bp1pd5fSkoKxhhOOukkcnJc8F+6dCm9e/emVq1a%0AxMXFcfbZZ1e6vpJbvZdXW0mVvZ6IiIhIJIiInuhAj0+pV6/e/str1qxh3LhxfP7558TGxnL99dcf%0AcMJe7dq1AYiKimLfvn2l3l/xdeDAAFxdK1as4NJLL62wtso+BxEREZFIExEr0V6OT9m5cycNGjTg%0AiCOOYNOmTcyfP79G7rdHjx7MmTMHay2bNm3iww8/rPA21lrGjBnD9u3bufDCC8utrUGDBuzatcuv%0Az0FEREQkVEXESnRqcsIBW0pC4MandOnShQ4dOtCuXTtatmxJjx49auR+e/fuzaJFi2jfvj0tW7Yk%0AMTGRhg0blnrdgQMH8vDDD5Ofn0/37t1ZtGgR0dHR5dbWr18/LrjgApo3b86CBQv88hxEREREQpWp%0AifYAf0tKSrLLli074NjKlStp3759pe8jPSMnJMenlGf37t3Ur1+frVu3ctppp/HZZ5/RpEkTz+qp%0A6s9EREREJNgYY5Zba5Mqul5ErESDG58S6qH5YH/605/YuXMnBQUFPProo54GaBEREZFIEjEhOhwt%0AWbLE6xJEREREIlJEnFgoIiIiIlKTQjpEh0I/d6TQz0JEREQiSciG6Dp16rB9+3aFtyBgrWX79u3U%0AqVPH61JEREREAiJke6KbNWvGxo0b2bp1q9elCO5NTbNmzbwuQ0RERCQgQjZER0dH07p1a6/LEBER%0AEZEIFLLtHCIiIiIiXgnZlWgRERGJbOG4kZqEDoVoERERCTnpGTkMm5tJfkEhADl5+QybmwmgIC0B%0AoXYOERERCTlp87P3B+hi+QWFpM3P9qgiiTQK0SIiIhJycvPyq3RcpKYpRIuIiEjIiYuNqdJxkZqm%0AEC0iIiIhJzU5gZjoqAOOxURHkZqc4FFFEml0YqGIiIiEnOKTBzWdQ7yiEC0iIiIhKSUxXqFZPKN2%0ADhERERGRKlKIFhERERGpIoVoEREREZEqUogWEREREakihWgRERERkSrSdA4RERGRAErPyNFovjCg%0AlWgRERGRAEnPyGHY3Exy8vKxQE5ePsPmZpKekeN1ad4pKoL0dPjXv7yupEoUokVEREQCJG1+NvkF%0AhQccyy8oJG1+tkcVeWjvXnjhBTjxRLjiCpg+HX7/3euqKk0hWkRERCRAcvPyq3Q8LO3eDWPGQJs2%0AcMstULs2zJoF337rLocI9USLiIiIBEhcbAw5pQTmuNgYD6oJsG3bYPx4mDABfv4ZzjkHpk6F5GQw%0Axuvqqkwr0SIiIiIBkpqcQEx01AHHYqKjSE1O8KiiAFi/Hu6/H1q0gMcegzPPhE8+gcWL4eKLQzJA%0Ag1aiRURERAKmeApHREzn+OYbGDnStWoAXH89DB4M7dt7W1cNUYgWERERCaCUxPjwDM3FPv4Yhg+H%0AN9+EunXh3nvhgQegeXOvK6tRCtEiIiIicmishXnzYMQIWLIEGjWChx+G/v2hcWOvq/MLhWgRERER%0AqZ59+2D2bBeeMzPdavPYsXDbbVCvntfV+ZVCtIiIiIhUzZ49bsbzqFGwbh106ODmPPfpA9HRXlcX%0AEArRIiIiIh4JuS3Ad+yASZNg3DjYuhW6d3crz5ddBrUia+ibQrSIiIiIB4q3AC/ewbB4C3Ag+IJ0%0Abq7bIOXpp91mKZdcAkOHwhlnhOyIukMVWW8ZRERERIJESGwBnp3t+ptbtYLRo6FnT1ixAt56y817%0AjtAADVqJFhEREfFEUG8BvmyZG1M3d67bivv22+HBB+G447yuLGgoRIuIiIh4IOi2ALcWFi504Xnh%0AQmjYEIYNg/vug6ZNvakpiKmdQ0RERMQDQbMFeGEhzJkDp5wCF14IWVlup8ENG+Cf/1SALoNWokVE%0AREQ84PkW4L//Di++6ALzmjXQti1MnQp9+7oWDimXQrSIiIiIRzzZAnznTpgyxZ0ouGkTdO0Kr74K%0AV1wBUVEV314AhWgRERGRyLB5Mzz1FEycCL/8Ahdc4FaizzsvoqdsVJdCtIiIiEg4++EHt7Pg88+7%0AFo4rr4QhQyApyevKQppCtIiIiEg4+vprGDECZs92bRo33ACpqXDCCV5XFhYUokVERETChbWwZIkb%0AU/f221C/PjzwAAwYAHFxXlcXVhSiRUREREJdURG8+aYLz59+Ck2auPF0d90FRx7pdXVhSSFaRERE%0AJFTt3QuzZrkxdVlZbnvuiRPh5pshxqNNWyKE3zZbMcY0N8YsNsZkGWO+Ncbc7zveyBizwBizxvdf%0AvT0SERERqYpff4Vx4+D44+Gmm1zP88yZbt7z3XcrQAeAP3cs3Ac8aK3tAHQD7jHGdACGAguttW2B%0Ahb6vRURERKQi27fDo49Cixauz7l1a5g3D776Cq69Fg5Tk0Gg+O2VttZuAjb5Lu8yxqwE4oHLgXN8%0AV5sOvA8M8VcdIiIiIiHvxx/d5ihTpsCePdCzpxtTd/rpXlcWsQLydsUY0wpIBD4DmvoCNsBPQKkb%0Ashtj+gH9AFq0aOH/IkVERESCTVaW63eeOdN93aePC88nnuhtXeLXdg4AjDH1gdeAAdbanSW/Z621%0AgC3tdtbaKdbaJGttUpMmTfxdpoiIiEjw+PRTSElxYfnVV12f89q1MGOGAnSQ8OtKtDEmGhegZ1pr%0A5/oObzbGHGut3WSMORbY4s8aREREREKCtfDOO26DlA8+cKPpHn4Y7r0XjjrK6+rkIP6czmGA54CV%0A1trRJb71BnCj7/KNwH/8VYOIiIhI0Nu3z42pS0yESy6B775z/c8bNsAjjyhAByl/rkT3APoCmcaY%0AFb5jDwHDgVeMMbcC64HefqxBREREJDjl58O0aZCWBj/8AO3awQsvuCkbhx/udXVSAX9O51gKmDK+%0Afb6/HldEREQkqOXlweTJMHYsbNkCp53mVp579oRafj9dTWqIhgmKiIiIBMKmTS44T54Mu3ZBcjIM%0AHQpnnw2mrHVHCVYK0SIiIiL+tHata9mYNs31P/fuDYMHux5oCVkK0SIiIiL+sHy5m7Tx2msQHQ23%0A3AKDBkGbNl5XJjVAIVpERESkplgLixfD8OGwYAEccYRbdb7/fjjmGK+rkxqkEC0iIiJyqIqKID3d%0AhecvvnCBecQIuOMOaNjQ6+rEDxSiRURERKrr99/dltwjR0J2tmvVeOYZuOEGqFPH6+rEjxSiRURE%0ARKpq1y6YMsWNpsvNhS5d4JVXoFcviIryujoJAIVoERERkcrauhWeegomTHDzns87z03duOACjamL%0AMArRIiIiIhVZtw5GjYLnn4fffnMrzkOGwCmneF2ZeEQhWkRERKQsmZnuBMF//9vtJnjDDZCaCgkJ%0AXlcmHlOIFhERETnY0qVu0sZbb0G9ejBgAAwcCPHxXlcmQUIhWkRERATcmLp581x4/ugjaNwYHnsM%0A7rkHGjXyujoJMgrRIiIiEtkKCly7xogR8O230LIljB/vdhisW9fr6iRIKUSLiIhIZNqzB557zp0w%0AuGEDdOwIL74I11zjtukWKYdCtIiIiESWn392I+rGj4dt26BHD5g4ES69VGPqpNIUokVERCQybNzo%0ANkeZMgV+/RX+/Gc3pu6MM7yuTEKQQrSIiIiEt1Wr3LbcL73kTh689loYPNi1b4hUk0K0iIiIhKfP%0AP3eTNtLToU4duPNOeOABaNXK68okDChEi4iISPiwFhYscOF58WI48kj429+gf39o0sTr6iSMKESL%0AiIhI6Nu3D157zY2py8hwm6KMHg233w7163tdnYQhhWgREREJXb/9BtOnQ1oafPed2477+efhuuvg%0A8MO9rk7CmEK0iIiIhJ5ffoHJk2HsWNi8GU45xQXpyy+HWrW8ri6kpGfkkDY/m9y8fOJiY0hNTiAl%0AUdubV0QhWkRERELHTz+54Dx5MuzcCRddBEOHwjnnaMZzNaRn5DBsbib5BYUA5OTlM2xuJoCCdAX0%0AVk1ERESC39q1brpGq1ZuxTk5GZYvh/nz4dxzFaCrKW1+9v4AXSy/oJC0+dkeVRQ6tBItIiIiwevL%0AL93JgnPmwGGHwU03waBB0Lat15WFhdy8/Codlz8oRIuIiEhwsRbef9+NqXv3XWjQAFJT4f774dhj%0Ava4urMTFxpBTSmCOi43xoJrQonaOEJWekUOP4YtoPfQtegxfRHpGjtcliYiIHJqiInj9dejWDc47%0AD1asgH/9CzZscIFaAbrGpSYnEBMddcCxmOgoUpMTPKoodGglOgTpJAAREQkre/fCzJmubSM7G447%0Azp04eOONEKMVUX8qzg2azlF1CtEhqLyTAPSXXkREQsauXTB1qtsUJScHOneGWbPgqqtc/7MEREpi%0AvPJDNehvaAjSSQAiIhLStm6F8eNhwgTYscONp3vuOTeuTlM2JEQoRIcgnQQgIiIhaf16ePJJePZZ%0AyM+HlBQYMsT1QIuEGJ1YGIJ0EoCIiISUb76BG26ANm1cr/M110BW1h8nEYqEIK1EhyCdBCAiIiHh%0Ao4/cyYJvvgn16sF998HAgdC8udeViRwyhegQpZMAREQkKFkL8+a58LxkCTRuDI8+Cvfc4y6LhAmF%0AaBERETl0+/bB7NkuPGdmutXmsWPhttvcKrQfpGfk6FNZ8YxCtIiIiFTfnj3wwgswahSsWwcdOsCM%0AGfCXv0B0tN8eVnsmiNd0YqGIiIhU3Y4d8Pjj0KoV3Huv203wjTfcKnTfvn4N0FD+ngkigaCVaBER%0AEam8nBwYMwaeeQZ274ZLLnFj6s48M6AznrVngnhNIVpEREQqlp0NaWmuVaOoyLVrDB4MJ53kSTna%0AM0G8pnYOERERKdsXX7htuNu3h5kzoV8/WLMGXnrJswAN2jNBvKeVaBERETmQtbBwITzxBCxaBLGx%0A8NBDbs7z0Ud7XR2gPRPEewrRIiIi4hQWwty5MHw4fPklxMW5qRv9+kGDBl5X9z+0Z4J4SSFaREQk%0A0v3+u+t1HjkS1q6FE06AZ5+F66+H2rW9rk4kKClEi4iIRKqdO+Hpp920jZ9+gqQkmDMHUlIgKqri%0A24tEMIWHObCMAAAgAElEQVRoERGRSLN5M4wbB5MmwS+/wIUXuhMFzzsvoGPqREKZQrSIiEik+P57%0A1+P8/POwdy9ceSUMHQpdu3pdmUjIUYgWEREJdytWwIgR8MorcNhhcOONMGiQ630WkWpRiBYREQlH%0A1sKHH7pJG++8A/Xrw4MPwoABbuqGiBwShWgREZFwUlQEb77pwvOnn0KTJvDPf8Jdd8GRR3pdnUjY%0AUIgWEREJB3v3wssvuzF1K1dC69buxMGbboIYbYUtUtMUokVERELZ7t1upvOTT8LGjW4r7pdfhquv%0Adv3PIuIX+r9LREQkFG3bBhMmwPjx8PPPcOaZMGUKXHyxxtSJBIBCtIiISCjZsAFGj4apU2HPHujZ%0AE4YMgdNP97oykYiiEC0iIhIKsrJcv/PMme7r666DwYOhQwdv6xKJUArRIiIiweyTT9ykjTfegLp1%0A4e673ai6Fi28rkwkoilEi4iIBBtr3Wzn4cPdrOdGjeDhh6F/f2jc2OvqRASFaBERkeCxbx+8+qoL%0Az19/Dc2awdixcNttUK+e19WJSAkK0SIiUqb0jBzS5meTm5dPXGwMqckJpCTGe11W+MnPh2nTIC0N%0AfvgB2rd3X/fpA4cf7nV1IlIKhWgRESlVekYOw+Zmkl9QCEBOXj7D5mYCKEjXlLw8tyHKuHGwZQt0%0A6wZjxsBll0GtWl5XJyLl0P+hIiJSqrT52fsDdLH8gkLS5md7VFEYyc11kzVatIC//hW6doX334eP%0AP4bLL1eAFgkBWokWEZFS5eblV+m4VMKaNa5lY/p01/98zTUuTHfu7HVlIlJFCtEiIlKquNgYckoJ%0AzHGxMR5UE+KWL4cRI2DOHNfjfOutMGgQHHec15WJSDXp8yIRESlVanICMdFRBxyLiY4iNTnBo4pC%0AjLWwcCFceCEkJcH8+W5nwfXrXR+0ArRISPNbiDbGPG+M2WKM+abEsUeMMTnGmBW+P5f46/FFROTQ%0ApCTG80SvTsTHxmCA+NgYnujVSScVVqSwEF57DU49FS64AL75xq1Cb9gATzwBTZt6XaGI1AB/tnNM%0AAyYAMw46PsZaO8qPjysiIjUkJTFeobmyfv8dXnzRbc29Zg0cfzxMmQJ9+0KdOl5XJyI1zG8h2lr7%0AoTGmlb/uX0REJCjs3AnPPONG023aBF26wOzZcOWVEBVV8e1FJCR5cWJhf2PMDcAy4EFr7Q4PahAR%0AETk0W7a4+c4TJ8Ivv8D558OMGe6/xnhdnYj4WaBPLJwMHAd0BjYBT5Z1RWNMP2PMMmPMsq1btwaq%0APhERkfL98APccw+0bOl6nC+4AD7/HN57z11WgBaJCAEN0dbazdbaQmttETAVOLWc606x1iZZa5Oa%0ANGkSuCJFRERK8/XXcN110LYtTJ3qLq9c6cbWnXKK19WJSIAFtJ3DGHOstXaT78srgG/Ku76ISCRK%0Az8ghbX42uXn5xMXGkJqcoJP7vGItLF0Kw4fDvHlQvz4MGAADB0K8fiYikcxvIdoYMws4BzjKGLMR%0AeBg4xxjTGbDAOuAOfz2+iEgoSs/IYdjczP3bbefk5TNsbiaAgnQgFRXBW2+58Pzxx3DUUfD443D3%0A3XDkkV5XJyJBwJ/TOfqUcvg5fz2eiEg4SJufvT9AF8svKCRtfrZCdCAUFMCsWW6uc1aW63ueMAFu%0Avhnq1vW6OhEJItr2W0QkiOSWss12ecelhvz6Kzz3HDz5pNsUpWNHeOkl6N0boqO9rk5EgpBCtIhI%0AEImLjSGnlMAcFxvjQTURYPt2N6Luqafc5R493Jbcl1yiKRsiUq5Aj7gTEZFypCYnEBN94AYdMdFR%0ApCYneFRRmPrxR3jgAdeu8fDD0L07LFniTiK89FIFaBGpkFaiRUSCSHHfs6Zz+MnKlW5b7pdecpM3%0Arr0WBg927RsiIlWgEC0iEmRSEuMVmmvaZ5+5SRvp6RATA3fd5VaiW7XyujIRCVEK0SIiEp6shfnz%0AXXj+4AM3mu7vf4f+/UGbeInIIVKIFhGR8LJvn9tFcPhw+OortynK6NFw++1usxQRkRqgEC0iIuEh%0APx+mT4e0NPj+e2jXDl54wfU9H36419WJSJhRiBYRkdCWlweTJ8PYsbBlC5x6KowaBZdfDrU0hEpE%0A/EMhWkREQtOmTS44T54Mu3ZBcjIMHQpnn60RdSLidwrRIiISWtaudS0b06a5/uerr4YhQyAx0evK%0ARCSCKESLiEho+PJLGDHCnTQYHQ233AKDBkGbNl5XJiIRSCFaxCc9I0cbXIgEG2vh/ffdpI1334Uj%0AjnCbo9x/PxxzjNfViUgEU4gWwQXoYXMzyS8oBCAnL59hczMBFKRFvFBU5DZGGTECPv8cmjZ1QfrO%0AO6FhQ6+rExFRiBYBt8VycYAull9QSNr8bIVoOWT6lKMK9u51W3KPHAnZ2XDccfD003DjjVCnjtfV%0AiYjspxAtAuTm5VfpuEhl6VOOStq1C6ZOdZui5ORA587w73/DlVfCYfpVJSLBRwM0RYC42JgqHRep%0ArPI+5RBg61a3FXeLFvDgg9C2LbzzjjuJ8JprFKBFJGgpRIsAqckJxERHHXAsJjqK1OQEjyqScKFP%0AOcqwbh307w8tW8I//wnnnguffgqLF7t5z5rzLCJBTm/xRfjjY3X1rUpNi4uNIaeUwByxn3JkZrp+%0A51mz3G6C118PqanQvr3XlYmIVIlCtIhPSmK8QrPUuNTkhAN6oiFCP+VYutRN13jrLahXz42oGzgQ%0AmjXzujIRkWpRiBYR8aOI/pSjqAjmzXPh+aOPoHFjeOwxuOceaNTI6+pERA6JQrSIiJ9F3KccBQUw%0Ae7ab8fzNN+6kwXHj4NZb3Sq0iEgYUIgWEZGasWcPPP88jBoF69fDiSfCjBnwl7+4bbpFRMKIQrSI%0AiByan3+GiRPhqadg2zY4/XSYMAEuucSdPCgiEoYUokVEpHo2boQxY+CZZ+DXX11oHjYMzjjD68pE%0ARPxOIVpERKpm1SpIS4MXX3QnD/bpA4MHQ6dOXlcmIhIwCtEiIlI5n3/uThZ8/XWoXRvuuMPtMtiq%0AldeViYgEnEK0iIiUzVp47z03pm7RIoiNhb/+1e02ePTRXlcnIuIZhWgREflfhYXw2msuPGdkQFyc%0Am7rRrx80aOB1dSIinlOIFhGRP/z2mxtLl5YGa9fCCSfAs8+67blr1/a6OhGRoKEQLSIisHMnPP20%0Am7bx00+QlARz5kBKCkRFeV2diEjQUYgWEYlkmze73QQnTYJffoELL4SZM+Hcc8EYr6sTEQlaCtEi%0AIpHo++9dj/Pzz7ttuq+8EoYMga5dva5MRCQkKESLiESSFSvcmLpXXoHDDoObboJBg6BtW68rExEJ%0AKQrRIgGWnpFD2vxscvPyiYuNITU5gZTEeK/LknBmLXz4oZu08c47brrGoEEwYAAce6zX1YmIhCSF%0AaJEASs/IYdjcTPILCgHIyctn2NxMAAVpqXlFRfDGG27l+dNP3Vznf/0L7rrLzXsOInpzKSKhRiFa%0A5CD+/GWeNj97f4Aull9QSNr8bAUGqTl798LLL7vwvGoVtG4NEyfCzTdDTIzX1f0PvbkUkVBUy+sC%0ARIJJ8S/znLx8LH/8Mk/PyKmR+8/Ny6/ScZEq2b0bxo6FNm1cYD78cBemV6+Gu+8OygAN5b+5FBEJ%0AVlqJlmoJ9Y9ey6rf3yvFcbEx5JQSmONigzPcSIjYtg0mTIDx4+Hnn+Hss2HKFLj44pAYU6c3lyIS%0AihSipcpC/aPX8ur39y/z1OSEAx4bICY6itTkhBq5f4kwGzbA6NEwdSrs2QOXX+7G1HXv7nVlVaI3%0AlyISitTOIVUW6h+9lld/Wb+0a+qXeUpiPE/06kR8bAwGiI+N4YlenULizYcEkawsN5quTRvX69y7%0AN3z7LaSnh1yABvfmMib6wF0R9eZSRIKdVqKlykL9o9fy6h9zTWe/rxSnJMYrNEv1fPKJG1P3xhtQ%0Aty7cey888AA0b+51ZYek+P+HUG4RE5HIoxAtVRbqH72WV79+mUvQsRbeftuF5yVLoHFjeOQRF6Ab%0AN/a6uhqjN5ciEmoUoqXKQr2vt6L69ctcgsK+fW5XweHDITPTrTaPGwe33gr16nldnYhIxFOIlioL%0A9dXaUK9fwtyePfDCCzBqFKxbBx06wPTp0KcPREd7XZ2IiPgYa63XNVQoKSnJLlu2zOsyRET8Z8cO%0AmDTJrTZv3QrdusHQoXDZZVBL54CLiASKMWa5tTapoutV6l9mY0yPyhwTEZEqys2F1FRo0QL+9jdI%0ASoIPPoCPP3Yj6xSgRUSCUmX/dR5fyWMiIlIZ2dlw221uS+7Ro6FnT1ixAubNg7POColNUkREIlm5%0APdHGmO7A6UATY8wDJb51BBBV+q1ERKRMX3wBI0bA3LlQu7YL0g8+CMcd53VlIiJSBRWdWHg4UN93%0AvQYlju8ErvJXUSIiYcVaWLjQTdpYuBAaNoRhw+C++6BpU6+rExGRaig3RFtrPwA+MMZMs9auD1BN%0AIiLhobAQXn/dhefly+GYY2DkSLjjDjjiCK+rExGRQ1BRO8dYa+0AYIIx5n/GeFhre/qtMhGRUPX7%0A7/Diiy4wr1kDbdvC1KnQt69r4RARkZBXUTvHDN9/R/m7EBGRkLdzJ0yZ4k4U3LQJunaFV1+FK66A%0AKJ1GIiISTioK0WnA+cAl1tohAahHRCT0bNni5jtPmgR5eXDeeTBjBpx/vqZsiIiEqYpC9LHGmNOB%0AnsaYfwMH/Daw1n7pt8pERILdDz+4nQWff961cPTqBUOGwCmneF2ZiIj4WUUh+v+AvwPNgNEHfc8C%0A5/mjKBGRoPb1125M3ezZbjOUG2+EQYMgIcHrykREJEAqms4xB5hjjPm7tfYfAapJRCT4WAtLl7pJ%0AG/PmQf36MGAADBwI8fFeVyciIgFW0Uo0ANbafxhjegJn+Q69b639r//KEhEJEkVF8N//uvD8ySfQ%0ApAk8/jjcfTcceaTX1YmIiEcqFaKNMU8ApwIzfYfuN8acbq19yG+ViYh4qaAAZs1ybRtZWdCqFUyY%0AALfcAjExXlcnIiIeq1SIBi4FOltriwCMMdOBDEAhWkTCy6+/wrPPwpNPwo8/wkknwcsvw9VXw2GV%0A/SdTRETCXVV+I8QCP/suN/RDLSIi3tm+3a00jx/vLp91FjzzDFx8scbUiYjI/6hsiH4CyDDGLMaN%0AuTsLGOq3qkREAuXHH93mKFOmwJ490LOnG1N3+uleVyYiIkGswhBtjDHAUqAbUDz8dIi19id/FiYi%0A4ldZWW5b7pm+Uz2uvRYGD4YTT/S2LhERCQkVhmhrrTXGzLPWdgLeCEBNIiL+8+mnbtLGf/4Ddeu6%0AKRsPPAAtW/rtIdMzckibn01uXj5xsTGkJieQkqixeCIioaxWJa/3pTGmSltwGWOeN8ZsMcZ8U+JY%0AI2PMAmPMGt9/NR9KRPzPWnjnHTjnHOjeHT78EB5+GNavd9t1+zlAD5ubSU5ePhbIyctn2NxM0jNy%0A/PaYIiLif5UN0acBnxpjvjPGfG2MyTTGfF3BbaYBFx90bCiw0FrbFliI+qpFxJ/27XNj6hIT4U9/%0Agu++c/3PGzbAI4/AUUf5vYS0+dnkFxQecCy/oJC0+dl+f2wREfGfyp5YmFzVO7bWfmiMaXXQ4cuB%0Ac3yXpwPvA0Oqet8iIuXKz4dp0yAtDX74Adq1gxdecH3Phx8e0FJy8/KrdFxEREJDuSHaGFMHuBM4%0AHsgEnrPW7juEx2tqrd3ku/wT0PQQ7ktE5EB5eTB5MowdC1u2wKmnupXnnj2hVmU/eKtZcbEx5JQS%0AmONitWGLiEgoq+i3ynQgCReg/wQ8WVMPbK21gC3r+8aYfsaYZcaYZVu3bq2phxWRcLRpkxtL16IF%0APPSQa99YvNidRJiS4lmABkhNTiAmOuqAYzHRUaQmJ3hUkYiI1ISK2jk6+KZyYIx5Dvj8EB9vszHm%0AWGvtJmPMscCWsq5orZ0CTAFISkoqM2yLSARbswZGjXKtG/v2Qe/ebkxdYqLXle1XPIVD0zlERMJL%0ARSG6oPiCtXafOfRdu94AbgSG+/77n0O9QxGJQMuXw4gRMGeO63G++WZITYU2bbyurFQpifEKzSIi%0AYaaiEH2yMWan77IBYnxfG1xHxhFl3dAYMwt3EuFRxpiNwMO48PyKMeZWYD3Q+xDrF5FIYa1r0Rg+%0AHBYsgCOOcC0c998PxxzjdXUiIhJhyg3R1tqo8r5fwW37lPGt86t7nyISgYqKID3dhecvvnCBefhw%0AuPNOaNjQ6+pERCRCVXbEnYhIYP3+u9uSe+RIyM52rRrPPAM33AB16nhdnYiIRDiFaBEJLrt2wdSp%0AbjRdTo47SXD2bLjySoiq9odjIiIiNUohWkSCw9at8NRTMGGCm/d87rnw/PNw4YVw6Cc1i4iI1CiF%0AaBHx1rp18OST8Nxz8NtvcMUV7oTBU0/1ujIREZEyKUSLiDcyM12/86xZbjOUvn3dmLp27byuTERE%0ApEIK0QGSnpGjzRZEAJYuddM13noL6tWDAQPcn2bNvK5MRESk0hSiAyA9I4dhczPJLygEICcvn2Fz%0AMwEUpCUyFBXBvHkuPH/0ERx1FDz2GNxzDzRq5HV1IUdvykVEvFfL6wIiQdr87P0Bulh+QSFp87M9%0AqkgkQAoK4MUX4aST4LLLYONGGD8e1q+Hv/9dAboait+U5+TlY/njTXl6Ro7XpYmIRBSF6ADIzcuv%0A0nGRkLdnjwvLxx/v5jobAy+9BGvWwL33Qt26XlcYsvSmXEQkOKidIwDiYmPIKSUwx8XGeFCNiB/9%0A/DNMnOhG1W3bBmec4b6+9FKNqashelMuIhIctBIdAKnJCcREH7hJREx0FKnJCR5VJFLDNm6EBx+E%0AFi3g//4PunWDJUvcnz//WQG6BpX15ltvykVEAkshOgBSEuN5olcn4mNjMEB8bAxP9OqkE4Ek9K1a%0ABbfcAscdB+PGuRnPX38Nb77pVqGlxulNuYhIcFA7R4CkJMYrNEv4+PxzN2kjPR1q14Y77nAr0a1a%0AeV1Z2Cv+d0TTOUREvKUQLSKVYy0sWODC8+LFEBsLf/0r9O8PRx/tdXURRW/KRUS8pxAtIuUrLIQ5%0Ac2DECMjIgLg4t0337bdDgwZeVyciIuIJhWgRKd1vv8H06ZCWBt99ByecAM89B9dd51o4REREIphC%0AtIgc6Jdf4OmnYcwY2LwZTjkFRo6Eyy+HqKiKby8iIhIBFKJFxPnpJzdhY9Ik2LkTLroIhgyBc8/V%0AiDoREZGDKESLRLq1a2HUKJg2zW3TfdVVLjx36eJ1ZSIiIkFLIVokUmVkuJMFX30VDjsMbroJBg2C%0Atm29rkxERCToKUSLRBJr4YMP3Ji6+fPddI3UVLj/fjj2WK+rExERCRkK0SKRoKgI3njDhefPPoOm%0ATeGJJ+DOO9285zCQnpGjDUhERCRgFKJFwtnevfDyy65tY9Uqtz335Mlw440QE+N1dTUmPSOHYXMz%0AyS8oBCAnL59hczMBFKRFRMQvanldgIj4we7dbkRdmzZw881Qpw7MmgXZ2W71OYwCNLgtsIsDdLH8%0AgkLS5md7VJGIiIQ7rUSLhJOtW2H8eJgwAXbsgHPOgWefdePqDhpTF07tD7l5+VU6LiIicqgUokXC%0Awfr1bivuZ5+F/HxISXFj6rp1K/Xq4db+EBcbQ04pgTkuNrxW3EVEJHionUMklH3zDfTt69o2Jk+G%0Aa66BrCx4/fUyAzSEX/tDanICMdEH7qYYEx1FanKCRxWJiEi400q0SCj66CM3aeO//4V69eC++2Dg%0AQGjevFI3D7f2h+LV83BpTxERkeCnEC0SKqyFefNceF66lN9jj+TFC25kYodk6h7dlNRttUipXIYO%0Ay/aHlMR4hWYREQkYhWiRYLdvH8ye7cbUZWZC8+Z8nfooN5mT+NlEA7Cjij3NqckJB/REg9ofRERE%0AqkI90SLBas8emDjRbcN9/fVQWAjTp8N333FXozP2B+hiVelpTkmM54lenYiPjcEA8bExPNGrk1Zy%0ARUREKkkr0SLBZscOmDQJxo1zI+u6d4ennoJLL4Va7n1vTfQ0q/1BRESk+hSiJWIF3ZzknBy3Qcoz%0Az7jNUi65xI2pO/PM/5nxHI49zSIiIqFEITpIBV3ACzNBNSc5OxvS0mDGDNey8Ze/wODBcPLJZd5E%0APc0iIiLeUk90ECoOeDl5+Vj+CHjpGTlelxY2gmJO8hdfwFVXQfv2MHMm3H47rFnjLpcToEE9zSIi%0AIl7TSnQQKi/gKSTVDM/mJFsLCxe6MXULF0LDhjBsmJvz3LRple4qFHqa9YmKiIiEK4XoIBRuG2EE%0Ao4D3FBcWwty5bkzd8uVw7LGuhaNfPzjiCP88pseCqmVGRESkhqmdIwiVFeR00ljNCdg20b//DlOn%0AQrt20Ls37Nzpvv7hBxg0KGwDNARJy4yIiIifKEQHodTkBKKjDpzGEB1ldNJYDfJ7T/HOnW6luXVr%0At9rcsCG8+iqsXAm33Qa1a9fM4wQxfaIiIiLhTO0cwcpW8HUY8apv1i89xZs3u5nOEyfCL7/ABRfA%0Aiy+SfmQCae+uJvev7wRdb7C/Xn+N4RMRkXCmEB2E0uZnU1B0YGouKLJheWJhVfpmg/okte+/h1Gj%0A4IUXXAvHlVfC0KHQtWtQ9QYf/Bqe264Jry3P8UttGsMnIiLhTO0cQSiSPgavbN9s0I79++oruPZa%0AtzX3c89B376wapVr3ejaFQie3uDSXsOZn27wW20awyciIuFMK9FByJ8fgwfbam5l3zBUd+yfX56v%0AtfDhh25M3TvvQP368OCDMGAAxMVV+FwqOu4vpb2GZXUJ1VRtoTCGT0REpDq0Eh2E/DU5IhhXcys7%0AiaQ6QbTGn29REfznP3D66XDOOW5U3eOPw4YNMHJkqQG6tOdS0XF/qUowVt+yiIhI+RSig5C/PgYP%0AlraCkir7hqE6QbTGnu/evTB9OnTsCCkp7uTBSZNg/Xr461/hyCPLvXnAxulVoKzXyhz0tfqWRURE%0AKqZ2jiDlj4/Bg6WtoKTi51hRy0V1TlI75Oe7ezc8+yw8+SRs3AgnnQQvvwxXXw2HVf5/nco+R38r%0A6zW8sms8i1dtDZoWHxERkVCgEB1BgnXkWGXeMFQniFb7+W7bBhMmwPjx8PPPcNZZ8Mwz8Kc/gTl4%0A3bZygqE3OFjCvIiISDhQiI4goT5yrKpBtMrPd8MGGD3a7Si4Zw/07AlDhrge6DARDGFeREQkHChE%0AR5BIW4ms9PPNynInBs6c6b6+7joYPBg6dAhwxSIiIhIqjLXBvxVeUlKSXbZsmddlSLj59FM3pu4/%0A/4G6deH22+GBB6BFC68rExEREY8YY5Zba5Mqup5WoiNYsM2MDghr3WznESPggw+gUSN4+GG49144%0A6iivqxMREZEQoRAdoYJpK+qA2LfP7SI4YoTbZbBZMxgzBm67zW2WIiIiIlIFmhMdoYJxZrRf5OfD%0A5Mlwwglue+69e+GFF+C779wOgwrQIiIiUg1aiY5QwTgzukbl5bnwPHYsbNkCp53mVp4vuwxq6b2j%0AiIiIHBqliQgVLFtR17jcXDdZo0ULeOghSEyE99+HTz4hvUUSPUa+T+uhb9Fj+CJPtzsXERGR0KaV%0A6EoIxxPwQn1m9P9YswbS0tz23Pv2Qe/ebsZz585ABPaAi4iIiF9pJboCxeErJy8fyx/hK9RXMVMS%0A43miVyfiY2MwQHxsDE/06hR6gXL5cheYExJgxgy49VZYvRpmzdofoCGCesBFREQkILQSXYHywlfI%0ABc6DhOzuddbCokVu0saCBdCwIQwdCvffD02blnqTsO8BFxERkYBSiK5AKIevsGtDKSyE9HS3Qcqy%0AZXDMMW6nwTvugCOOKPemcbEx5JTyMwv5HnARERHxhEJ0BUI1fAWqBzggQf333+Gll1xgXr0ajj8e%0ApkyBvn2hTp1K3UWo9ICH3RufANJrJyIigaQQXYFQCV8Hq6gHuCbCht+D+q5d8MwzbjRdbi506QKz%0AZ8OVV0JUVJXuqrieYA5ZOvmx+vTaiYhIoBlrrdc1VCgpKckuW7bMs8cPxRWuVkPfKvN7MdFR//Om%0AoDonFfYYvqjUVfr42Bg+Gnpele7rAFu2wFNPwcSJbt7z+ee7nufzzwdjqn+/Qc5vr2cE0GsnIiI1%0AxRiz3FqbVNH1tBJdCaF4Ap4x7vy70tTUiZI13i/+ww/w5JPw3HOuhaNXLzem7pRTqnd/fuSPN1ah%0A3H/vNb12IiISaArRlRRKq9HpGTllBuiyVCds1Fi/+Ndfu0kbs2e73QRvuAFSU93YuiDkr9aBUO2/%0ADwZ67UREJNA8mRNtjFlnjMk0xqwwxnjXp1FJoTYrurzZx1FltENUJ2ykJicQE31gb3Kl+8WthSVL%0A4NJL4eST4Y03YMAAtxr97LNBG6DBfzOnD+n1jHB67UREJNC83GzlXGtt58r0nHgt1DbqKG9Vuc9p%0AzWssbFRrw5aiInjzTTjjDDjrLPj8c/jHP2D9etKvG0iPF7ODfltuf7UOhM0GOB7QayciIoGmdo5K%0ACLV+y7I+2j6ybjSPp3QiqWWjGmtNqXS/eEGB20VwxAjIyoKWLd3Jg7feCnXrhtR0BX+2DoRi/32w%0A0GsnIiKB5FWItsB7xphC4Blr7RSP6qiUUOu3LGss38OXnQj4P2yU7B8/ri6M2b2ck2Y/Bxs2QMeO%0AbuZz794QHb3/NqG0M2Sojj0UERGRmuNViD7DWptjjDkaWGCMWWWt/bDkFYwx/YB+AC1atPCixv1C%0ALTR5ORO5eEW59s4d9P/yLW5a/iaN8neyrfOpHDVpElxySalj6kJptT8UZk6LiIiIf3k+J9oY8wiw%0A21o7qqzreD0nGkJrOoeXUobN5s/vzaLPV/OpV/Ab77U5hae7XcWmjknlzuvVnF8REREJBkE7J9oY%0AUw+oZa3d5bt8EfBYoOuoKvVbVmDVKhg5klemv0gtW8R/OpzNM6ddyeomrQAwFawoh9pqv4iIiEQ2%0AL7VrTW0AABfASURBVNo5mvL/7d17lJ11fe/x9zfJFAYKDChVMoLAkaYuBJNDFkQRC9KaoCIRu1ot%0Ay4K6jncUXYTLwXVE6pJoLBYVpeANjigUCFO0lKAFqqYnaG4kQQkQG5DhYsRcQKZmkvzOH3tP2DPZ%0At2ff9573a61Zs+fZz977yW/vPPnkN9/n+4PbIvcr/WnAd1NKd7bhONqqZ2a277svd7Hg0BDsvTf/%0AcsLpXPnqt/D4AS8Zt1ul+vGsJRI9M36SJKkrtTxEp5R+Bby61a/bSbqpE0VRKcFdd8HChXDvvXDg%0AgfDJT8K559L3+HaeWbwWaphRrna2v+vHT5Ikdb129ometLqt7/RuO3bkVhU87jiYNw8efji3TPej%0Aj8Jll8HBB7ekX2/Xjp8kSeoZ9olug27qRAHAf/83XHcdLFoEGzbAn/4pfOMbcNZZsNdee+xezYxy%0APeUYXTd+kiSp5xii26Br+k5v3QpXXw1f/CI8/TQcf3wuSJ9xBkyp7ZcYQ6uG+fT3H2Dz86O7txWW%0AY0DluuiuGT9JktSzDNEtMHHW9ZQ/O5hbVwx3bieKp56Cf/xH+NrXYNs2mDsXLrwQTj65aI/nak2s%0AZS40MrqTS29/gD/s2FWx1rlZnTy8WFGSJFXLmugmGwuOw1tGSOSC4a0rhnn7cYNNrRuuySOPwPvf%0AD4cfnptxnjcPVq6EO++EU06pK0BD8VrmQltGRquqdW5G3XWx9+nixWsZWjVc83NKkqTe5Ux0k5W6%0ACO6eBzd1ziIiK1fm2tTdcktuKe5zzoHzz4dXvKKhL1NrzXKxx5Wqu651Nrmblh2XJEntZ4huso69%0ACC4luOeeXHi+6y7Yf3+44AL42MfgpS9t6EuNBdtya2P2901l774p42qlx1Rb61xP67uOfZ8kSVJH%0AspyjyUoFwLZdBLdrFyxeDCecAKeeCvffD5dfDo89lvvehAA9ViZRykB/H5efeQyfOv1o+vumjrsv%0AS61zPa3v2vE+Da0a5sSFd3PERf/KiQvvtnREkqQu4kx0k3XMctbbt8N3vgOf/zysXw9HHpnrvHH2%0A2bD33mUfWs8Fd+XqoAfzzzW23xNbRjigv4+9+6aw5fnRlra+a/X75IIxkiR1N0N0FeoJkVmXs264%0AZ5+Fa6+FK66A4WGYORNuvBHe/naYVvntrzfslQqwASy96A17PP+WkVH6+6byxb+ZmXmM6ml91+r3%0AyRpsSZK6myG6gkbMGFa7nHVDbdoEX/4yfOUrsHlzrj3d17+ea1eXoctGvWGvUrBtZJisdza5le+T%0ANdiSJHU3a6Ir6Lolph99FD76UXj5y+Hv/z4Xnpcty11EOG9e5jZ19Ya9BXNnlK1zbmSYbMWS443S%0AcbXykiQpE2eiK+iaGcN163KdNr73vVxQfte7YMECeOUrgdpLUupdHbBSmUSjVx9sy6x/DTqmVl6S%0AJNXEEF1Bxy8xvXQpLFwIP/gB7Ltvbhb64x+HQw/dvUs9JSmNCHvlgu1kDZNtr5WXJEl1MURXUEvI%0Aa/ry0SnBHXfkwvNPfwovehFcdhl8+MNw0EF77F5P3XGzw95kDpPdMmsuSZL2ZIiuIGvIq2bWt+aQ%0AvWMH3HRTLjyvWweHHQZf+hK85z25WegS6i1JaXbYM0xKkqRuY4iuQpaQV2nWt6bSiuefh299C77w%0ABdi4EY4+Gq6/Ht7xjtwy3RW0oySl6bPxkiRJbWR3jgarNOtbKmSfd9PqPVet27wZPvMZOPxw+MhH%0AYPp0uP12WLMmd+FgFQEaKnfIaLTCVQoTL/xHwRX5JElSr3AmusEqzfqWK6EYC5t7/+ZJ5v3wRvin%0Af4LnnoPTToOLL4aTTqrpmFxIRJIkqbEM0Q1W6ULEUiEb4MhnHud9P1vMqZ+9GyLlyjUuuACOPbbs%0Aa1ZTOuFCIpIkSY1jiG6wcrO+Q6uG+f0fduzxmGOffIgPLLuFeQ/9P7ZP6+OGmfOYftklvPHNcyq+%0AXiNWVGy0jm8LKEmSVCdDdBMUm/WdGHZJiddtXM0H77uZEx9dw9a99uWq1/w13z7udJ7Zd4DBtc/z%0AxjdXfq1OLJ2YrL2fJUnS5GGIbpGxsDtl105OW/+ffPC+W3jV0xt46o8P4jOnvIfvvXoev99rn937%0AV1v60ImlE5O597MkSZocDNEt8tvfbuWd6+7mfT+7lSM2P8mGgwa5YN5HGTr6FLZP27PLRrWlD51a%0AOmHvZ0mS1MsM0VWoq+fx1q1w9dUsvebzvPjZ33H/S4/i/fP/Nz886gR2TZnKgfv0MXV0V82lD5ZO%0ASJIktZ4huoKaL9x76im48kr46ldh2zZ2zXk95/yP07h38FUQAeTC7qdOPxqovfTB0glJkqTWi5RS%0Au4+hotmzZ6fly5e35bVPXHh30XKJwYF+ll70hj0fsGFDbmXBb30Ltm+Hv/oruPBCOO44V/GTJEnq%0AcBGxIqU0u9J+zkRXUPWFe6tXw+c+B//8zzBtGpx9NixYAEcdtXsX64QlSZJ6gyG6grIX7qUEP/4x%0ALFwId94J++0H558P550HhxzShqOVJElSKxiiKyh24d4+04Ir/ui/4LWXwLJl8Cd/Ap/9LHzwgzAw%0AUPNrNaLcw5IRSZKk5jNEV1B44d6mZ7Zx9sb/5KPLb2O/jY/AEUfAVVfBu98N/fW1lGvEyoOduHqh%0AJElSL5rS7gPoBvOPOoCle6/hoRvP5ZJbFrHf/vvAd78LDz0EH/pQ3QEayq882MrnkCRJUmXORFfj%0A2mvhE5+AP/9zuOYamDdvd5u6RmnEyoOduHqhJElSLzJEV+O974U5c+A1r2naSzRi5cFOXb1QkiSp%0A11jOUY39929qgIbcBYz9fVPHbcu68mAjnkOSJEmVOROdQTM7XzRi5UFXL5QkSWoNVyys0sTOF5Cb%0A5b38zGOYP2vQ1nKSJEk9wBULG6xS5wtby0mSJE0ehugqlet8US5gVwrRE2ewT/mzg7nnwU08sWWE%0AgX36SAm2jow6uy1JktRBDNFVKtf5oth2oOT2McUWR/nOssd237/5+dFxz+XstiRJUmewO0eVynW+%0AmFqiZ3Sp7WOKzWCX48IpkiRJncEQXaX5swa5/MxjGBzoJ4DBgf7dFxXuLHFxZqntY2pZBMWFUyRJ%0AktrPco4M5s8aLFpKMViipGOwwiIn5UpByj1GkiRJ7eVMdAPUushJsceV48IpkiRJncGZ6AaodZGT%0AYo9rVHcO+1ZLkiQ1j4ut9KBKC8NIkiSpOBdb6UHVzi7X07dakiRJlRmiu0SxntKl+kaXWxhGkiRJ%0A9fPCwi5RadnxQqU6eNjZQ5IkqTEM0V0iy+xyrd1CJEmSVB3LOVpgaNUwn/7+A7uX8R7o7+PStx6d%0AqT653LLjE9XaLaRWdgKRJEmTjSG6yYZWDbPglvsZ3flCF5QtI6MsuPl+YM965lIWzJ3BgpvvZ3TX%0AC8/TNyVKzi6XWhim0bLUakuSJPUKyzmabNGS9eMC9JjRXaloPXNZUeHnNshSqy1JktQrDNFNVq4j%0ARpZuGcXC+OjOGoJ4g9kJRJIkTUaG6CYr1xFjSgRHXPSvnLjwboZWDZd9nk4Nq3YCkSRJk5EhuskW%0AzJ1B39TidRc7UyLxQh1xuSBdS1gdWjXMiQvvrjqo18JOIJIkaTIyRDfRWNeK0Z2JKQU5ulikrlRH%0AnDWsjl3wN7xlpOqgXov5swa5/MxjGBzoJ4DBgX6XF5ckST3P7hwZVdvO7ZNDa7lh2WOMVTHvSrnQ%0Ae/mZx/Dxm1YXfe5ypRlZ29a1cunvVnUCkSRJ6hSG6Ayqbec2tGp4XIAeMxZiS/V8TsCJC+8uGY6z%0AhNVOraGWJEnqBZZzZFBtO7dFS9bvEaDHPLFlpGhpxphGlV14wZ8kSVLzGKIzqHZ2t9xs7/SB/nF1%0AxMU0os9ypRrqVlx0KEmS1KsM0RlUO7tbar+A3SF2/qxBll70hpLrpdRbdlHugr9WXXQoSZLUqwzR%0AGZQqw3h++45xAbTYfgGcNeewPWqam1l2MRbU/2vhm1l60RvGXZzoKoOSJEm1M0RnMDa7O9DfN277%0A5udHx83kFpsFPmvOYdzz4KY9yifa0Wd5sl50aAmLJElqlLaE6IiYFxHrI+KRiLioHcdQq/mzBtl3%0Arz2bmkycyS2cBV4wdwa3rhguWj7Rjj7Lk/GiQ0tYJElSI7W8xV1ETAWuAv4SeBz4eUTcnlL6RauP%0ApVZZZ3Ir9WxudZ/lBXNnjGvVB72/ymAr+2ZLkqTe146Z6OOBR1JKv0opbQduBM5ow3HULOtMbqeV%0AT0zGVQY77T2QJEndrR2LrQwCvy74+XHghDYcR82yzuSWWlylneUTk22VwU58DyRJUvfq2AsLI+J9%0AEbE8IpZv2rSp3YczTtaZ3HZcPKjxfA8kSVIjtWMmehg4tODnl+W3jZNSuga4BmD27NmlFgBsmywz%0AuYWt5Z7YMsL0gf6SS3urOXwPJElSI0VKrc2nETENeAg4lVx4/jnwtymlB0o9Zvbs2Wn58uUtOkJJ%0AkiRNVhGxIqU0u9J+LZ+JTintiIiPAEuAqcA3ywVoSZIkqdO0o5yDlNIdwB3teG1JkiSpXh17YaEk%0ASZLUqQzRkiRJUkaGaEmSJCmjttRE94KhVcO2S5MkSZqkDNE1GFo1PG7FwuEtI1y8eC2AQVqSJGkS%0AsJyjBouWrB+35DfAyOhOFi1Z36YjkiRJUisZomvwxJaRTNslSZLUWwzRNZg+0J9puyRJknqLIboG%0AC+bOoL9v6rht/X1TWTB3RpuOSJIkSa3khYU1GLt40O4ckiRJk1OklNp9DBXNnj07LV++vN2HUZSt%0A7iRJknpHRKxIKc2utJ8z0XWw1Z0kSdLkZE10HWx1J0mSNDk5E12HTm91Z6mJJElSczgTXYdObnU3%0AVmoyvGWExAulJkOrhtt9aJIkSV3PEF2HTm51Z6mJJElS81jOUYdObnXX6aUmkiRJ3cwQXaf5swY7%0AIjRPNH2gn+EigbkTSk0kSZK6neUcPaqTS00kSZK6nTPRPaqTS00kSZK6nSG6h3VqqYkkSVK3s5xD%0AkiRJysgQLUmSJGVkiJYkSZIyMkRLkiRJGRmiJUmSpIwM0ZIkSVJGhmhJkiQpI0O0JEmSlJEhWpIk%0AScrIEC1JkiRl5LLfFQytGmbRkvU8sWWE6QP9LJg7w6W0JUmSJjlDdBlDq4a5ePFaRkZ3AjC8ZYSL%0AF68FMEhLkiRNYpZzlLFoyfrdAXrMyOhOFi1Z36YjkiRJUicwRJfxxJaRTNslSZI0ORiiy5g+0J9p%0AuyRJkiYHQ3QZC+bOoL9v6rht/X1TWTB3RpuOSJIkSZ3ACwvLGLt40O4ckiRJKmSIrmD+rEFDsyRJ%0AksaxnEOSJEnKyBAtSZIkZWSIliRJkjIyREuSJEkZGaIlSZKkjAzRkiRJUkaGaEmSJCkjQ7QkSZKU%0AkSFakiRJysgQLUmSJGVkiJYkSZIyMkRLkiRJGRmiJUmSpIwM0ZIkSVJGhmhJkiQpI0O0JEmSlJEh%0AWpIkScooUkrtPoaKImIT8GgbD+HFwG/b+Pq9zvFtLse3uRzf5nFsm8vxbS7Ht7maOb4vTykdXGmn%0ArgjR7RYRy1NKs9t9HL3K8W0ux7e5HN/mcWyby/FtLse3uTphfC3nkCRJkjIyREuSJEkZGaKrc027%0AD6DHOb7N5fg2l+PbPI5tczm+zeX4Nlfbx9eaaEmSJCkjZ6IlSZKkjAzRBSJiY0SsjYjVEbG8yP0R%0AEV+KiEciYk1E/M92HGc3iogZ+XEd+9oWEedN2OfkiNhasM//adfxdoOI+GZE/CYi1hVsOygifhgR%0AD+e/H1jisfMiYn3+s3xR6466e5QY30UR8WD+7/9tETFQ4rFlzyWTXYmxvTQihgv+/r+pxGP97FZQ%0AYnxvKhjbjRGxusRj/eyWERGHRsQ9EfGLiHggIj6W3+65twHKjG9Hnnst5ygQERuB2Smlon0H8yf1%0Ac4E3AScAV6aUTmjdEfaGiJgKDAMnpJQeLdh+MnB+Sukt7Tq2bhIRrweeA65PKb0qv+3zwO9SSgvz%0AJ+gDU0oXTnjcVOAh4C+Bx4GfA+9MKf2ipX+ADldifN8I3J1S2hERnwOYOL75/TZS5lwy2ZUY20uB%0A51JKXyjzOD+7VSg2vhPu/wdga0rpsiL3bcTPbkkRcQhwSEppZUTsB6wA5gPn4Lm3bmXG92V04LnX%0AmehsziB3UkoppWXAQP4NVzanAhsKA7SySyn9GPjdhM1nANflb19H7uQz0fHAIymlX6WUtgM35h+n%0AAsXGN6V0V0ppR/7HZeRO7MqoxGe3Gn52q1BufCMigL8GvtfSg+oRKaUnU0or87efBX4JDOK5tyFK%0AjW+nnnsN0eMl4EcRsSIi3lfk/kHg1wU/P57fpmzeQekT+Gvzv675t4g4upUH1SNeklJ6Mn/7KeAl%0ARfbxc9wY7wH+rcR9lc4lKu7c/N//b5b4dbif3fqdBDydUnq4xP1+dqsUEYcDs4D78NzbcBPGt1DH%0AnHsN0eO9LqU0EzgN+HD+V2JqoIj4I+CtwM1F7l4JHJZSOhb4MjDUymPrNSlXq2W9VhNExCXADuCG%0AErt4Lsnua8CRwEzgSeAf2ns4PeudlJ+F9rNbhYj4Y+BW4LyU0rbC+zz31q/U+HbaudcQXSClNJz/%0A/hvgNnK/eik0DBxa8PPL8ttUvdOAlSmlpyfekVLallJ6Ln/7DqAvIl7c6gPsck+PlRjlv/+myD5+%0AjusQEecAbwHOSiUuKqniXKIJUkpPp5R2ppR2AddSfMz87NYhIqYBZwI3ldrHz25lEdFHLuDdkFJa%0AnN/subdBSoxvR557DdF5EbFvvoidiNgXeCOwbsJutwN/FzlzyF2Y8STKouQsSES8NF+vR0QcT+7z%0A+UwLj60X3A6cnb99NvAvRfb5OXBURByR/83AO/KPUwURMQ+4AHhrSun5EvtUcy7RBBOuL3kbxcfM%0Az259/gJ4MKX0eLE7/exWlv836hvAL1NKVxTc5bm3AUqNb8eee1NKfuX+Q3MkcH/+6wHgkvz2DwAf%0AyN8O4CpgA7CW3BWgbT/2bvkC9iUXig8o2FY4vh/Jj/395C4ceG27j7mTv8j9Z+RJYJRcbd17gRcB%0A/w48DPwIOCi/73TgjoLHvoncVeIbxj7rflU1vo+Qq2lcnf+6euL4ljqX+FVxbP9v/ry6hlywOGTi%0A2OZ/9rNbw/jmt3977HxbsK+f3Wxj+zpypRprCs4Db/Lc2/Tx7chzry3uJEmSpIws55AkSZIyMkRL%0AkiRJGRmiJUmSpIwM0ZIkSVJGhmhJkiQpI0O0JLVYROyMiNURsS4ibo6IfRr8/OdExFcq7HNyRLy2%0A4OcPRMTfNfI4JKmXGaIlqfVGUkozU0qvAraT65feaicDu0N0SunqlNL1bTgOSepKhmhJaq+fAK8A%0AiIhP5Gen10XEeflth0fEgxFxQ0T8MiJuGZu5joiNEfHi/O3ZEXHvxCePiNMj4r6IWBURP4qIl0TE%0A4eSC+8fzM+InRcSlEXF+/jEzI2JZRKyJiNsi4sD89nsj4nMR8bOIeCgiTmr+8EhSZzJES1KbRMQ0%0A4DRgbUQcB7wbOAGYA/yviJiV33UG8NWU0iuBbcCHMrzMT4E5KaVZwI3ABSmljcDVwBfzM+I/mfCY%0A64ELU0rHkltF8FMF901LKR0PnDdhuyRNKoZoSWq9/ohYDSwHHgO+QW6529tSSr9PKT0HLAbGZnp/%0AnVJamr/9nfy+1XoZsCQi1gILgKPL7RwRBwADKaX/yG+6Dnh9wS6L899XAIdnOA5J6inT2n0AkjQJ%0AjaSUZhZuiIhy+6cSP+/ghcmQvUs89svAFSml2yPiZODSTEe6pz/kv+/Ef0MkTWLOREtSZ/gJMD8i%0A9omIfYG35bcBHBYRr8nf/ltyJRoAG4Hj8rffXuJ5DwCG87fPLtj+LLDfxJ1TSluBzQX1zu8C/mPi%0AfpI02RmiJakDpJRWAt8GfgbcB3w9pbQqf/d64MMR8UvgQOBr+e2fBq6MiOXkZoaLuRS4OSJWAL8t%0A2P594G1jFxZOeMzZwKKIWAPMBC6r588mSb0oUpr4W0JJUqfId9L4Qb4dniSpQzgTLUmSJGXkTLQk%0ASZKUkTPRkiRJUkaGaEmSJCkjQ7QkSZKUkSFakiRJysgQLUmSJGVkiJYkSZIy+v9JU5gv3mOwXwAA%0AAABJRU5ErkJgg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4" name="AutoShape 2" descr="data:image/png;base64,iVBORw0KGgoAAAANSUhEUgAAAYoAAAEXCAYAAACzhgONAAAABHNCSVQICAgIfAhkiAAAAAlwSFlzAAALEgAACxIB0t1+/AAAADl0RVh0U29mdHdhcmUAbWF0cGxvdGxpYiB2ZXJzaW9uIDIuMS4yLCBodHRwOi8vbWF0cGxvdGxpYi5vcmcvNQv5yAAAIABJREFUeJzt3XlYVGX/P/D3MAMz7DCyqelQgIx7pqWoifqIlKAUWS6pmWlqlt+fFllJWpqV5vJkliWP6VOZPrigWbmTFmDmlksKbqGorILsw8DM+f0xMjKxDC7DzDDv13V5ycw5nPkM5by5z+fc9xEJgiCAiIioHnbmLoCIiCwbg4KIiBrEoCAiogYxKIiIqEEMCiIiahCDgoiIGsSgsCF//vknxo4di6FDhyIyMhITJ07E+fPnjX7fZ599hnnz5t3168bGxuL06dMAgNmzZyMlJeWuj3U/66q2fv16rFq1CgCwceNGrFu37o6On5GRgddeew0AcPXqVXTr1u2e6rl69Srat2+PqKioWn/UajW2bNmCyZMnAwDGjh2LnTt33tPrGbNlyxYEBwdj+fLlBs8LgoB//etfiIyMNHqM/fv349NPP9Ufr7r+u3Xq1CkMHDjwno5BjScxdwHUNNRqNSZPnoyvv/4aHTt2BABs27YNkyZNwr59+yAWi0322ikpKRgxYgQAYMGCBSZ7nbs1atQo/ddHjx5FUFDQHX3/9evX8ffff9/XmmQyGbZt23Zfj3kvWrVqhR9++AHTp0/XP3fkyBGoVCo4Ojoa/f5Tp06hsLDQlCWSCTEobER5eTmKi4tRVlamf27YsGFwcXGBRqOBWCxGYmIiVq5cicrKSshkMsyaNavWb8fZ2dmYN28eMjMzUVlZiYiICEyZMgUA8Msvv+Df//43tFotnJyc8P7772PHjh3IycnBG2+8gUWLFmHx4sV4/vnn0alTJ4wfPx6hoaE4ceIEioqKEBMTg7CwMJSXl2Pu3Lk4ceIEXF1dERgYCAD4+OOP631/a9euxZYtW7B69Wp4e3vrn3/llVcwYMAAPPvsszh+/DhGjhyJvXv3ok2bNvjiiy9QWloKmUyGgoIChISEIDExEcnJyZDJZACAS5cuYezYscjNzYWXlxeWLl0KHx8f/fE1Gg1iY2ORnZ2Nl156Ce+//z40Gg3mzJmDU6dOobi4GDExMQgPDwcArFy5Ert374ZWq0Xr1q0xd+5c+Pr63tN/2z179mDVqlVQqVQYOnQopk6dCgDYu3cvVqxYAa1WC2dnZ7z99tto06YNBg4ciOTkZDg5OWHOnDm4dOkSvvvuOwDA4MGDsXLlSgQEBBi8Rrt27ZCZmYljx47hkUceAQAkJCRg2LBh+O233/T71fX+srKysGHDBmg0Gri6ukKhUCA3Nxcvv/wyMjMzIRaLsWTJEgQEBCArKwvvvfcerl27BkEQ8NRTT2HixIkAgO+//x7//e9/4eLignbt2t3Tz4zuDE892Qh3d3fExMRg4sSJ+Ne//oWYmBhs3rwZvXv3hoODA9LT07Fs2TKsWrUKW7duxfz58/Haa68ZBAsAxMTE4JlnnsGWLVuwadMmpKSk4Oeff0ZeXh5iYmLw0UcfYfv27XjppZewePFizJgxAz4+Pli8eDG6du1qcKyMjAz07dsXmzZtwuuvv44PP/wQAPDFF19Ao9Fgx44dWLt2Lc6cOdPge4uLi8POnTvx3XffGYQEoPvgq/4g++233+Dt7a0/9ZWYmKj/AAeAsLAwDBw4EOPHj8fzzz+vr/HTTz/Fzp074ebmho0bNxocXywW44MPPkDbtm2xevVqAEBFRQX69OmDhIQEzJo1C5988gkAYOvWrTh37hw2btyIbdu2ITQ0FLGxsXW+J5VKVeu00/vvv1/nvqWlpYiPj0d8fDx++OEHHDhwABcvXsTcuXPx2Wef6UcCr7zyCuzt7dG5c2ccOnQIAHDo0CH8/fffKC0txYULFyCRSGqFRLWnnnpKP8opLy/H0aNH8fjjj+u31/f+unbtipEjR2LIkCGYMWOG/uc6e/ZsbN++HT169ND/7N544w307NkT27dvx/r16/HDDz/gp59+wtmzZ7FixQp899132Lx5M+zt7euskUyDIwob8uKLL+LZZ5/F4cOHcfjwYcTFxSEuLg6bNm1CcnIycnJyMH78eP3+IpEIV65c0T8uKyvD4cOHUVhYqD/fXFZWhtTUVEgkEgQFBaFDhw4AdB/QgwcPbrAee3t7hIaGAgA6dOiAmzdvAgAOHDiAt99+G3Z2dnBxccHTTz+NtLS0Oo+xe/du5Obm4ssvv4Sbm1ut7QMGDMBHH32EqqoqJCUlYerUqUhOTkb//v2Rn5+Pzp0748CBA/XW2KdPH8jlcgCAUqlEfn5+g++p+n1VB5BSqcSNGzcA6EZcp06dwjPPPAMA0Gq1KC8vr/MYd3Lqafjw4ZBIJHBxcUF4eDhSUlLQtm1b9OrVC23atAEAhISEQC6X4/Tp0wgLC8Ovv/6Ktm3bwtfXF+3atcPhw4eRlpbW4H+zoUOHIioqCrNnz8aePXswcOBAg1OWd/L+unTpAoVCAQBo37499uzZg7KyMhw7dgxff/01AMDV1RXR0dH49ddfkZ2djT59+uh/ERgxYgSSkpIa9fOhe8egsBFHjx7F8ePHMXHiRAwYMAADBgzAzJkzERkZieTkZGi1WoSEhODf//63/nsyMzPh4+ODPXv2AND9wxcEARs2bNCfl87Pz4dUKsXvv/8OkUik/15BEJCWlgalUllvTfb29rCz0w1qa36vRCJBzSXIqvepi0KhwLvvvov3338f3bt3rxUW7u7uaN++PX755ReUlJQgKioKX3zxBfbu3YtBgwYZvG5dJJLb/0REIhEaszRazd92ax5fq9Vi4sSJGD16NABd3+h+nLev+WEtCAIkEgm0Wm2t9yYIAqqqqhAWFobnn38e/v7+6NOnD9zc3JCUlIRTp07VO2oBAG9vb3To0AG//vortm7dirfeegsFBQV39f7q+rlW//9Vk1arRVVVlb7+ut4zmR5PPdkIuVyOlStX4siRI/rncnNzUVJSgnbt2iEkJATJycm4ePEiAN1v9cOGDYNKpdLv7+Ligocffhhr1qwBABQVFWHUqFHYt28funbtiosXL+qvotq3bx9iYmIA6P5RV/9jb4zQ0FBs3rxZ/xvpjz/+WO8HenBwMMLDwxESElLvh1xYWBiWLl2KkJAQuLi4wN/fH3FxcXX+9nyntVZ/T2VlpdH9qk+zlZSUAAA+/fRTvPnmm3f0WnXZunUrBEFAYWEhduzYgccffxwhISFISkpCRkYGAODgwYPIzMxE165d4efnB09PT2zYsAF9+vRB3759sXv3bty8ebPBYAd0p5/WrFmD4uLiWn2Cht5fY36uLi4u6Nq1q/6qs+LiYmzduhW9e/dGnz59kJycjKysLAC6/gg1HY4obMSDDz6Izz//HMuWLUNWVhakUilcXV3x4Ycf4qGHHgIAzJs3DzNnztT/Vrpy5Uo4OzsbHGfx4sWYP38+hg4dCrVajcjISAwbNky/bdasWdBoNHBxccGyZcsA6D6oY2Ji8N577zWq1smTJ2PevHkYOnQoXF1d0aJFC31zuT7vvPMOIiMj8fPPP2PIkCEG2wYNGoT58+fjjTfeAKD7QFu3bp2+KVtTv379Gmya1yUwMBBSqRTDhw/Xv+e6PPvss8jOzsZzzz0HkUiEli1b1vta1T2Kf6pr/+pTNCqVCmPGjEGvXr0AAHPnzsWrr74KjUYDmUyGL7/8Eq6urgB0/02+/vprdOjQAXZ2dpDJZBg0aJDR9zpo0CDMnTtX32to7Pvr1asX3njjDcyfP19/1V1dFi9ejHnz5mHLli1Qq9UYOnQooqOjIRKJEBMTgxdeeAHOzs7o0qWL0Vrp/hFxmXGyND/99BNcXFwQGhoKrVaL1157DX369NGf0iCipsWgIItz7tw5zJkzB+Xl5aisrETPnj3xzjvv8EoXIjNhUBARUYPYzCYiogYxKIiIqEFWedWTSqXC6dOn4e3tzeupiYgaSaPRIDc3F506dTJ6JWFNVhkUp0+f1i+xQEREd2bdunXo0aNHo/e3yqConsa/bt06+Pn5mbkaIiLrkJWVheeff77WmmjGWGVQVJ9u8vPzwwMPPGDmaoiIrMudnrJnM5uIiBrEoCAiogYxKIiIqEEMCiIiapDNBMXmxPM4eSHX4LmTF3KxOfG8mSoiIrIONhMUQW09sPCbI/qwOHkhFwu/OYKgth5mroyIyLJZ5eWxd6NLoDdmjeuBBWv+gL3EDoIAzBrXA10C7+x6YiIiW2MzIwpAFxaPBPugsESNRzv4MiSIiBrBpoLi5IVcnDivO/WUfOJ6rZ4FERHVZjNBUd2TeOuFR+HXwgkBD7gb9CyIiKhuNhMU56/c1PcklAo5MvPK8ObYHjh/5aa5SyMismg208x+ZmCQ/mulwhP7j11FSy9ndA1in4KIqCE2M6KoKdhfDgBISy8wcyVERJbPJoPiwZZukDqIkXo539ylEBFZPJsMCrHYDkFtPBgURESNYJNBAQBKhRyXrhWiolJj7lKIiCyaDQeFJ6o0Ai5k8KonIqKG2GxQBCtuNbR5+omIqEE2GxQerlK0bOGM1Mu88omIqCE2GxQAEOzvidT0fAiCYO5SiIgslk0HhVIhR0FxBXIKys1dChGRxbLxoPAEAKSms09BRFQfkwbFihUrEBERgYiICCxatKjW9rNnzyI6Ohrh4eGYPXs2qqqqTFlOLf4t3SDjxDsiogaZLChSUlKQlJSEhIQEbN26FX/99Rf27NljsE9MTAzmzJmDXbt2QRAExMfHm6qcOukm3nmyoU1E1ACTBYW3tzfeeustODg4wN7eHgEBAbh+/bp++7Vr16BSqfDwww8DAKKjo7Fz505TlVMvpb8n/ubEOyKiepksKIKCgvQhkJ6ejh07diA0NFS/PScnB97et1du9fb2RnZ2tqnKqZdSIYdGy4l3RET1MXkz+/z585gwYQLefPNN+Pv765/XarUQiUT6x4IgGDxuKsFsaBMRNcikQXH06FGMHz8er7/+Op5++mmDbX5+fsjNvX13uby8PPj4+JiynDq5u0jR0suZDW0ionqYLCgyMzMxbdo0LF68GBEREbW2t27dGlKpFEePHgUAbNu2Df369TNVOQ1SKnQNbU68IyKqzWR3uFu9ejUqKirw8ccf658bOXIkEhMTMX36dHTu3BmLFy9GbGwsSkpK0LFjR4wbN85U5TRI6S/HL0evIju/DH4tnM1SAxGRpTJZUMTGxiI2NrbW86NGjdJ/rVQqsWnTJlOV0GjKWwsEpl4uYFAQEf2DTc/Mrqbwc4XMQYw0NrSJiGphUEA38a5dW082tImI6sCguCVY4Ym/rxdBpW7aZUSIiCwdg+IWpT8n3hER1YVBcUtw21sT77juExGRAQbFLe4uUrTycuYMbSKif2BQ1KD0lyONE++IiAwwKGpQKjxxs6QC2fll5i6FiMhiMChqUPrfmnjH009ERHoMihra+rnBUSpmQ5uIqAYGRQ1iO9GtO95xREFEVI1B8Q9Kf7lu4l0FJ94REQEMilqUCk9otQLOX+XEOyIigEFRS7CCDW0iopoYFP/g5uyA1t7OSGNDm4gIAIOiTsEKOVIv53PiHRERGBR1UvrLUViiRtYNTrwjImJQ1EGpqF4gkH0KIiIGRR10E+8kbGgTEYFBUSexnQjt2npwhjYRERgU9VIq5EjP5MQ7IiIGRT2U/nLdxDve8Y6IbByDoh7BbGgTEQFgUNTL1ckBrb1dkJrOPgUR2TaJsR2OHz+OpUuXorCw0GAC2vbt201amCVQ+nvi8JlsCIIAkUhk7nKIiMzCaFDMmTMH0dHR6NChg819WLb3l2Pf4Qxk3ihFKy8Xc5dDRGQWRoNCIpHgxRdfbIpaLI5Sv0BgAYOCiGyW0R5FUFAQ0tLSmqIWi9PG1xVOMgkb2kRk04yOKDIyMvDMM8+gVatWkEql+udtoUdhZydCu7aeSGNDm4hsmNGgmDFjRlPUYbGUCjni96ahvKIKjlKjPy4iombH6Kmnxx57DFKpFH/88QeSk5P1z9kKpb8ntAJwPoOjCiKyTUaDYuvWrZg+fToKCwtRWlqK119/HfHx8U1Rm0UIbntr4h1PPxGRjTJ6LmXt2rXYuHEjfHx8AACTJk3CSy+9hOeee87kxVkCFycHtPF1YUObiGyW0RGFVqvVhwQA+Pr6ws7OtiZ0KxVypF0u4B3viMgmGf3E9/DwwN69e/WP9+7dC3d3d5MWZWmCFXIUlaqRmVdq7lKIiJqc0VNP7777Ll555RXMnz8fAGBvb48VK1aYvDBLovTX9SnOpuejlTcn3hGRbTEaFEFBQdi5cyfS09Oh0Wjw0EMPQSKxrctE2/i4wlkmQerlAvzr0bbmLoeIqEnV+4kfFxeHSZMmYf78+XWu8RQbG2vSwixJ9cQ73hqViGxRvT0KV1dXAICnpyc8PDxq/WmskpISREZG4urVq7W2rVixAgMGDEBUVBSioqKwbt26u3gLTUPpL8eVrCKUqSrNXQoRUZOqd0QxcuRIAMCrr76qfy47OxsZGRno0aNHow5+4sQJxMbGIj09vc7tp0+fxtKlS9GtW7c7KNk8lAq5buLdlZvo2s7b3OUQETUZo1c9rV+/Hq+//jry8/MRHR2N2bNnY8mSJY06eHx8PObOnWtweW1Np0+fxldffYWhQ4di3rx5qKiouLPqm1A73vGOiGyU0aDYuHEj3n77bezcuRMDBw7ETz/9pF/Kw5gFCxbUO/ooLS1F+/btERMTg4SEBBQVFeGLL764s+qbkIujPdr4uiL1MmdoE5FtMRoUIpEIXl5eOHjwIEJCQiCRSKDVau/5hZ2dnREXF4eAgABIJBJMmDABBw4cuOfjmpJS4Ym0y/mceEdENsVoUDg4OCAuLg5//PEH+vTpg++//x6Ojo73/MLXr1/Hpk2b9I8FQbD4y26V/nIUl1XiWm6JuUshImoyRoNiwYIFSE9Px8KFC+Hu7o6jR49iwYIF9/zCMpkMn3zyCTIyMiAIAtatW4ewsLB7Pq4pKRVcIJCIbI/RoPjyyy+xYMEC9O/fHwCwZMkSPPTQQ3f9gpMmTcKpU6cgl8sxb948TJ06FU888QQEQbD4W64+4OMKZ0d7NrSJyKYYPddz9uxZCIJQ56S7xkpMTNR/HRcXp/86PDwc4eHhd33cpmZnJ0JwW0+ksaFNRDbEaFD4+PggIiICXbt2hbOzs/55W5qZXZNS4Yn1e9JQpqqEk8ze3OUQEZmc0aDo1q2bVUyIayrB/nIIAnDuSgEeblf3/BAioubEaFC8+uqrUKlUuHz5MoKCglBRUXFfrnqyVsFtPSESAamXGRREZBuMNrNPnDiBQYMGYfLkycjJyUH//v1x7NixpqjNIjlXT7zjAoFEZCOMBsXChQuxdu1aeHh4wM/PD4sWLbovl8das+o73mm1nHhHRM2f0aBQqVQIDAzUPw4NDYVGozFpUZZOqfBESTkn3hGRbTAaFBKJBIWFhfrLYy9dumTyoiyd0l8OAEjjfAoisgFGg2Lq1KkYM2YMMjMzMXPmTIwaNQpTp05titosVmtvl1sT7zifgoiaP6NXPQ0YMAAPPfQQkpOTodVqMW3aNAQEBDRFbRbLzk6EYAXveEdEtsHoiAIA1Go11Go1tFotxGKxqWuyCkqFHFeyi1FazjveEVHz1qgbF40bNw5nz57FyZMnMXr0aPz8889NUZtFUyo89RPviIiaM6OnntauXYutW7fC19cXgG558JdffhlDhgwxeXGWLFhxe+Jdt2BOvCOi5svoiMLFxUUfEgDQqlUrODg4mLQoa+Aks0dbX1euJEtEzZ7RoOjTpw/mzp2Lc+fO4eLFi1i6dCn8/f3x119/4a+//mqKGi2W0p8T74io+TN66unHH38EAPz2228Gz7/22msQiUTYt2+faSqzAkqFJ3b9fhnXckvQxtfV3OUQEZmE0aCoeS8JMhSs0E28S03PZ1AQUbNl9NTTxYsXsXHjRgiCgBkzZmDQoEH4/fffm6I2i9fa2wUunHhHRM2c0aCYO3cupFIp9u/fj6ysLCxYsADLli1ritosnn7iHRvaRNSMGQ2KiooKDBs2DElJSXjyySfRs2dPVFZyklk1pb8cGZx4R0TNmNGgUKvVyMvLw/79+9G7d2/k5eWhoqKiKWqzCtUT79I48Y6ImimjQTFixAgMGDAA3bt3R2BgIIYPH44XXnihKWqzCu1u3fEujes+EVEzZfSqp9GjR2PkyJGws9NlSkJCAjw9PU1emLVwktlD4efGhjYRNVv1BkVcXBwmTZqEDz74oM7tsbGxJivK2gQrPJH05zVotQLs7ETmLoeI6L6qNyhcXXXzAjw8PJqsGGulVMix6/fLuJpTjLZ+buYuh4jovqo3KEaOHAkAePXVV1FQUACZTAZHR8cmK8yaKP11p+JSLxcwKIio2Wmwmb127Vr07dsXvXv3xiOPPIKwsDBs2LChqWqzGq29XeDqZM8bGRFRs1TviOL777/Hjh078Nlnn0GpVEIkEuHkyZNYsmQJgNsjDgJEIhGCFXI2tImoWap3RLF582Z89dVX6NatGxwdHSGTyfDYY49h+fLl2LRpU1PWaBWUCk9kZBejhBPviKiZqTcoqqqq6mxk+/r6QqvVmrQoa6S8tUDgOY4qiKiZqTcoqudN1EUQeP+Ffwpq6wE7EbjuExE1O/X2KDQaDQoLC+sMBY1GY9KirJGTzB5t/dzY0CaiZqfeoDh37hx69epVZ1CIRJxUVhelvxy/Hb/KiXdE1KzUGxSpqalNWUezoFR4YufBdGTkFEPB+RRE1EwYXRSQGk/pX33HOza0iaj5YFDcR628nOHq5IA0NrSJqBlhUNxHuol3vOMdETUvjQoKlUqFtLQ0CIKA8vJyU9dk1ZT+nsjILkFJmdrcpRAR3RdGg+LPP//EoEGDMHnyZGRnZ6N///44duxYU9Rmlaon3vGOd0TUXBgNikWLFmHt2rXw8PCAn58fFi1ahAULFjTq4CUlJYiMjMTVq1drbTt79iyio6MRHh6O2bNno6qq6s6rt0Dt2nrCTgSc5XwKImomjAaFSqVCYGCg/nFoaGijJtydOHECo0aNQnp6ep3bY2JiMGfOHOzatQuCICA+Pr7xVVswR6kEipZuSOOVT0TUTBgNColEgsLCQv0ku0uXLjXqwPHx8Zg7dy58fHxqbbt27RpUKhUefvhhAEB0dDR27tx5J3VbNKVCjrQrBdBoudQJEVk/o0ExZcoUjBkzBllZWZg5cyZGjRqFqVOnGj3wggUL0KNHjzq35eTkwNvbW//Y29sb2dnZd1C2ZVP6e6K8ogoZ2cXmLoWI6J7VOzO72sCBAxEQEIDk5GRotVpMmzYNAQEB9/SiWq3WYBkQQRCa1bIg1Q3t1PR8+LfkDG0ism5GRxSHDx9GTk4OgoKCEBwcjIKCApw+fRolJSV3/aJ+fn7Izc3VP87Ly6vzFJW1aunlDDdnB86nIKJmweiI4qOPPkJqaiqCgoJgZ2eHc+fOwdvbG+Xl5ViwYAEGDRp0xy/aunVrSKVSHD16FN27d8e2bdvQr1+/u3oDlkg/8Y4NbSJqBoyOKFq1aoU1a9Zg27ZtSEhIwPr16/HII49g27Zt+Pzzz+/oxSZNmoRTp04BABYvXoyPPvoITzzxBMrKyjBu3Li7ewcWSqmQ41puCYo58Y6IrJzREUVGRgZ69uypf9ylSxekp6fDz8+vUS+QmJio/zouLk7/tVKpbNa3VFX6ewIA0i4XoEd7XzNXQ0R09xp1eWxSUpL+cVJSEuzt7ZGfn99sJsmZQlAb3cQ73siIiKyd0RHF3LlzMX36dIhEImi1WkilUixfvhz/+c9/MHLkyKao0So5SiXwb+nOhjYRWT2jQdGlSxfs27cP586dg1gsRkBAAMRiMZRKZVPUZ9WC/T2x/2gGNFoBYt7xjoislNGgyM/Pxw8//IDS0lIIggCtVovLly9jyZIlTVGfVVMq5NiRko4rWUV4sJW7ucshIrorRoPi//2//weZTIYLFy6gd+/eSElJQffu3ZuiNqtX3dBOvVzAoCAiq2W0mX39+nWsWrUK/fr1w5gxY7B+/fpGr/dk61q2uDXxjg1tIrJiRoPCy8sLAODv749z587B19eXVzs1kkgk0i0QyIY2EVkxo0HRokUL/Oc//0GnTp2wefNmJCYmQqVSNUVtzYLS3xPXcktRVMqJd0RknYwGxbx58+Dg4IAePXqgU6dOWL58Od54442mqK1ZUPrfuuMdRxVEZKWMBsXChQv1y2vExMRg69atCAsLM3lhzUXQAx6wsxMh9TLXfSIi62Q0KM6ePQtB4A147pZMKsGDrdzY0CYiq2X08lgfHx9ERESga9eucHZ21j8fGxtr0sKaE6VCjsQjVzjxjoisktGg6NatG7p169YUtTRbSoUnfkr+mxPviMgqGQ2KV199FSqVCpcvX0ZQUBAqKirg6OjYFLU1G9UN7dT0fAYFEVkdoz2KEydOYNCgQZg8eTJycnLQv39/HDt2rClqazZ85U7wcJGyoU1EVqlRVz2tXbsWHh4e8PPzw6JFi7BgwYKmqK3ZuH3HOza0icj6GA0KlUqFwMBA/ePQ0FBoNBqTFtUcKf3luJ5XisKSCnOXQkR0Rxp146LCwkKIRLqrdbjO091RKm7d8e4KTz8RkXUxGhRTpkzBmDFjkJWVhZkzZ2LUqFGYOnVqU9TWrAS28YDYTsTTT0RkdYxe9TRw4EAEBAQgOTkZWq0W06ZNQ0BAQFPU1qzIHHQT79LY0CYiK2M0KGbOnInnnnsOo0ePbop6mjWlQo69h69Ao9FCLDY6mCMisghGP60effRRLF26FGFhYfjqq6+Qm5vbFHU1S8H+cqjUGlzOKjZ3KUREjWY0KEaNGoX4+Hh8+eWXKCwsxMiRIzFt2rSmqK3ZqW5op3IlWSKyIo0+/6FSqaBWqyEIAuzseNrkbvjKneDhKmVDm4isitEexZo1a7Blyxao1WoMHz4c8fHx+rve0Z3R3fHOkzO0iciqGB0anD4ARNxcAAAVhklEQVR9GrGxsdi1axcmTJiAQ4cO4dlnn22K2polpUKOTE68IyIrYnREsWTJEhQWFmLVqlVYt24dSktLMXbs2KaorVm6fce7AjzW0c/M1RARGddgUFy6dAnffPMNtm3bhtatW0OlUuGXX36Bq6trU9XX7Ogn3l3OZ1AQkVWo99TTyy+/jDFjxkAikeCbb77Bjz/+CGdnZ4bEPZLai/Fga3ekprNPQUTWod6gOHPmDDp27IigoCAoFAoA0K/3RPdGqfDEuYwCaDRac5dCRGRUvUGxf/9+PP300/jxxx/Rt29fTJ8+HRUVbMDeD0qFHBVqDdIzi8xdChGRUfUGhUQiwZAhQ/Dtt99iy5Yt8PHxQUVFBQYPHoz169c3ZY3Njv6Od7xMloisQKNmzgUGBiI2Nha//vorXnrpJcTHx5u6rmbNx9MRnq5SztAmIqtwR1OsHR0dMWLECCQkJJiqHpsgEomg9JcjjQ1tIrICXIvDTJQKT2TeKMXNYvZ9iMiyMSjMJFhRPfGOp5+IyLIxKMzk9sQ7nn4iIsvGoDATqb0YD7V2Z0ObiCyeSYNi+/btGDJkCAYPHox169bV2r5ixQoMGDAAUVFRiIqKqnOf5kzpL8f5jJuceEdEFs3oooB3Kzs7G8uWLcOWLVvg4OCAkSNHomfPnggMDNTvc/r0aSxduhTdunUzVRkWTanwxPbfLuHvzCIEPuBh7nKIiOpkshFFSkoKevXqBQ8PDzg5OSE8PBw7d+402Of06dP46quvMHToUMybN8/mZn4rqxvavJEREVkwkwVFTk4OvL299Y99fHyQnZ2tf1xaWor27dsjJiYGCQkJKCoqwhdffGGqciySt6cj5G5SnOV8CiKyYCYLCq1Wa7CIoCAIBo+dnZ0RFxeHgIAASCQSTJgwAQcOHDBVORZJJBIhWCFnQ5uILJrJgsLPzw+5ubn6x7m5ufDx8dE/vn79OjZt2qR/LAgCJBKTtUwsllIhR3Z+GQqKVeYuhYioTiYLit69e+PgwYPIz89HeXk5du/ejX79+um3y2QyfPLJJ8jIyIAgCFi3bh3CwsJMVY7FUvp7AgDvT0FEFstkQeHr64sZM2Zg3LhxeOqppxAZGYkuXbpg0qRJOHXqFORyOebNm4epU6fiiSeegCAIePHFF01VjsUKfMADErGIM7SJyGKZ9FzP0KFDMXToUIPn4uLi9F+Hh4cjPDzclCVYPAf9xDuOKIjIMnFmtgVQKnQT76o48Y6ILBCDwgIoFXKoKzX4+3qhuUshIqqFQWEBgtnQJiILxqAws82J55GZVwq5m0w/n+LkhVxsTjxv5sqIiHQYFGYW1NYDi749gpZeTkhNz8eRM1lY+M0RBLXl2k9EZBlsb4abhekS6I1Z43pg/upDUKk1eH/1Ibg62eP7XWlIPJKBll7OaNnCWf+3i5ODuUsmIhvDoLAAXQK9Edn3IWxKPI/OAS3gK3dG5o1SHE/Lxb7DGQb7ujrZw69GcLT0coZfC2e08nKGh6vUYJkUIqL7gUFhAU5eyMXuQ5cxIqwddqSkY+TgYHQJ1C2oqFJXIftGGa7nlSLrRiky80qReaMUaZcLkPTnNWiF28eROYgNQsTPyxmtbv3t5eEIsR1DhIjuHIPCzE5eyMXCb45g1rge6BLojS6BXgaPZQ4SKFq6QdHSrdb3VlZpkVtQhswaAZKZV4qrOcU4fCbbYF6GRCyCr9wJLb1cbo1CnNDKywV+LZzgK3eCvURscOzNiecR1NZDH1jVtZ6/chPPDAwy3Q+EiCwOg8LMzl+5qQ8F4HbP4vyVmwYf0nWxl9ihlbcLWnm71Nqm1Qq4UahC5o0SZOaVITOvBFk3ypCZV4q/Lt1AeUWVfl87EeDl4WhwGktdqcGHaw/jjdGPoEcHP4NAIyLbwqAws7p+O9eNLBoOCWPs7ETw9nSEt6cjugQabhMEAYUlamTdKMX1PN0opPq01sFTmSgqVev3fX/1IcgcxKis0qJLoBfO/J2P/KIKtLoVKq5O9uyLEDVzDAobJBKJ4OEqhYerFEp/ea3tpeWV+tNYOw+m4+SFPHh7OiIjuxjHz+Ua7OvsaI+WLXSntPxaON2+QsvLGZ6uMtixL0Jk9RgUVIuzoz0CH/BAmaoS6ZlF+ib7rHE9EKyQI1vfE7l9SutCxk0kn7wObY3uuoO9uFZ4+LXQNdp9PB0hFnMaD5E1YFBQnYw12dv61W6uazRa5N4sN7xC61aT/fi5XKgrNfp9xXYi+Hg66RvrLb1cbo1MnOHbwhlSe3Gt4wNsshOZA4OC6nQ3TXax2A5+LXSjhn8SBAH5RSp9P0QXJrorttKuFKC0vNJg/xbuslpzRVp6OaONr6tBYLHJTmR6DAqq0/1usotEIrRwd0QLd0d0CvCqtb24TG0wAqkOlCNns1FQXGGwr6NUgjlfHURrHxdk3yjDkD7+AIDs/DJ4uct4SovoPmNQkEVwdXKAa1sHtGvrWWtbeUUVsm7UnHBYhuNpObiSVQwASNh/EQn7LwLQndLy8nC8NT/EGb5y3TwR31vzRTxcOHud6E4xKMjiOUoleLCVOx5s5Q5A15NIOXld32SfFNUJnm4yZOeXIetGKbLzy5CdX4Y/zmTh5j9GI1IH8e3wkOvCpHrSoa/cCU4ye3O8RSKLxqAgq9JQk31wT0Wt/VUVVcgu0AVH9o0ygzA5fdFw4iGgG9lUjz785E7wbeGs/9rb0wn2krpPa7HJTs0Zg4Ksyp022WVSCRR+blDUcZWWIAgoLqtEdr6usV49Esm+UYq/rxXi0OlMVGluX+4rEgEt3B31ow8//SktXZiwyU7NFYOCrMr9bLKLRCK4OTvAzdkBQW1q90Y0WgH5hSpk598+nVU9GjlxPhe/FKkg1FiUUWwnwrtfpsDH0wk3ilTo3bkl0jOLUFSqhqerDJ5uUni6yuAo5T87si78P5aoHuIay6B0Cqi9XV2pQU5BzZGIri9yNacEjlIxkk5cx4Hj12p9n6NUDA9XGeRuMni4SiF3k8HTVWoQJp5uUrg5S7niL1kEBgXRXXKwF+MBH1c84OMKQNeT2Hv4ir7J/s74nniwlRsKiiuQX6TCzWIV8osqUFCsQsGtv9OvF+J4Wg7KVFW1jm9nJ4KHi4M+VDxdpfD8x9/VYSNzqP+fMvsndK8YFET3gbGZ7P51LBNfk6qiCjdLdIFSUFyBgn/8nV+kwqVrN3GzuMLgHiTVnGSSGgFye2Qid5MCIuCjtYcxfcTD6NmxJU5fymP/hO4Ig4LoPriX5eIBXdPdTyqpc1Z7TRqtgKLSCv2IpGaQVAfLhas3UVCkgkqtMfjeD9cehggAREBLL2dsPXARvx6/Znj6qzpoXKVwqGcZFbI9DAqi+8BUy8X/k9hOdOuDXAbAvcF9yyuqDIJkz6HLOH4uF/4t3SB3kyHvZjnOZ9xEYUmFQVO+mrOjPeTVPZN/9E/krjJ4uOkCxsXx7paa5ykx68GgIGqmHKUSON66sdXJC7m4eK3QYJJi9Qe0RqNFYan6Vh+lenSiqjFqqUDaFd19SGou7FhNIra7FSLVQSKD3FUKj1t/V49SPFylBvNQgtp6WOQlxQyw2hgURM2csf6JWGwHuZuuYd4QQRBQXlHVYB8lO78MZ9PzDW5+VZOrk8PtUYqbFF0DvTB/9SF0fKgF/vr7BiL7PITCYjUOnsqEvcQOErEIErEdJBI7SMR2sBfb3Xr+9nMSsUj/3P1YnsVSA8ycGBREzdy99k+qiUQiOMns4SSz11/pVZ8qjRaFdTTna45arv9dioIiFSqrtDiamgMA2JR4/u7fKHA7WP4RLhJJ9d+G2w226b9HhM4BXnj/P4fQwV+OtCsFeG5QEJxk9sgtKIe7i4PN9W8YFETNXFP1T2qSiO30qwU35MR53W/rA3s8gH1HMvDyU50R+IAHqjRaVFbp/lRpbv2p0qJKI6Dy1teV+udub6/U3NqnSoMqjaDfXnPf6mOq1FWoqrp1vBrPV++nrtTgz/O6Ozr+96ez+O9PZ/V1O0olcHdxgLuLFO7O0ttf1/OcveTeg8Wcp8QYFERkFicv5GLRt0fw1gu60c5jHf0MTvmYu7aF3xzBoEfbYvehyxgdroS3pyMKS9QoLKlAYWkFCovVKCytQO7NMly4qrsoQFPXtcvQXb5cMzzcnB3g4aqbVOnh4gA3FyncazxX15pi5jwlxqAgIrO4X6fE7rd/9nS6t/fRP+7VqWW93ycIAkpVVSgqqcDNkgrDULn1dVGJGtn5ZTifUYDCEnW9weIsk+jDQzcq0YVM366t8MHXf2Bo3wex8/fLTRaqDAoiMgtznBJrjLsNMJFIBBdHe7g42qOVt4vR1xEEAaXllfpQKSqtwM0StT5oikrUuFlSgez8MqRdKUBRqVp/T/r4fecxIqxdk/2sGBRERDU0VYCJRCK4ODnAxckBD/gY31+rFfDHmSx8+r/jiOjzIHakpKNLoFeThAXvGUlEZAVOX8rDZ/F/4u0XHsWYJ9pj1rgeWPjNEZy8kGvy12ZQEBFZgYZOiZkaTz0REVkBc/Z0OKIgIqIGmTQotm/fjiFDhmDw4MFYt25dre1nz55FdHQ0wsPDMXv2bFRV1V6Tn4iIzMtkQZGdnY1ly5bh+++/x9atW/G///0PFy5cMNgnJiYGc+bMwa5duyAIAuLj401VDhER3SWTBUVKSgp69eoFDw8PODk5ITw8HDt37tRvv3btGlQqFR5++GEAQHR0tMF2IiKyDCZrZufk5MDb+3aTxcfHBydPnqx3u7e3N7Kzsxt1bI1Gt9RxVlbWfaqWiKj5q/7MrP4MbSyTBYVWqzVY8lcQBIPHxrY3JDdXd93w888/f5+qJSKyHbm5uVAoFI3e32RB4efnhyNHjugf5+bmwsfHx2B79Qc+AOTl5Rlsb0inTp2wbt06eHt7Qyy2reV+iYjulkajQW5uLjp16nRH32eyoOjduzc+++wz5Ofnw9HREbt378b8+fP121u3bg2pVIqjR4+ie/fu2LZtG/r169eoY8tkMvToYbs3ESEiult3MpKoJhKEuu6We39s374dX331FSorKzF8+HBMmjQJkyZNwvTp09G5c2ekpqYiNjYWJSUl6NixIz766CM4ODiYqhwiIroLJg0KIiKyfpyZTUREDWJQEBFRgxgURETUIAYFERE1iEFBREQNsrmgKCkpQWRkJK5evWruUgysWLECERERiIiIwKJFi8xdjt6nn36KIUOGICIiAmvWrDF3OQYWLlyIt956y9xlGBg7diwiIiIQFRWFqKgonDhxwtwlAQASExMRHR2NJ598Eh988IG5ywEAbNy4Uf9zioqKQvfu3TFv3jxzlwUA2LZtm/7f48KFC81djt6qVasQHh6OoUOHYuXKlU33woIN+fPPP4XIyEihY8eOQkZGhrnL0UtOThZGjBghVFRUCGq1Whg3bpywe/duc5clHDp0SBg5cqRQWVkplJeXCwMGDBAuXrxo7rIEQRCElJQUoWfPnsKsWbPMXYqeVqsV+vbtK1RWVpq7FANXrlwR+vbtK2RmZgpqtVoYNWqUsH//fnOXZeDcuXNCWFiYcOPGDXOXIpSVlQmPPvqocOPGDaGyslIYPny4kJycbO6yhOTkZCEyMlIoLi4WqqqqhMmTJwu7du1qkte2qRFFfHw85s6d2+ilQpqKt7c33nrrLTg4OMDe3h4BAQG4fv26ucvCY489hm+++QYSiQQ3btyARqOBk5OTucvCzZs3sWzZMkyZMsXcpRi4dOkSAGDChAkYNmwYvvvuOzNXpLNnzx4MGTIEfn5+sLe3x7Jly9C1a1dzl2Xgvffew4wZMyCXy81dCjQaDbRaLcrLy1FVVYWqqipIpVJzl4UzZ86gb9++cHFxgVgsxuOPP469e/c2yWvbVFAsWLDAIpf+CAoK0i+3np6ejh07diA0NNTMVenY29tj+fLliIiIQEhICHx9fc1dEubMmYMZM2bAzc3N3KUYKCoqQkhICD7//HOsXbsWGzZsQHJysrnLwuXLl6HRaDBlyhRERUXh+++/h7u7u7nL0ktJSYFKpcKTTz5p7lIAAC4uLvi///s/PPnkkwgNDUXr1q3xyCOPmLssdOzYEUlJSbh58yYqKiqQmJiIvLy8JnltmwoKS3f+/HlMmDABb775Jvz9/c1djt706dNx8OBBZGZmmv3mUhs3bkTLli0REhJi1jrq0q1bNyxatAiurq6Qy+UYPnw4Dhw4YO6yoNFocPDgQXz44Yf43//+h5MnTyIhIcHcZelt2LABL774ornL0EtNTcXmzZvxyy+/4LfffoOdnR1Wr15t7rIQEhKC6OhojB07FhMnTkT37t1hb2/fJK/NoLAQR48exfjx4/H666/j6aefNnc5AICLFy/i7NmzAABHR0cMHjwYaWlpZq3p559/RnJyMqKiorB8+XIkJibiww8/NGtN1Y4cOYKDBw/qHwuCAInEZOtuNpqXlxdCQkIgl8shk8kwaNAgg3vDmJNarcbhw4cxcOBAc5eil5SUhJCQELRo0QIODg6Ijo7GH3/8Ye6yUFJSgsGDB2P79u349ttv4eDggDZt2jTJazMoLEBmZiamTZuGxYsXIyIiwtzl6F29ehWxsbFQq9VQq9XYt28funfvbtaa1qxZgx9//BHbtm3D9OnTMXDgQLzzzjtmralacXExFi1ahIqKCpSUlCAhIQFhYWHmLgsDBgxAUlISioqKoNFo8Ntvv6Fjx47mLgsAkJaWBn9/f4vofVVTKpVISUlBWVkZBEFAYmIiOnfubO6ycPXqVbzyyiuoqqpCcXExNm3a1GSn68z/6w5h9erVqKiowMcff6x/buTIkRg1apQZqwJCQ0Nx8uRJPPXUUxCLxRg8eLBFBZmlGTBgAE6cOIGnnnoKWq0Wo0ePRrdu3cxdFrp27YqJEydi9OjRqKysRJ8+ffDMM8+YuywAQEZGBvz8/MxdhoG+ffvizJkziI6Ohr29PTp37oyXX37Z3GVBqVRi8ODBGDZsGDQaDcaPH99kv7hx9VgiImoQTz0REVGDGBRERNQgBgURETWIQUFERA1iUBARUYMYFET3yaFDhxAZGWnuMojuOwYFERE1iEFBZAJHjhxB//79cezYMXOXQnTPODOb6D77/fff8e677+LLL7+EUqk0dzlE94wjCqL7KCsrC1OmTMGgQYMYEtRsMCiI7iOxWIyvv/4aCQkJFnMbVKJ7xaAguo+8vb3xyCOPYNasWXjzzTdRXl5u7pKI7hmDgsgEnn76aTz44IMGKwITWSuuHktERA3iiIKIiBrEoCAiogYxKIiIqEEMCiIiahCDgoiIGsSgICKiBjEoiIioQQwKIiJq0P8HWDW8RqD0dl4AAAAASUVORK5CYII="/>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5" name="AutoShape 4" descr="data:image/png;base64,iVBORw0KGgoAAAANSUhEUgAAAYoAAAEXCAYAAACzhgONAAAABHNCSVQICAgIfAhkiAAAAAlwSFlzAAALEgAACxIB0t1+/AAAADl0RVh0U29mdHdhcmUAbWF0cGxvdGxpYiB2ZXJzaW9uIDIuMS4yLCBodHRwOi8vbWF0cGxvdGxpYi5vcmcvNQv5yAAAIABJREFUeJzt3XlYVGX/P/D3MAMz7DCyqelQgIx7pqWoifqIlKAUWS6pmWlqlt+fFllJWpqV5vJkliWP6VOZPrigWbmTFmDmlksKbqGorILsw8DM+f0xMjKxDC7DzDDv13V5ycw5nPkM5by5z+fc9xEJgiCAiIioHnbmLoCIiCwbg4KIiBrEoCAiogYxKIiIqEEMCiIiahCDgoiIGsSgsCF//vknxo4di6FDhyIyMhITJ07E+fPnjX7fZ599hnnz5t3168bGxuL06dMAgNmzZyMlJeWuj3U/66q2fv16rFq1CgCwceNGrFu37o6On5GRgddeew0AcPXqVXTr1u2e6rl69Srat2+PqKioWn/UajW2bNmCyZMnAwDGjh2LnTt33tPrGbNlyxYEBwdj+fLlBs8LgoB//etfiIyMNHqM/fv349NPP9Ufr7r+u3Xq1CkMHDjwno5BjScxdwHUNNRqNSZPnoyvv/4aHTt2BABs27YNkyZNwr59+yAWi0322ikpKRgxYgQAYMGCBSZ7nbs1atQo/ddHjx5FUFDQHX3/9evX8ffff9/XmmQyGbZt23Zfj3kvWrVqhR9++AHTp0/XP3fkyBGoVCo4Ojoa/f5Tp06hsLDQlCWSCTEobER5eTmKi4tRVlamf27YsGFwcXGBRqOBWCxGYmIiVq5cicrKSshkMsyaNavWb8fZ2dmYN28eMjMzUVlZiYiICEyZMgUA8Msvv+Df//43tFotnJyc8P7772PHjh3IycnBG2+8gUWLFmHx4sV4/vnn0alTJ4wfPx6hoaE4ceIEioqKEBMTg7CwMJSXl2Pu3Lk4ceIEXF1dERgYCAD4+OOP631/a9euxZYtW7B69Wp4e3vrn3/llVcwYMAAPPvsszh+/DhGjhyJvXv3ok2bNvjiiy9QWloKmUyGgoIChISEIDExEcnJyZDJZACAS5cuYezYscjNzYWXlxeWLl0KHx8f/fE1Gg1iY2ORnZ2Nl156Ce+//z40Gg3mzJmDU6dOobi4GDExMQgPDwcArFy5Ert374ZWq0Xr1q0xd+5c+Pr63tN/2z179mDVqlVQqVQYOnQopk6dCgDYu3cvVqxYAa1WC2dnZ7z99tto06YNBg4ciOTkZDg5OWHOnDm4dOkSvvvuOwDA4MGDsXLlSgQEBBi8Rrt27ZCZmYljx47hkUceAQAkJCRg2LBh+O233/T71fX+srKysGHDBmg0Gri6ukKhUCA3Nxcvv/wyMjMzIRaLsWTJEgQEBCArKwvvvfcerl27BkEQ8NRTT2HixIkAgO+//x7//e9/4eLignbt2t3Tz4zuDE892Qh3d3fExMRg4sSJ+Ne//oWYmBhs3rwZvXv3hoODA9LT07Fs2TKsWrUKW7duxfz58/Haa68ZBAsAxMTE4JlnnsGWLVuwadMmpKSk4Oeff0ZeXh5iYmLw0UcfYfv27XjppZewePFizJgxAz4+Pli8eDG6du1qcKyMjAz07dsXmzZtwuuvv44PP/wQAPDFF19Ao9Fgx44dWLt2Lc6cOdPge4uLi8POnTvx3XffGYQEoPvgq/4g++233+Dt7a0/9ZWYmKj/AAeAsLAwDBw4EOPHj8fzzz+vr/HTTz/Fzp074ebmho0bNxocXywW44MPPkDbtm2xevVqAEBFRQX69OmDhIQEzJo1C5988gkAYOvWrTh37hw2btyIbdu2ITQ0FLGxsXW+J5VKVeu00/vvv1/nvqWlpYiPj0d8fDx++OEHHDhwABcvXsTcuXPx2Wef6UcCr7zyCuzt7dG5c2ccOnQIAHDo0CH8/fffKC0txYULFyCRSGqFRLWnnnpKP8opLy/H0aNH8fjjj+u31/f+unbtipEjR2LIkCGYMWOG/uc6e/ZsbN++HT169ND/7N544w307NkT27dvx/r16/HDDz/gp59+wtmzZ7FixQp899132Lx5M+zt7euskUyDIwob8uKLL+LZZ5/F4cOHcfjwYcTFxSEuLg6bNm1CcnIycnJyMH78eP3+IpEIV65c0T8uKyvD4cOHUVhYqD/fXFZWhtTUVEgkEgQFBaFDhw4AdB/QgwcPbrAee3t7hIaGAgA6dOiAmzdvAgAOHDiAt99+G3Z2dnBxccHTTz+NtLS0Oo+xe/du5Obm4ssvv4Sbm1ut7QMGDMBHH32EqqoqJCUlYerUqUhOTkb//v2Rn5+Pzp0748CBA/XW2KdPH8jlcgCAUqlEfn5+g++p+n1VB5BSqcSNGzcA6EZcp06dwjPPPAMA0Gq1KC8vr/MYd3Lqafjw4ZBIJHBxcUF4eDhSUlLQtm1b9OrVC23atAEAhISEQC6X4/Tp0wgLC8Ovv/6Ktm3bwtfXF+3atcPhw4eRlpbW4H+zoUOHIioqCrNnz8aePXswcOBAg1OWd/L+unTpAoVCAQBo37499uzZg7KyMhw7dgxff/01AMDV1RXR0dH49ddfkZ2djT59+uh/ERgxYgSSkpIa9fOhe8egsBFHjx7F8ePHMXHiRAwYMAADBgzAzJkzERkZieTkZGi1WoSEhODf//63/nsyMzPh4+ODPXv2AND9wxcEARs2bNCfl87Pz4dUKsXvv/8OkUik/15BEJCWlgalUllvTfb29rCz0w1qa36vRCJBzSXIqvepi0KhwLvvvov3338f3bt3rxUW7u7uaN++PX755ReUlJQgKioKX3zxBfbu3YtBgwYZvG5dJJLb/0REIhEaszRazd92ax5fq9Vi4sSJGD16NABd3+h+nLev+WEtCAIkEgm0Wm2t9yYIAqqqqhAWFobnn38e/v7+6NOnD9zc3JCUlIRTp07VO2oBAG9vb3To0AG//vortm7dirfeegsFBQV39f7q+rlW//9Vk1arRVVVlb7+ut4zmR5PPdkIuVyOlStX4siRI/rncnNzUVJSgnbt2iEkJATJycm4ePEiAN1v9cOGDYNKpdLv7+Ligocffhhr1qwBABQVFWHUqFHYt28funbtiosXL+qvotq3bx9iYmIA6P5RV/9jb4zQ0FBs3rxZ/xvpjz/+WO8HenBwMMLDwxESElLvh1xYWBiWLl2KkJAQuLi4wN/fH3FxcXX+9nyntVZ/T2VlpdH9qk+zlZSUAAA+/fRTvPnmm3f0WnXZunUrBEFAYWEhduzYgccffxwhISFISkpCRkYGAODgwYPIzMxE165d4efnB09PT2zYsAF9+vRB3759sXv3bty8ebPBYAd0p5/WrFmD4uLiWn2Cht5fY36uLi4u6Nq1q/6qs+LiYmzduhW9e/dGnz59kJycjKysLAC6/gg1HY4obMSDDz6Izz//HMuWLUNWVhakUilcXV3x4Ycf4qGHHgIAzJs3DzNnztT/Vrpy5Uo4OzsbHGfx4sWYP38+hg4dCrVajcjISAwbNky/bdasWdBoNHBxccGyZcsA6D6oY2Ji8N577zWq1smTJ2PevHkYOnQoXF1d0aJFC31zuT7vvPMOIiMj8fPPP2PIkCEG2wYNGoT58+fjjTfeAKD7QFu3bp2+KVtTv379Gmya1yUwMBBSqRTDhw/Xv+e6PPvss8jOzsZzzz0HkUiEli1b1vta1T2Kf6pr/+pTNCqVCmPGjEGvXr0AAHPnzsWrr74KjUYDmUyGL7/8Eq6urgB0/02+/vprdOjQAXZ2dpDJZBg0aJDR9zpo0CDMnTtX32to7Pvr1asX3njjDcyfP19/1V1dFi9ejHnz5mHLli1Qq9UYOnQooqOjIRKJEBMTgxdeeAHOzs7o0qWL0Vrp/hFxmXGyND/99BNcXFwQGhoKrVaL1157DX369NGf0iCipsWgIItz7tw5zJkzB+Xl5aisrETPnj3xzjvv8EoXIjNhUBARUYPYzCYiogYxKIiIqEFWedWTSqXC6dOn4e3tzeupiYgaSaPRIDc3F506dTJ6JWFNVhkUp0+f1i+xQEREd2bdunXo0aNHo/e3yqConsa/bt06+Pn5mbkaIiLrkJWVheeff77WmmjGWGVQVJ9u8vPzwwMPPGDmaoiIrMudnrJnM5uIiBrEoCAiogYxKIiIqEEMCiIiapDNBMXmxPM4eSHX4LmTF3KxOfG8mSoiIrIONhMUQW09sPCbI/qwOHkhFwu/OYKgth5mroyIyLJZ5eWxd6NLoDdmjeuBBWv+gL3EDoIAzBrXA10C7+x6YiIiW2MzIwpAFxaPBPugsESNRzv4MiSIiBrBpoLi5IVcnDivO/WUfOJ6rZ4FERHVZjNBUd2TeOuFR+HXwgkBD7gb9CyIiKhuNhMU56/c1PcklAo5MvPK8ObYHjh/5aa5SyMismg208x+ZmCQ/mulwhP7j11FSy9ndA1in4KIqCE2M6KoKdhfDgBISy8wcyVERJbPJoPiwZZukDqIkXo539ylEBFZPJsMCrHYDkFtPBgURESNYJNBAQBKhRyXrhWiolJj7lKIiCyaDQeFJ6o0Ai5k8KonIqKG2GxQBCtuNbR5+omIqEE2GxQerlK0bOGM1Mu88omIqCE2GxQAEOzvidT0fAiCYO5SiIgslk0HhVIhR0FxBXIKys1dChGRxbLxoPAEAKSms09BRFQfkwbFihUrEBERgYiICCxatKjW9rNnzyI6Ohrh4eGYPXs2qqqqTFlOLf4t3SDjxDsiogaZLChSUlKQlJSEhIQEbN26FX/99Rf27NljsE9MTAzmzJmDXbt2QRAExMfHm6qcOukm3nmyoU1E1ACTBYW3tzfeeustODg4wN7eHgEBAbh+/bp++7Vr16BSqfDwww8DAKKjo7Fz505TlVMvpb8n/ubEOyKiepksKIKCgvQhkJ6ejh07diA0NFS/PScnB97et1du9fb2RnZ2tqnKqZdSIYdGy4l3RET1MXkz+/z585gwYQLefPNN+Pv765/XarUQiUT6x4IgGDxuKsFsaBMRNcikQXH06FGMHz8er7/+Op5++mmDbX5+fsjNvX13uby8PPj4+JiynDq5u0jR0suZDW0ionqYLCgyMzMxbdo0LF68GBEREbW2t27dGlKpFEePHgUAbNu2Df369TNVOQ1SKnQNbU68IyKqzWR3uFu9ejUqKirw8ccf658bOXIkEhMTMX36dHTu3BmLFy9GbGwsSkpK0LFjR4wbN85U5TRI6S/HL0evIju/DH4tnM1SAxGRpTJZUMTGxiI2NrbW86NGjdJ/rVQqsWnTJlOV0GjKWwsEpl4uYFAQEf2DTc/Mrqbwc4XMQYw0NrSJiGphUEA38a5dW082tImI6sCguCVY4Ym/rxdBpW7aZUSIiCwdg+IWpT8n3hER1YVBcUtw21sT77juExGRAQbFLe4uUrTycuYMbSKif2BQ1KD0lyONE++IiAwwKGpQKjxxs6QC2fll5i6FiMhiMChqUPrfmnjH009ERHoMihra+rnBUSpmQ5uIqAYGRQ1iO9GtO95xREFEVI1B8Q9Kf7lu4l0FJ94REQEMilqUCk9otQLOX+XEOyIigEFRS7CCDW0iopoYFP/g5uyA1t7OSGNDm4gIAIOiTsEKOVIv53PiHRERGBR1UvrLUViiRtYNTrwjImJQ1EGpqF4gkH0KIiIGRR10E+8kbGgTEYFBUSexnQjt2npwhjYRERgU9VIq5EjP5MQ7IiIGRT2U/nLdxDve8Y6IbByDoh7BbGgTEQFgUNTL1ckBrb1dkJrOPgUR2TaJsR2OHz+OpUuXorCw0GAC2vbt201amCVQ+nvi8JlsCIIAkUhk7nKIiMzCaFDMmTMH0dHR6NChg819WLb3l2Pf4Qxk3ihFKy8Xc5dDRGQWRoNCIpHgxRdfbIpaLI5Sv0BgAYOCiGyW0R5FUFAQ0tLSmqIWi9PG1xVOMgkb2kRk04yOKDIyMvDMM8+gVatWkEql+udtoUdhZydCu7aeSGNDm4hsmNGgmDFjRlPUYbGUCjni96ahvKIKjlKjPy4iombH6Kmnxx57DFKpFH/88QeSk5P1z9kKpb8ntAJwPoOjCiKyTUaDYuvWrZg+fToKCwtRWlqK119/HfHx8U1Rm0UIbntr4h1PPxGRjTJ6LmXt2rXYuHEjfHx8AACTJk3CSy+9hOeee87kxVkCFycHtPF1YUObiGyW0RGFVqvVhwQA+Pr6ws7OtiZ0KxVypF0u4B3viMgmGf3E9/DwwN69e/WP9+7dC3d3d5MWZWmCFXIUlaqRmVdq7lKIiJqc0VNP7777Ll555RXMnz8fAGBvb48VK1aYvDBLovTX9SnOpuejlTcn3hGRbTEaFEFBQdi5cyfS09Oh0Wjw0EMPQSKxrctE2/i4wlkmQerlAvzr0bbmLoeIqEnV+4kfFxeHSZMmYf78+XWu8RQbG2vSwixJ9cQ73hqViGxRvT0KV1dXAICnpyc8PDxq/WmskpISREZG4urVq7W2rVixAgMGDEBUVBSioqKwbt26u3gLTUPpL8eVrCKUqSrNXQoRUZOqd0QxcuRIAMCrr76qfy47OxsZGRno0aNHow5+4sQJxMbGIj09vc7tp0+fxtKlS9GtW7c7KNk8lAq5buLdlZvo2s7b3OUQETUZo1c9rV+/Hq+//jry8/MRHR2N2bNnY8mSJY06eHx8PObOnWtweW1Np0+fxldffYWhQ4di3rx5qKiouLPqm1A73vGOiGyU0aDYuHEj3n77bezcuRMDBw7ETz/9pF/Kw5gFCxbUO/ooLS1F+/btERMTg4SEBBQVFeGLL764s+qbkIujPdr4uiL1MmdoE5FtMRoUIpEIXl5eOHjwIEJCQiCRSKDVau/5hZ2dnREXF4eAgABIJBJMmDABBw4cuOfjmpJS4Ym0y/mceEdENsVoUDg4OCAuLg5//PEH+vTpg++//x6Ojo73/MLXr1/Hpk2b9I8FQbD4y26V/nIUl1XiWm6JuUshImoyRoNiwYIFSE9Px8KFC+Hu7o6jR49iwYIF9/zCMpkMn3zyCTIyMiAIAtatW4ewsLB7Pq4pKRVcIJCIbI/RoPjyyy+xYMEC9O/fHwCwZMkSPPTQQ3f9gpMmTcKpU6cgl8sxb948TJ06FU888QQEQbD4W64+4OMKZ0d7NrSJyKYYPddz9uxZCIJQ56S7xkpMTNR/HRcXp/86PDwc4eHhd33cpmZnJ0JwW0+ksaFNRDbEaFD4+PggIiICXbt2hbOzs/55W5qZXZNS4Yn1e9JQpqqEk8ze3OUQEZmc0aDo1q2bVUyIayrB/nIIAnDuSgEeblf3/BAioubEaFC8+uqrUKlUuHz5MoKCglBRUXFfrnqyVsFtPSESAamXGRREZBuMNrNPnDiBQYMGYfLkycjJyUH//v1x7NixpqjNIjlXT7zjAoFEZCOMBsXChQuxdu1aeHh4wM/PD4sWLbovl8das+o73mm1nHhHRM2f0aBQqVQIDAzUPw4NDYVGozFpUZZOqfBESTkn3hGRbTAaFBKJBIWFhfrLYy9dumTyoiyd0l8OAEjjfAoisgFGg2Lq1KkYM2YMMjMzMXPmTIwaNQpTp05titosVmtvl1sT7zifgoiaP6NXPQ0YMAAPPfQQkpOTodVqMW3aNAQEBDRFbRbLzk6EYAXveEdEtsHoiAIA1Go11Go1tFotxGKxqWuyCkqFHFeyi1FazjveEVHz1qgbF40bNw5nz57FyZMnMXr0aPz8889NUZtFUyo89RPviIiaM6OnntauXYutW7fC19cXgG558JdffhlDhgwxeXGWLFhxe+Jdt2BOvCOi5svoiMLFxUUfEgDQqlUrODg4mLQoa+Aks0dbX1euJEtEzZ7RoOjTpw/mzp2Lc+fO4eLFi1i6dCn8/f3x119/4a+//mqKGi2W0p8T74io+TN66unHH38EAPz2228Gz7/22msQiUTYt2+faSqzAkqFJ3b9fhnXckvQxtfV3OUQEZmE0aCoeS8JMhSs0E28S03PZ1AQUbNl9NTTxYsXsXHjRgiCgBkzZmDQoEH4/fffm6I2i9fa2wUunHhHRM2c0aCYO3cupFIp9u/fj6ysLCxYsADLli1ritosnn7iHRvaRNSMGQ2KiooKDBs2DElJSXjyySfRs2dPVFZyklk1pb8cGZx4R0TNmNGgUKvVyMvLw/79+9G7d2/k5eWhoqKiKWqzCtUT79I48Y6ImimjQTFixAgMGDAA3bt3R2BgIIYPH44XXnihKWqzCu1u3fEujes+EVEzZfSqp9GjR2PkyJGws9NlSkJCAjw9PU1emLVwktlD4efGhjYRNVv1BkVcXBwmTZqEDz74oM7tsbGxJivK2gQrPJH05zVotQLs7ETmLoeI6L6qNyhcXXXzAjw8PJqsGGulVMix6/fLuJpTjLZ+buYuh4jovqo3KEaOHAkAePXVV1FQUACZTAZHR8cmK8yaKP11p+JSLxcwKIio2Wmwmb127Vr07dsXvXv3xiOPPIKwsDBs2LChqWqzGq29XeDqZM8bGRFRs1TviOL777/Hjh078Nlnn0GpVEIkEuHkyZNYsmQJgNsjDgJEIhGCFXI2tImoWap3RLF582Z89dVX6NatGxwdHSGTyfDYY49h+fLl2LRpU1PWaBWUCk9kZBejhBPviKiZqTcoqqqq6mxk+/r6QqvVmrQoa6S8tUDgOY4qiKiZqTcoqudN1EUQeP+Ffwpq6wE7EbjuExE1O/X2KDQaDQoLC+sMBY1GY9KirJGTzB5t/dzY0CaiZqfeoDh37hx69epVZ1CIRJxUVhelvxy/Hb/KiXdE1KzUGxSpqalNWUezoFR4YufBdGTkFEPB+RRE1EwYXRSQGk/pX33HOza0iaj5YFDcR628nOHq5IA0NrSJqBlhUNxHuol3vOMdETUvjQoKlUqFtLQ0CIKA8vJyU9dk1ZT+nsjILkFJmdrcpRAR3RdGg+LPP//EoEGDMHnyZGRnZ6N///44duxYU9Rmlaon3vGOd0TUXBgNikWLFmHt2rXw8PCAn58fFi1ahAULFjTq4CUlJYiMjMTVq1drbTt79iyio6MRHh6O2bNno6qq6s6rt0Dt2nrCTgSc5XwKImomjAaFSqVCYGCg/nFoaGijJtydOHECo0aNQnp6ep3bY2JiMGfOHOzatQuCICA+Pr7xVVswR6kEipZuSOOVT0TUTBgNColEgsLCQv0ku0uXLjXqwPHx8Zg7dy58fHxqbbt27RpUKhUefvhhAEB0dDR27tx5J3VbNKVCjrQrBdBoudQJEVk/o0ExZcoUjBkzBllZWZg5cyZGjRqFqVOnGj3wggUL0KNHjzq35eTkwNvbW//Y29sb2dnZd1C2ZVP6e6K8ogoZ2cXmLoWI6J7VOzO72sCBAxEQEIDk5GRotVpMmzYNAQEB9/SiWq3WYBkQQRCa1bIg1Q3t1PR8+LfkDG0ism5GRxSHDx9GTk4OgoKCEBwcjIKCApw+fRolJSV3/aJ+fn7Izc3VP87Ly6vzFJW1aunlDDdnB86nIKJmweiI4qOPPkJqaiqCgoJgZ2eHc+fOwdvbG+Xl5ViwYAEGDRp0xy/aunVrSKVSHD16FN27d8e2bdvQr1+/u3oDlkg/8Y4NbSJqBoyOKFq1aoU1a9Zg27ZtSEhIwPr16/HII49g27Zt+Pzzz+/oxSZNmoRTp04BABYvXoyPPvoITzzxBMrKyjBu3Li7ewcWSqmQ41puCYo58Y6IrJzREUVGRgZ69uypf9ylSxekp6fDz8+vUS+QmJio/zouLk7/tVKpbNa3VFX6ewIA0i4XoEd7XzNXQ0R09xp1eWxSUpL+cVJSEuzt7ZGfn99sJsmZQlAb3cQ73siIiKyd0RHF3LlzMX36dIhEImi1WkilUixfvhz/+c9/MHLkyKao0So5SiXwb+nOhjYRWT2jQdGlSxfs27cP586dg1gsRkBAAMRiMZRKZVPUZ9WC/T2x/2gGNFoBYt7xjoislNGgyM/Pxw8//IDS0lIIggCtVovLly9jyZIlTVGfVVMq5NiRko4rWUV4sJW7ucshIrorRoPi//2//weZTIYLFy6gd+/eSElJQffu3ZuiNqtX3dBOvVzAoCAiq2W0mX39+nWsWrUK/fr1w5gxY7B+/fpGr/dk61q2uDXxjg1tIrJiRoPCy8sLAODv749z587B19eXVzs1kkgk0i0QyIY2EVkxo0HRokUL/Oc//0GnTp2wefNmJCYmQqVSNUVtzYLS3xPXcktRVMqJd0RknYwGxbx58+Dg4IAePXqgU6dOWL58Od54442mqK1ZUPrfuuMdRxVEZKWMBsXChQv1y2vExMRg69atCAsLM3lhzUXQAx6wsxMh9TLXfSIi62Q0KM6ePQtB4A147pZMKsGDrdzY0CYiq2X08lgfHx9ERESga9eucHZ21j8fGxtr0sKaE6VCjsQjVzjxjoisktGg6NatG7p169YUtTRbSoUnfkr+mxPviMgqGQ2KV199FSqVCpcvX0ZQUBAqKirg6OjYFLU1G9UN7dT0fAYFEVkdoz2KEydOYNCgQZg8eTJycnLQv39/HDt2rClqazZ85U7wcJGyoU1EVqlRVz2tXbsWHh4e8PPzw6JFi7BgwYKmqK3ZuH3HOza0icj6GA0KlUqFwMBA/ePQ0FBoNBqTFtUcKf3luJ5XisKSCnOXQkR0Rxp146LCwkKIRLqrdbjO091RKm7d8e4KTz8RkXUxGhRTpkzBmDFjkJWVhZkzZ2LUqFGYOnVqU9TWrAS28YDYTsTTT0RkdYxe9TRw4EAEBAQgOTkZWq0W06ZNQ0BAQFPU1qzIHHQT79LY0CYiK2M0KGbOnInnnnsOo0ePbop6mjWlQo69h69Ao9FCLDY6mCMisghGP60effRRLF26FGFhYfjqq6+Qm5vbFHU1S8H+cqjUGlzOKjZ3KUREjWY0KEaNGoX4+Hh8+eWXKCwsxMiRIzFt2rSmqK3ZqW5op3IlWSKyIo0+/6FSqaBWqyEIAuzseNrkbvjKneDhKmVDm4isitEexZo1a7Blyxao1WoMHz4c8fHx+rve0Z3R3fHOkzO0iciqGB0anD4ARNxcAAAVhklEQVR9GrGxsdi1axcmTJiAQ4cO4dlnn22K2polpUKOTE68IyIrYnREsWTJEhQWFmLVqlVYt24dSktLMXbs2KaorVm6fce7AjzW0c/M1RARGddgUFy6dAnffPMNtm3bhtatW0OlUuGXX36Bq6trU9XX7Ogn3l3OZ1AQkVWo99TTyy+/jDFjxkAikeCbb77Bjz/+CGdnZ4bEPZLai/Fga3ekprNPQUTWod6gOHPmDDp27IigoCAoFAoA0K/3RPdGqfDEuYwCaDRac5dCRGRUvUGxf/9+PP300/jxxx/Rt29fTJ8+HRUVbMDeD0qFHBVqDdIzi8xdChGRUfUGhUQiwZAhQ/Dtt99iy5Yt8PHxQUVFBQYPHoz169c3ZY3Njv6Od7xMloisQKNmzgUGBiI2Nha//vorXnrpJcTHx5u6rmbNx9MRnq5SztAmIqtwR1OsHR0dMWLECCQkJJiqHpsgEomg9JcjjQ1tIrICXIvDTJQKT2TeKMXNYvZ9iMiyMSjMJFhRPfGOp5+IyLIxKMzk9sQ7nn4iIsvGoDATqb0YD7V2Z0ObiCyeSYNi+/btGDJkCAYPHox169bV2r5ixQoMGDAAUVFRiIqKqnOf5kzpL8f5jJuceEdEFs3oooB3Kzs7G8uWLcOWLVvg4OCAkSNHomfPnggMDNTvc/r0aSxduhTdunUzVRkWTanwxPbfLuHvzCIEPuBh7nKIiOpkshFFSkoKevXqBQ8PDzg5OSE8PBw7d+402Of06dP46quvMHToUMybN8/mZn4rqxvavJEREVkwkwVFTk4OvL299Y99fHyQnZ2tf1xaWor27dsjJiYGCQkJKCoqwhdffGGqciySt6cj5G5SnOV8CiKyYCYLCq1Wa7CIoCAIBo+dnZ0RFxeHgIAASCQSTJgwAQcOHDBVORZJJBIhWCFnQ5uILJrJgsLPzw+5ubn6x7m5ufDx8dE/vn79OjZt2qR/LAgCJBKTtUwsllIhR3Z+GQqKVeYuhYioTiYLit69e+PgwYPIz89HeXk5du/ejX79+um3y2QyfPLJJ8jIyIAgCFi3bh3CwsJMVY7FUvp7AgDvT0FEFstkQeHr64sZM2Zg3LhxeOqppxAZGYkuXbpg0qRJOHXqFORyOebNm4epU6fiiSeegCAIePHFF01VjsUKfMADErGIM7SJyGKZ9FzP0KFDMXToUIPn4uLi9F+Hh4cjPDzclCVYPAf9xDuOKIjIMnFmtgVQKnQT76o48Y6ILBCDwgIoFXKoKzX4+3qhuUshIqqFQWEBgtnQJiILxqAws82J55GZVwq5m0w/n+LkhVxsTjxv5sqIiHQYFGYW1NYDi749gpZeTkhNz8eRM1lY+M0RBLXl2k9EZBlsb4abhekS6I1Z43pg/upDUKk1eH/1Ibg62eP7XWlIPJKBll7OaNnCWf+3i5ODuUsmIhvDoLAAXQK9Edn3IWxKPI/OAS3gK3dG5o1SHE/Lxb7DGQb7ujrZw69GcLT0coZfC2e08nKGh6vUYJkUIqL7gUFhAU5eyMXuQ5cxIqwddqSkY+TgYHQJ1C2oqFJXIftGGa7nlSLrRiky80qReaMUaZcLkPTnNWiF28eROYgNQsTPyxmtbv3t5eEIsR1DhIjuHIPCzE5eyMXCb45g1rge6BLojS6BXgaPZQ4SKFq6QdHSrdb3VlZpkVtQhswaAZKZV4qrOcU4fCbbYF6GRCyCr9wJLb1cbo1CnNDKywV+LZzgK3eCvURscOzNiecR1NZDH1jVtZ6/chPPDAwy3Q+EiCwOg8LMzl+5qQ8F4HbP4vyVmwYf0nWxl9ihlbcLWnm71Nqm1Qq4UahC5o0SZOaVITOvBFk3ypCZV4q/Lt1AeUWVfl87EeDl4WhwGktdqcGHaw/jjdGPoEcHP4NAIyLbwqAws7p+O9eNLBoOCWPs7ETw9nSEt6cjugQabhMEAYUlamTdKMX1PN0opPq01sFTmSgqVev3fX/1IcgcxKis0qJLoBfO/J2P/KIKtLoVKq5O9uyLEDVzDAobJBKJ4OEqhYerFEp/ea3tpeWV+tNYOw+m4+SFPHh7OiIjuxjHz+Ua7OvsaI+WLXSntPxaON2+QsvLGZ6uMtixL0Jk9RgUVIuzoz0CH/BAmaoS6ZlF+ib7rHE9EKyQI1vfE7l9SutCxk0kn7wObY3uuoO9uFZ4+LXQNdp9PB0hFnMaD5E1YFBQnYw12dv61W6uazRa5N4sN7xC61aT/fi5XKgrNfp9xXYi+Hg66RvrLb1cbo1MnOHbwhlSe3Gt4wNsshOZA4OC6nQ3TXax2A5+LXSjhn8SBAH5RSp9P0QXJrorttKuFKC0vNJg/xbuslpzRVp6OaONr6tBYLHJTmR6DAqq0/1usotEIrRwd0QLd0d0CvCqtb24TG0wAqkOlCNns1FQXGGwr6NUgjlfHURrHxdk3yjDkD7+AIDs/DJ4uct4SovoPmNQkEVwdXKAa1sHtGvrWWtbeUUVsm7UnHBYhuNpObiSVQwASNh/EQn7LwLQndLy8nC8NT/EGb5y3TwR31vzRTxcOHud6E4xKMjiOUoleLCVOx5s5Q5A15NIOXld32SfFNUJnm4yZOeXIetGKbLzy5CdX4Y/zmTh5j9GI1IH8e3wkOvCpHrSoa/cCU4ye3O8RSKLxqAgq9JQk31wT0Wt/VUVVcgu0AVH9o0ygzA5fdFw4iGgG9lUjz785E7wbeGs/9rb0wn2krpPa7HJTs0Zg4Ksyp022WVSCRR+blDUcZWWIAgoLqtEdr6usV49Esm+UYq/rxXi0OlMVGluX+4rEgEt3B31ow8//SktXZiwyU7NFYOCrMr9bLKLRCK4OTvAzdkBQW1q90Y0WgH5hSpk598+nVU9GjlxPhe/FKkg1FiUUWwnwrtfpsDH0wk3ilTo3bkl0jOLUFSqhqerDJ5uUni6yuAo5T87si78P5aoHuIay6B0Cqi9XV2pQU5BzZGIri9yNacEjlIxkk5cx4Hj12p9n6NUDA9XGeRuMni4SiF3k8HTVWoQJp5uUrg5S7niL1kEBgXRXXKwF+MBH1c84OMKQNeT2Hv4ir7J/s74nniwlRsKiiuQX6TCzWIV8osqUFCsQsGtv9OvF+J4Wg7KVFW1jm9nJ4KHi4M+VDxdpfD8x9/VYSNzqP+fMvsndK8YFET3gbGZ7P51LBNfk6qiCjdLdIFSUFyBgn/8nV+kwqVrN3GzuMLgHiTVnGSSGgFye2Qid5MCIuCjtYcxfcTD6NmxJU5fymP/hO4Ig4LoPriX5eIBXdPdTyqpc1Z7TRqtgKLSCv2IpGaQVAfLhas3UVCkgkqtMfjeD9cehggAREBLL2dsPXARvx6/Znj6qzpoXKVwqGcZFbI9DAqi+8BUy8X/k9hOdOuDXAbAvcF9yyuqDIJkz6HLOH4uF/4t3SB3kyHvZjnOZ9xEYUmFQVO+mrOjPeTVPZN/9E/krjJ4uOkCxsXx7paa5ykx68GgIGqmHKUSON66sdXJC7m4eK3QYJJi9Qe0RqNFYan6Vh+lenSiqjFqqUDaFd19SGou7FhNIra7FSLVQSKD3FUKj1t/V49SPFylBvNQgtp6WOQlxQyw2hgURM2csf6JWGwHuZuuYd4QQRBQXlHVYB8lO78MZ9PzDW5+VZOrk8PtUYqbFF0DvTB/9SF0fKgF/vr7BiL7PITCYjUOnsqEvcQOErEIErEdJBI7SMR2sBfb3Xr+9nMSsUj/3P1YnsVSA8ycGBREzdy99k+qiUQiOMns4SSz11/pVZ8qjRaFdTTna45arv9dioIiFSqrtDiamgMA2JR4/u7fKHA7WP4RLhJJ9d+G2w226b9HhM4BXnj/P4fQwV+OtCsFeG5QEJxk9sgtKIe7i4PN9W8YFETNXFP1T2qSiO30qwU35MR53W/rA3s8gH1HMvDyU50R+IAHqjRaVFbp/lRpbv2p0qJKI6Dy1teV+udub6/U3NqnSoMqjaDfXnPf6mOq1FWoqrp1vBrPV++nrtTgz/O6Ozr+96ez+O9PZ/V1O0olcHdxgLuLFO7O0ttf1/OcveTeg8Wcp8QYFERkFicv5GLRt0fw1gu60c5jHf0MTvmYu7aF3xzBoEfbYvehyxgdroS3pyMKS9QoLKlAYWkFCovVKCytQO7NMly4qrsoQFPXtcvQXb5cMzzcnB3g4aqbVOnh4gA3FyncazxX15pi5jwlxqAgIrO4X6fE7rd/9nS6t/fRP+7VqWW93ycIAkpVVSgqqcDNkgrDULn1dVGJGtn5ZTifUYDCEnW9weIsk+jDQzcq0YVM366t8MHXf2Bo3wex8/fLTRaqDAoiMgtznBJrjLsNMJFIBBdHe7g42qOVt4vR1xEEAaXllfpQKSqtwM0StT5oikrUuFlSgez8MqRdKUBRqVp/T/r4fecxIqxdk/2sGBRERDU0VYCJRCK4ODnAxckBD/gY31+rFfDHmSx8+r/jiOjzIHakpKNLoFeThAXvGUlEZAVOX8rDZ/F/4u0XHsWYJ9pj1rgeWPjNEZy8kGvy12ZQEBFZgYZOiZkaTz0REVkBc/Z0OKIgIqIGmTQotm/fjiFDhmDw4MFYt25dre1nz55FdHQ0wsPDMXv2bFRV1V6Tn4iIzMtkQZGdnY1ly5bh+++/x9atW/G///0PFy5cMNgnJiYGc+bMwa5duyAIAuLj401VDhER3SWTBUVKSgp69eoFDw8PODk5ITw8HDt37tRvv3btGlQqFR5++GEAQHR0tMF2IiKyDCZrZufk5MDb+3aTxcfHBydPnqx3u7e3N7Kzsxt1bI1Gt9RxVlbWfaqWiKj5q/7MrP4MbSyTBYVWqzVY8lcQBIPHxrY3JDdXd93w888/f5+qJSKyHbm5uVAoFI3e32RB4efnhyNHjugf5+bmwsfHx2B79Qc+AOTl5Rlsb0inTp2wbt06eHt7Qyy2reV+iYjulkajQW5uLjp16nRH32eyoOjduzc+++wz5Ofnw9HREbt378b8+fP121u3bg2pVIqjR4+ie/fu2LZtG/r169eoY8tkMvToYbs3ESEiult3MpKoJhKEuu6We39s374dX331FSorKzF8+HBMmjQJkyZNwvTp09G5c2ekpqYiNjYWJSUl6NixIz766CM4ODiYqhwiIroLJg0KIiKyfpyZTUREDWJQEBFRgxgURETUIAYFERE1iEFBREQNsrmgKCkpQWRkJK5evWruUgysWLECERERiIiIwKJFi8xdjt6nn36KIUOGICIiAmvWrDF3OQYWLlyIt956y9xlGBg7diwiIiIQFRWFqKgonDhxwtwlAQASExMRHR2NJ598Eh988IG5ywEAbNy4Uf9zioqKQvfu3TFv3jxzlwUA2LZtm/7f48KFC81djt6qVasQHh6OoUOHYuXKlU33woIN+fPPP4XIyEihY8eOQkZGhrnL0UtOThZGjBghVFRUCGq1Whg3bpywe/duc5clHDp0SBg5cqRQWVkplJeXCwMGDBAuXrxo7rIEQRCElJQUoWfPnsKsWbPMXYqeVqsV+vbtK1RWVpq7FANXrlwR+vbtK2RmZgpqtVoYNWqUsH//fnOXZeDcuXNCWFiYcOPGDXOXIpSVlQmPPvqocOPGDaGyslIYPny4kJycbO6yhOTkZCEyMlIoLi4WqqqqhMmTJwu7du1qkte2qRFFfHw85s6d2+ilQpqKt7c33nrrLTg4OMDe3h4BAQG4fv26ucvCY489hm+++QYSiQQ3btyARqOBk5OTucvCzZs3sWzZMkyZMsXcpRi4dOkSAGDChAkYNmwYvvvuOzNXpLNnzx4MGTIEfn5+sLe3x7Jly9C1a1dzl2Xgvffew4wZMyCXy81dCjQaDbRaLcrLy1FVVYWqqipIpVJzl4UzZ86gb9++cHFxgVgsxuOPP469e/c2yWvbVFAsWLDAIpf+CAoK0i+3np6ejh07diA0NNTMVenY29tj+fLliIiIQEhICHx9fc1dEubMmYMZM2bAzc3N3KUYKCoqQkhICD7//HOsXbsWGzZsQHJysrnLwuXLl6HRaDBlyhRERUXh+++/h7u7u7nL0ktJSYFKpcKTTz5p7lIAAC4uLvi///s/PPnkkwgNDUXr1q3xyCOPmLssdOzYEUlJSbh58yYqKiqQmJiIvLy8JnltmwoKS3f+/HlMmDABb775Jvz9/c1djt706dNx8OBBZGZmmv3mUhs3bkTLli0REhJi1jrq0q1bNyxatAiurq6Qy+UYPnw4Dhw4YO6yoNFocPDgQXz44Yf43//+h5MnTyIhIcHcZelt2LABL774ornL0EtNTcXmzZvxyy+/4LfffoOdnR1Wr15t7rIQEhKC6OhojB07FhMnTkT37t1hb2/fJK/NoLAQR48exfjx4/H666/j6aefNnc5AICLFy/i7NmzAABHR0cMHjwYaWlpZq3p559/RnJyMqKiorB8+XIkJibiww8/NGtN1Y4cOYKDBw/qHwuCAInEZOtuNpqXlxdCQkIgl8shk8kwaNAgg3vDmJNarcbhw4cxcOBAc5eil5SUhJCQELRo0QIODg6Ijo7GH3/8Ye6yUFJSgsGDB2P79u349ttv4eDggDZt2jTJazMoLEBmZiamTZuGxYsXIyIiwtzl6F29ehWxsbFQq9VQq9XYt28funfvbtaa1qxZgx9//BHbtm3D9OnTMXDgQLzzzjtmralacXExFi1ahIqKCpSUlCAhIQFhYWHmLgsDBgxAUlISioqKoNFo8Ntvv6Fjx47mLgsAkJaWBn9/f4vofVVTKpVISUlBWVkZBEFAYmIiOnfubO6ycPXqVbzyyiuoqqpCcXExNm3a1GSn68z/6w5h9erVqKiowMcff6x/buTIkRg1apQZqwJCQ0Nx8uRJPPXUUxCLxRg8eLBFBZmlGTBgAE6cOIGnnnoKWq0Wo0ePRrdu3cxdFrp27YqJEydi9OjRqKysRJ8+ffDMM8+YuywAQEZGBvz8/MxdhoG+ffvizJkziI6Ohr29PTp37oyXX37Z3GVBqVRi8ODBGDZsGDQaDcaPH99kv7hx9VgiImoQTz0REVGDGBRERNQgBgURETWIQUFERA1iUBARUYMYFET3yaFDhxAZGWnuMojuOwYFERE1iEFBZAJHjhxB//79cezYMXOXQnTPODOb6D77/fff8e677+LLL7+EUqk0dzlE94wjCqL7KCsrC1OmTMGgQYMYEtRsMCiI7iOxWIyvv/4aCQkJFnMbVKJ7xaAguo+8vb3xyCOPYNasWXjzzTdRXl5u7pKI7hmDgsgEnn76aTz44IMGKwITWSuuHktERA3iiIKIiBrEoCAiogYxKIiIqEEMCiIiahCDgoiIGsSgICKiBjEoiIioQQwKIiJq0P8HWDW8RqD0dl4AAAAASUVORK5CYII="/>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6" name="AutoShape 6" descr="data:image/png;base64,iVBORw0KGgoAAAANSUhEUgAAAYoAAAEXCAYAAACzhgONAAAABHNCSVQICAgIfAhkiAAAAAlwSFlzAAALEgAACxIB0t1+/AAAADl0RVh0U29mdHdhcmUAbWF0cGxvdGxpYiB2ZXJzaW9uIDIuMS4yLCBodHRwOi8vbWF0cGxvdGxpYi5vcmcvNQv5yAAAIABJREFUeJzt3XlYVGX/P/D3MAMz7DCyqelQgIx7pqWoifqIlKAUWS6pmWlqlt+fFllJWpqV5vJkliWP6VOZPrigWbmTFmDmlksKbqGorILsw8DM+f0xMjKxDC7DzDDv13V5ycw5nPkM5by5z+fc9xEJgiCAiIioHnbmLoCIiCwbg4KIiBrEoCAiogYxKIiIqEEMCiIiahCDgoiIGsSgsCF//vknxo4di6FDhyIyMhITJ07E+fPnjX7fZ599hnnz5t3168bGxuL06dMAgNmzZyMlJeWuj3U/66q2fv16rFq1CgCwceNGrFu37o6On5GRgddeew0AcPXqVXTr1u2e6rl69Srat2+PqKioWn/UajW2bNmCyZMnAwDGjh2LnTt33tPrGbNlyxYEBwdj+fLlBs8LgoB//etfiIyMNHqM/fv349NPP9Ufr7r+u3Xq1CkMHDjwno5BjScxdwHUNNRqNSZPnoyvv/4aHTt2BABs27YNkyZNwr59+yAWi0322ikpKRgxYgQAYMGCBSZ7nbs1atQo/ddHjx5FUFDQHX3/9evX8ffff9/XmmQyGbZt23Zfj3kvWrVqhR9++AHTp0/XP3fkyBGoVCo4Ojoa/f5Tp06hsLDQlCWSCTEobER5eTmKi4tRVlamf27YsGFwcXGBRqOBWCxGYmIiVq5cicrKSshkMsyaNavWb8fZ2dmYN28eMjMzUVlZiYiICEyZMgUA8Msvv+Df//43tFotnJyc8P7772PHjh3IycnBG2+8gUWLFmHx4sV4/vnn0alTJ4wfPx6hoaE4ceIEioqKEBMTg7CwMJSXl2Pu3Lk4ceIEXF1dERgYCAD4+OOP631/a9euxZYtW7B69Wp4e3vrn3/llVcwYMAAPPvsszh+/DhGjhyJvXv3ok2bNvjiiy9QWloKmUyGgoIChISEIDExEcnJyZDJZACAS5cuYezYscjNzYWXlxeWLl0KHx8f/fE1Gg1iY2ORnZ2Nl156Ce+//z40Gg3mzJmDU6dOobi4GDExMQgPDwcArFy5Ert374ZWq0Xr1q0xd+5c+Pr63tN/2z179mDVqlVQqVQYOnQopk6dCgDYu3cvVqxYAa1WC2dnZ7z99tto06YNBg4ciOTkZDg5OWHOnDm4dOkSvvvuOwDA4MGDsXLlSgQEBBi8Rrt27ZCZmYljx47hkUceAQAkJCRg2LBh+O233/T71fX+srKysGHDBmg0Gri6ukKhUCA3Nxcvv/wyMjMzIRaLsWTJEgQEBCArKwvvvfcerl27BkEQ8NRTT2HixIkAgO+//x7//e9/4eLignbt2t3Tz4zuDE892Qh3d3fExMRg4sSJ+Ne//oWYmBhs3rwZvXv3hoODA9LT07Fs2TKsWrUKW7duxfz58/Haa68ZBAsAxMTE4JlnnsGWLVuwadMmpKSk4Oeff0ZeXh5iYmLw0UcfYfv27XjppZewePFizJgxAz4+Pli8eDG6du1qcKyMjAz07dsXmzZtwuuvv44PP/wQAPDFF19Ao9Fgx44dWLt2Lc6cOdPge4uLi8POnTvx3XffGYQEoPvgq/4g++233+Dt7a0/9ZWYmKj/AAeAsLAwDBw4EOPHj8fzzz+vr/HTTz/Fzp074ebmho0bNxocXywW44MPPkDbtm2xevVqAEBFRQX69OmDhIQEzJo1C5988gkAYOvWrTh37hw2btyIbdu2ITQ0FLGxsXW+J5VKVeu00/vvv1/nvqWlpYiPj0d8fDx++OEHHDhwABcvXsTcuXPx2Wef6UcCr7zyCuzt7dG5c2ccOnQIAHDo0CH8/fffKC0txYULFyCRSGqFRLWnnnpKP8opLy/H0aNH8fjjj+u31/f+unbtipEjR2LIkCGYMWOG/uc6e/ZsbN++HT169ND/7N544w307NkT27dvx/r16/HDDz/gp59+wtmzZ7FixQp899132Lx5M+zt7euskUyDIwob8uKLL+LZZ5/F4cOHcfjwYcTFxSEuLg6bNm1CcnIycnJyMH78eP3+IpEIV65c0T8uKyvD4cOHUVhYqD/fXFZWhtTUVEgkEgQFBaFDhw4AdB/QgwcPbrAee3t7hIaGAgA6dOiAmzdvAgAOHDiAt99+G3Z2dnBxccHTTz+NtLS0Oo+xe/du5Obm4ssvv4Sbm1ut7QMGDMBHH32EqqoqJCUlYerUqUhOTkb//v2Rn5+Pzp0748CBA/XW2KdPH8jlcgCAUqlEfn5+g++p+n1VB5BSqcSNGzcA6EZcp06dwjPPPAMA0Gq1KC8vr/MYd3Lqafjw4ZBIJHBxcUF4eDhSUlLQtm1b9OrVC23atAEAhISEQC6X4/Tp0wgLC8Ovv/6Ktm3bwtfXF+3atcPhw4eRlpbW4H+zoUOHIioqCrNnz8aePXswcOBAg1OWd/L+unTpAoVCAQBo37499uzZg7KyMhw7dgxff/01AMDV1RXR0dH49ddfkZ2djT59+uh/ERgxYgSSkpIa9fOhe8egsBFHjx7F8ePHMXHiRAwYMAADBgzAzJkzERkZieTkZGi1WoSEhODf//63/nsyMzPh4+ODPXv2AND9wxcEARs2bNCfl87Pz4dUKsXvv/8OkUik/15BEJCWlgalUllvTfb29rCz0w1qa36vRCJBzSXIqvepi0KhwLvvvov3338f3bt3rxUW7u7uaN++PX755ReUlJQgKioKX3zxBfbu3YtBgwYZvG5dJJLb/0REIhEaszRazd92ax5fq9Vi4sSJGD16NABd3+h+nLev+WEtCAIkEgm0Wm2t9yYIAqqqqhAWFobnn38e/v7+6NOnD9zc3JCUlIRTp07VO2oBAG9vb3To0AG//vortm7dirfeegsFBQV39f7q+rlW//9Vk1arRVVVlb7+ut4zmR5PPdkIuVyOlStX4siRI/rncnNzUVJSgnbt2iEkJATJycm4ePEiAN1v9cOGDYNKpdLv7+Ligocffhhr1qwBABQVFWHUqFHYt28funbtiosXL+qvotq3bx9iYmIA6P5RV/9jb4zQ0FBs3rxZ/xvpjz/+WO8HenBwMMLDwxESElLvh1xYWBiWLl2KkJAQuLi4wN/fH3FxcXX+9nyntVZ/T2VlpdH9qk+zlZSUAAA+/fRTvPnmm3f0WnXZunUrBEFAYWEhduzYgccffxwhISFISkpCRkYGAODgwYPIzMxE165d4efnB09PT2zYsAF9+vRB3759sXv3bty8ebPBYAd0p5/WrFmD4uLiWn2Cht5fY36uLi4u6Nq1q/6qs+LiYmzduhW9e/dGnz59kJycjKysLAC6/gg1HY4obMSDDz6Izz//HMuWLUNWVhakUilcXV3x4Ycf4qGHHgIAzJs3DzNnztT/Vrpy5Uo4OzsbHGfx4sWYP38+hg4dCrVajcjISAwbNky/bdasWdBoNHBxccGyZcsA6D6oY2Ji8N577zWq1smTJ2PevHkYOnQoXF1d0aJFC31zuT7vvPMOIiMj8fPPP2PIkCEG2wYNGoT58+fjjTfeAKD7QFu3bp2+KVtTv379Gmya1yUwMBBSqRTDhw/Xv+e6PPvss8jOzsZzzz0HkUiEli1b1vta1T2Kf6pr/+pTNCqVCmPGjEGvXr0AAHPnzsWrr74KjUYDmUyGL7/8Eq6urgB0/02+/vprdOjQAXZ2dpDJZBg0aJDR9zpo0CDMnTtX32to7Pvr1asX3njjDcyfP19/1V1dFi9ejHnz5mHLli1Qq9UYOnQooqOjIRKJEBMTgxdeeAHOzs7o0qWL0Vrp/hFxmXGyND/99BNcXFwQGhoKrVaL1157DX369NGf0iCipsWgIItz7tw5zJkzB+Xl5aisrETPnj3xzjvv8EoXIjNhUBARUYPYzCYiogYxKIiIqEFWedWTSqXC6dOn4e3tzeupiYgaSaPRIDc3F506dTJ6JWFNVhkUp0+f1i+xQEREd2bdunXo0aNHo/e3yqConsa/bt06+Pn5mbkaIiLrkJWVheeff77WmmjGWGVQVJ9u8vPzwwMPPGDmaoiIrMudnrJnM5uIiBrEoCAiogYxKIiIqEEMCiIiapDNBMXmxPM4eSHX4LmTF3KxOfG8mSoiIrIONhMUQW09sPCbI/qwOHkhFwu/OYKgth5mroyIyLJZ5eWxd6NLoDdmjeuBBWv+gL3EDoIAzBrXA10C7+x6YiIiW2MzIwpAFxaPBPugsESNRzv4MiSIiBrBpoLi5IVcnDivO/WUfOJ6rZ4FERHVZjNBUd2TeOuFR+HXwgkBD7gb9CyIiKhuNhMU56/c1PcklAo5MvPK8ObYHjh/5aa5SyMismg208x+ZmCQ/mulwhP7j11FSy9ndA1in4KIqCE2M6KoKdhfDgBISy8wcyVERJbPJoPiwZZukDqIkXo539ylEBFZPJsMCrHYDkFtPBgURESNYJNBAQBKhRyXrhWiolJj7lKIiCyaDQeFJ6o0Ai5k8KonIqKG2GxQBCtuNbR5+omIqEE2GxQerlK0bOGM1Mu88omIqCE2GxQAEOzvidT0fAiCYO5SiIgslk0HhVIhR0FxBXIKys1dChGRxbLxoPAEAKSms09BRFQfkwbFihUrEBERgYiICCxatKjW9rNnzyI6Ohrh4eGYPXs2qqqqTFlOLf4t3SDjxDsiogaZLChSUlKQlJSEhIQEbN26FX/99Rf27NljsE9MTAzmzJmDXbt2QRAExMfHm6qcOukm3nmyoU1E1ACTBYW3tzfeeustODg4wN7eHgEBAbh+/bp++7Vr16BSqfDwww8DAKKjo7Fz505TlVMvpb8n/ubEOyKiepksKIKCgvQhkJ6ejh07diA0NFS/PScnB97et1du9fb2RnZ2tqnKqZdSIYdGy4l3RET1MXkz+/z585gwYQLefPNN+Pv765/XarUQiUT6x4IgGDxuKsFsaBMRNcikQXH06FGMHz8er7/+Op5++mmDbX5+fsjNvX13uby8PPj4+JiynDq5u0jR0suZDW0ionqYLCgyMzMxbdo0LF68GBEREbW2t27dGlKpFEePHgUAbNu2Df369TNVOQ1SKnQNbU68IyKqzWR3uFu9ejUqKirw8ccf658bOXIkEhMTMX36dHTu3BmLFy9GbGwsSkpK0LFjR4wbN85U5TRI6S/HL0evIju/DH4tnM1SAxGRpTJZUMTGxiI2NrbW86NGjdJ/rVQqsWnTJlOV0GjKWwsEpl4uYFAQEf2DTc/Mrqbwc4XMQYw0NrSJiGphUEA38a5dW082tImI6sCguCVY4Ym/rxdBpW7aZUSIiCwdg+IWpT8n3hER1YVBcUtw21sT77juExGRAQbFLe4uUrTycuYMbSKif2BQ1KD0lyONE++IiAwwKGpQKjxxs6QC2fll5i6FiMhiMChqUPrfmnjH009ERHoMihra+rnBUSpmQ5uIqAYGRQ1iO9GtO95xREFEVI1B8Q9Kf7lu4l0FJ94REQEMilqUCk9otQLOX+XEOyIigEFRS7CCDW0iopoYFP/g5uyA1t7OSGNDm4gIAIOiTsEKOVIv53PiHRERGBR1UvrLUViiRtYNTrwjImJQ1EGpqF4gkH0KIiIGRR10E+8kbGgTEYFBUSexnQjt2npwhjYRERgU9VIq5EjP5MQ7IiIGRT2U/nLdxDve8Y6IbByDoh7BbGgTEQFgUNTL1ckBrb1dkJrOPgUR2TaJsR2OHz+OpUuXorCw0GAC2vbt201amCVQ+nvi8JlsCIIAkUhk7nKIiMzCaFDMmTMH0dHR6NChg819WLb3l2Pf4Qxk3ihFKy8Xc5dDRGQWRoNCIpHgxRdfbIpaLI5Sv0BgAYOCiGyW0R5FUFAQ0tLSmqIWi9PG1xVOMgkb2kRk04yOKDIyMvDMM8+gVatWkEql+udtoUdhZydCu7aeSGNDm4hsmNGgmDFjRlPUYbGUCjni96ahvKIKjlKjPy4iombH6Kmnxx57DFKpFH/88QeSk5P1z9kKpb8ntAJwPoOjCiKyTUaDYuvWrZg+fToKCwtRWlqK119/HfHx8U1Rm0UIbntr4h1PPxGRjTJ6LmXt2rXYuHEjfHx8AACTJk3CSy+9hOeee87kxVkCFycHtPF1YUObiGyW0RGFVqvVhwQA+Pr6ws7OtiZ0KxVypF0u4B3viMgmGf3E9/DwwN69e/WP9+7dC3d3d5MWZWmCFXIUlaqRmVdq7lKIiJqc0VNP7777Ll555RXMnz8fAGBvb48VK1aYvDBLovTX9SnOpuejlTcn3hGRbTEaFEFBQdi5cyfS09Oh0Wjw0EMPQSKxrctE2/i4wlkmQerlAvzr0bbmLoeIqEnV+4kfFxeHSZMmYf78+XWu8RQbG2vSwixJ9cQ73hqViGxRvT0KV1dXAICnpyc8PDxq/WmskpISREZG4urVq7W2rVixAgMGDEBUVBSioqKwbt26u3gLTUPpL8eVrCKUqSrNXQoRUZOqd0QxcuRIAMCrr76qfy47OxsZGRno0aNHow5+4sQJxMbGIj09vc7tp0+fxtKlS9GtW7c7KNk8lAq5buLdlZvo2s7b3OUQETUZo1c9rV+/Hq+//jry8/MRHR2N2bNnY8mSJY06eHx8PObOnWtweW1Np0+fxldffYWhQ4di3rx5qKiouLPqm1A73vGOiGyU0aDYuHEj3n77bezcuRMDBw7ETz/9pF/Kw5gFCxbUO/ooLS1F+/btERMTg4SEBBQVFeGLL764s+qbkIujPdr4uiL1MmdoE5FtMRoUIpEIXl5eOHjwIEJCQiCRSKDVau/5hZ2dnREXF4eAgABIJBJMmDABBw4cuOfjmpJS4Ym0y/mceEdENsVoUDg4OCAuLg5//PEH+vTpg++//x6Ojo73/MLXr1/Hpk2b9I8FQbD4y26V/nIUl1XiWm6JuUshImoyRoNiwYIFSE9Px8KFC+Hu7o6jR49iwYIF9/zCMpkMn3zyCTIyMiAIAtatW4ewsLB7Pq4pKRVcIJCIbI/RoPjyyy+xYMEC9O/fHwCwZMkSPPTQQ3f9gpMmTcKpU6cgl8sxb948TJ06FU888QQEQbD4W64+4OMKZ0d7NrSJyKYYPddz9uxZCIJQ56S7xkpMTNR/HRcXp/86PDwc4eHhd33cpmZnJ0JwW0+ksaFNRDbEaFD4+PggIiICXbt2hbOzs/55W5qZXZNS4Yn1e9JQpqqEk8ze3OUQEZmc0aDo1q2bVUyIayrB/nIIAnDuSgEeblf3/BAioubEaFC8+uqrUKlUuHz5MoKCglBRUXFfrnqyVsFtPSESAamXGRREZBuMNrNPnDiBQYMGYfLkycjJyUH//v1x7NixpqjNIjlXT7zjAoFEZCOMBsXChQuxdu1aeHh4wM/PD4sWLbovl8das+o73mm1nHhHRM2f0aBQqVQIDAzUPw4NDYVGozFpUZZOqfBESTkn3hGRbTAaFBKJBIWFhfrLYy9dumTyoiyd0l8OAEjjfAoisgFGg2Lq1KkYM2YMMjMzMXPmTIwaNQpTp05titosVmtvl1sT7zifgoiaP6NXPQ0YMAAPPfQQkpOTodVqMW3aNAQEBDRFbRbLzk6EYAXveEdEtsHoiAIA1Go11Go1tFotxGKxqWuyCkqFHFeyi1FazjveEVHz1qgbF40bNw5nz57FyZMnMXr0aPz8889NUZtFUyo89RPviIiaM6OnntauXYutW7fC19cXgG558JdffhlDhgwxeXGWLFhxe+Jdt2BOvCOi5svoiMLFxUUfEgDQqlUrODg4mLQoa+Aks0dbX1euJEtEzZ7RoOjTpw/mzp2Lc+fO4eLFi1i6dCn8/f3x119/4a+//mqKGi2W0p8T74io+TN66unHH38EAPz2228Gz7/22msQiUTYt2+faSqzAkqFJ3b9fhnXckvQxtfV3OUQEZmE0aCoeS8JMhSs0E28S03PZ1AQUbNl9NTTxYsXsXHjRgiCgBkzZmDQoEH4/fffm6I2i9fa2wUunHhHRM2c0aCYO3cupFIp9u/fj6ysLCxYsADLli1ritosnn7iHRvaRNSMGQ2KiooKDBs2DElJSXjyySfRs2dPVFZyklk1pb8cGZx4R0TNmNGgUKvVyMvLw/79+9G7d2/k5eWhoqKiKWqzCtUT79I48Y6ImimjQTFixAgMGDAA3bt3R2BgIIYPH44XXnihKWqzCu1u3fEujes+EVEzZfSqp9GjR2PkyJGws9NlSkJCAjw9PU1emLVwktlD4efGhjYRNVv1BkVcXBwmTZqEDz74oM7tsbGxJivK2gQrPJH05zVotQLs7ETmLoeI6L6qNyhcXXXzAjw8PJqsGGulVMix6/fLuJpTjLZ+buYuh4jovqo3KEaOHAkAePXVV1FQUACZTAZHR8cmK8yaKP11p+JSLxcwKIio2Wmwmb127Vr07dsXvXv3xiOPPIKwsDBs2LChqWqzGq29XeDqZM8bGRFRs1TviOL777/Hjh078Nlnn0GpVEIkEuHkyZNYsmQJgNsjDgJEIhGCFXI2tImoWap3RLF582Z89dVX6NatGxwdHSGTyfDYY49h+fLl2LRpU1PWaBWUCk9kZBejhBPviKiZqTcoqqqq6mxk+/r6QqvVmrQoa6S8tUDgOY4qiKiZqTcoqudN1EUQeP+Ffwpq6wE7EbjuExE1O/X2KDQaDQoLC+sMBY1GY9KirJGTzB5t/dzY0CaiZqfeoDh37hx69epVZ1CIRJxUVhelvxy/Hb/KiXdE1KzUGxSpqalNWUezoFR4YufBdGTkFEPB+RRE1EwYXRSQGk/pX33HOza0iaj5YFDcR628nOHq5IA0NrSJqBlhUNxHuol3vOMdETUvjQoKlUqFtLQ0CIKA8vJyU9dk1ZT+nsjILkFJmdrcpRAR3RdGg+LPP//EoEGDMHnyZGRnZ6N///44duxYU9Rmlaon3vGOd0TUXBgNikWLFmHt2rXw8PCAn58fFi1ahAULFjTq4CUlJYiMjMTVq1drbTt79iyio6MRHh6O2bNno6qq6s6rt0Dt2nrCTgSc5XwKImomjAaFSqVCYGCg/nFoaGijJtydOHECo0aNQnp6ep3bY2JiMGfOHOzatQuCICA+Pr7xVVswR6kEipZuSOOVT0TUTBgNColEgsLCQv0ku0uXLjXqwPHx8Zg7dy58fHxqbbt27RpUKhUefvhhAEB0dDR27tx5J3VbNKVCjrQrBdBoudQJEVk/o0ExZcoUjBkzBllZWZg5cyZGjRqFqVOnGj3wggUL0KNHjzq35eTkwNvbW//Y29sb2dnZd1C2ZVP6e6K8ogoZ2cXmLoWI6J7VOzO72sCBAxEQEIDk5GRotVpMmzYNAQEB9/SiWq3WYBkQQRCa1bIg1Q3t1PR8+LfkDG0ism5GRxSHDx9GTk4OgoKCEBwcjIKCApw+fRolJSV3/aJ+fn7Izc3VP87Ly6vzFJW1aunlDDdnB86nIKJmweiI4qOPPkJqaiqCgoJgZ2eHc+fOwdvbG+Xl5ViwYAEGDRp0xy/aunVrSKVSHD16FN27d8e2bdvQr1+/u3oDlkg/8Y4NbSJqBoyOKFq1aoU1a9Zg27ZtSEhIwPr16/HII49g27Zt+Pzzz+/oxSZNmoRTp04BABYvXoyPPvoITzzxBMrKyjBu3Li7ewcWSqmQ41puCYo58Y6IrJzREUVGRgZ69uypf9ylSxekp6fDz8+vUS+QmJio/zouLk7/tVKpbNa3VFX6ewIA0i4XoEd7XzNXQ0R09xp1eWxSUpL+cVJSEuzt7ZGfn99sJsmZQlAb3cQ73siIiKyd0RHF3LlzMX36dIhEImi1WkilUixfvhz/+c9/MHLkyKao0So5SiXwb+nOhjYRWT2jQdGlSxfs27cP586dg1gsRkBAAMRiMZRKZVPUZ9WC/T2x/2gGNFoBYt7xjoislNGgyM/Pxw8//IDS0lIIggCtVovLly9jyZIlTVGfVVMq5NiRko4rWUV4sJW7ucshIrorRoPi//2//weZTIYLFy6gd+/eSElJQffu3ZuiNqtX3dBOvVzAoCAiq2W0mX39+nWsWrUK/fr1w5gxY7B+/fpGr/dk61q2uDXxjg1tIrJiRoPCy8sLAODv749z587B19eXVzs1kkgk0i0QyIY2EVkxo0HRokUL/Oc//0GnTp2wefNmJCYmQqVSNUVtzYLS3xPXcktRVMqJd0RknYwGxbx58+Dg4IAePXqgU6dOWL58Od54442mqK1ZUPrfuuMdRxVEZKWMBsXChQv1y2vExMRg69atCAsLM3lhzUXQAx6wsxMh9TLXfSIi62Q0KM6ePQtB4A147pZMKsGDrdzY0CYiq2X08lgfHx9ERESga9eucHZ21j8fGxtr0sKaE6VCjsQjVzjxjoisktGg6NatG7p169YUtTRbSoUnfkr+mxPviMgqGQ2KV199FSqVCpcvX0ZQUBAqKirg6OjYFLU1G9UN7dT0fAYFEVkdoz2KEydOYNCgQZg8eTJycnLQv39/HDt2rClqazZ85U7wcJGyoU1EVqlRVz2tXbsWHh4e8PPzw6JFi7BgwYKmqK3ZuH3HOza0icj6GA0KlUqFwMBA/ePQ0FBoNBqTFtUcKf3luJ5XisKSCnOXQkR0Rxp146LCwkKIRLqrdbjO091RKm7d8e4KTz8RkXUxGhRTpkzBmDFjkJWVhZkzZ2LUqFGYOnVqU9TWrAS28YDYTsTTT0RkdYxe9TRw4EAEBAQgOTkZWq0W06ZNQ0BAQFPU1qzIHHQT79LY0CYiK2M0KGbOnInnnnsOo0ePbop6mjWlQo69h69Ao9FCLDY6mCMisghGP60effRRLF26FGFhYfjqq6+Qm5vbFHU1S8H+cqjUGlzOKjZ3KUREjWY0KEaNGoX4+Hh8+eWXKCwsxMiRIzFt2rSmqK3ZqW5op3IlWSKyIo0+/6FSqaBWqyEIAuzseNrkbvjKneDhKmVDm4isitEexZo1a7Blyxao1WoMHz4c8fHx+rve0Z3R3fHOkzO0iciqGB0anD4ARNxcAAAVhklEQVR9GrGxsdi1axcmTJiAQ4cO4dlnn22K2polpUKOTE68IyIrYnREsWTJEhQWFmLVqlVYt24dSktLMXbs2KaorVm6fce7AjzW0c/M1RARGddgUFy6dAnffPMNtm3bhtatW0OlUuGXX36Bq6trU9XX7Ogn3l3OZ1AQkVWo99TTyy+/jDFjxkAikeCbb77Bjz/+CGdnZ4bEPZLai/Fga3ekprNPQUTWod6gOHPmDDp27IigoCAoFAoA0K/3RPdGqfDEuYwCaDRac5dCRGRUvUGxf/9+PP300/jxxx/Rt29fTJ8+HRUVbMDeD0qFHBVqDdIzi8xdChGRUfUGhUQiwZAhQ/Dtt99iy5Yt8PHxQUVFBQYPHoz169c3ZY3Njv6Od7xMloisQKNmzgUGBiI2Nha//vorXnrpJcTHx5u6rmbNx9MRnq5SztAmIqtwR1OsHR0dMWLECCQkJJiqHpsgEomg9JcjjQ1tIrICXIvDTJQKT2TeKMXNYvZ9iMiyMSjMJFhRPfGOp5+IyLIxKMzk9sQ7nn4iIsvGoDATqb0YD7V2Z0ObiCyeSYNi+/btGDJkCAYPHox169bV2r5ixQoMGDAAUVFRiIqKqnOf5kzpL8f5jJuceEdEFs3oooB3Kzs7G8uWLcOWLVvg4OCAkSNHomfPnggMDNTvc/r0aSxduhTdunUzVRkWTanwxPbfLuHvzCIEPuBh7nKIiOpkshFFSkoKevXqBQ8PDzg5OSE8PBw7d+402Of06dP46quvMHToUMybN8/mZn4rqxvavJEREVkwkwVFTk4OvL299Y99fHyQnZ2tf1xaWor27dsjJiYGCQkJKCoqwhdffGGqciySt6cj5G5SnOV8CiKyYCYLCq1Wa7CIoCAIBo+dnZ0RFxeHgIAASCQSTJgwAQcOHDBVORZJJBIhWCFnQ5uILJrJgsLPzw+5ubn6x7m5ufDx8dE/vn79OjZt2qR/LAgCJBKTtUwsllIhR3Z+GQqKVeYuhYioTiYLit69e+PgwYPIz89HeXk5du/ejX79+um3y2QyfPLJJ8jIyIAgCFi3bh3CwsJMVY7FUvp7AgDvT0FEFstkQeHr64sZM2Zg3LhxeOqppxAZGYkuXbpg0qRJOHXqFORyOebNm4epU6fiiSeegCAIePHFF01VjsUKfMADErGIM7SJyGKZ9FzP0KFDMXToUIPn4uLi9F+Hh4cjPDzclCVYPAf9xDuOKIjIMnFmtgVQKnQT76o48Y6ILBCDwgIoFXKoKzX4+3qhuUshIqqFQWEBgtnQJiILxqAws82J55GZVwq5m0w/n+LkhVxsTjxv5sqIiHQYFGYW1NYDi749gpZeTkhNz8eRM1lY+M0RBLXl2k9EZBlsb4abhekS6I1Z43pg/upDUKk1eH/1Ibg62eP7XWlIPJKBll7OaNnCWf+3i5ODuUsmIhvDoLAAXQK9Edn3IWxKPI/OAS3gK3dG5o1SHE/Lxb7DGQb7ujrZw69GcLT0coZfC2e08nKGh6vUYJkUIqL7gUFhAU5eyMXuQ5cxIqwddqSkY+TgYHQJ1C2oqFJXIftGGa7nlSLrRiky80qReaMUaZcLkPTnNWiF28eROYgNQsTPyxmtbv3t5eEIsR1DhIjuHIPCzE5eyMXCb45g1rge6BLojS6BXgaPZQ4SKFq6QdHSrdb3VlZpkVtQhswaAZKZV4qrOcU4fCbbYF6GRCyCr9wJLb1cbo1CnNDKywV+LZzgK3eCvURscOzNiecR1NZDH1jVtZ6/chPPDAwy3Q+EiCwOg8LMzl+5qQ8F4HbP4vyVmwYf0nWxl9ihlbcLWnm71Nqm1Qq4UahC5o0SZOaVITOvBFk3ypCZV4q/Lt1AeUWVfl87EeDl4WhwGktdqcGHaw/jjdGPoEcHP4NAIyLbwqAws7p+O9eNLBoOCWPs7ETw9nSEt6cjugQabhMEAYUlamTdKMX1PN0opPq01sFTmSgqVev3fX/1IcgcxKis0qJLoBfO/J2P/KIKtLoVKq5O9uyLEDVzDAobJBKJ4OEqhYerFEp/ea3tpeWV+tNYOw+m4+SFPHh7OiIjuxjHz+Ua7OvsaI+WLXSntPxaON2+QsvLGZ6uMtixL0Jk9RgUVIuzoz0CH/BAmaoS6ZlF+ib7rHE9EKyQI1vfE7l9SutCxk0kn7wObY3uuoO9uFZ4+LXQNdp9PB0hFnMaD5E1YFBQnYw12dv61W6uazRa5N4sN7xC61aT/fi5XKgrNfp9xXYi+Hg66RvrLb1cbo1MnOHbwhlSe3Gt4wNsshOZA4OC6nQ3TXax2A5+LXSjhn8SBAH5RSp9P0QXJrorttKuFKC0vNJg/xbuslpzRVp6OaONr6tBYLHJTmR6DAqq0/1usotEIrRwd0QLd0d0CvCqtb24TG0wAqkOlCNns1FQXGGwr6NUgjlfHURrHxdk3yjDkD7+AIDs/DJ4uct4SovoPmNQkEVwdXKAa1sHtGvrWWtbeUUVsm7UnHBYhuNpObiSVQwASNh/EQn7LwLQndLy8nC8NT/EGb5y3TwR31vzRTxcOHud6E4xKMjiOUoleLCVOx5s5Q5A15NIOXld32SfFNUJnm4yZOeXIetGKbLzy5CdX4Y/zmTh5j9GI1IH8e3wkOvCpHrSoa/cCU4ye3O8RSKLxqAgq9JQk31wT0Wt/VUVVcgu0AVH9o0ygzA5fdFw4iGgG9lUjz785E7wbeGs/9rb0wn2krpPa7HJTs0Zg4Ksyp022WVSCRR+blDUcZWWIAgoLqtEdr6usV49Esm+UYq/rxXi0OlMVGluX+4rEgEt3B31ow8//SktXZiwyU7NFYOCrMr9bLKLRCK4OTvAzdkBQW1q90Y0WgH5hSpk598+nVU9GjlxPhe/FKkg1FiUUWwnwrtfpsDH0wk3ilTo3bkl0jOLUFSqhqerDJ5uUni6yuAo5T87si78P5aoHuIay6B0Cqi9XV2pQU5BzZGIri9yNacEjlIxkk5cx4Hj12p9n6NUDA9XGeRuMni4SiF3k8HTVWoQJp5uUrg5S7niL1kEBgXRXXKwF+MBH1c84OMKQNeT2Hv4ir7J/s74nniwlRsKiiuQX6TCzWIV8osqUFCsQsGtv9OvF+J4Wg7KVFW1jm9nJ4KHi4M+VDxdpfD8x9/VYSNzqP+fMvsndK8YFET3gbGZ7P51LBNfk6qiCjdLdIFSUFyBgn/8nV+kwqVrN3GzuMLgHiTVnGSSGgFye2Qid5MCIuCjtYcxfcTD6NmxJU5fymP/hO4Ig4LoPriX5eIBXdPdTyqpc1Z7TRqtgKLSCv2IpGaQVAfLhas3UVCkgkqtMfjeD9cehggAREBLL2dsPXARvx6/Znj6qzpoXKVwqGcZFbI9DAqi+8BUy8X/k9hOdOuDXAbAvcF9yyuqDIJkz6HLOH4uF/4t3SB3kyHvZjnOZ9xEYUmFQVO+mrOjPeTVPZN/9E/krjJ4uOkCxsXx7paa5ykx68GgIGqmHKUSON66sdXJC7m4eK3QYJJi9Qe0RqNFYan6Vh+lenSiqjFqqUDaFd19SGou7FhNIra7FSLVQSKD3FUKj1t/V49SPFylBvNQgtp6WOQlxQyw2hgURM2csf6JWGwHuZuuYd4QQRBQXlHVYB8lO78MZ9PzDW5+VZOrk8PtUYqbFF0DvTB/9SF0fKgF/vr7BiL7PITCYjUOnsqEvcQOErEIErEdJBI7SMR2sBfb3Xr+9nMSsUj/3P1YnsVSA8ycGBREzdy99k+qiUQiOMns4SSz11/pVZ8qjRaFdTTna45arv9dioIiFSqrtDiamgMA2JR4/u7fKHA7WP4RLhJJ9d+G2w226b9HhM4BXnj/P4fQwV+OtCsFeG5QEJxk9sgtKIe7i4PN9W8YFETNXFP1T2qSiO30qwU35MR53W/rA3s8gH1HMvDyU50R+IAHqjRaVFbp/lRpbv2p0qJKI6Dy1teV+udub6/U3NqnSoMqjaDfXnPf6mOq1FWoqrp1vBrPV++nrtTgz/O6Ozr+96ez+O9PZ/V1O0olcHdxgLuLFO7O0ttf1/OcveTeg8Wcp8QYFERkFicv5GLRt0fw1gu60c5jHf0MTvmYu7aF3xzBoEfbYvehyxgdroS3pyMKS9QoLKlAYWkFCovVKCytQO7NMly4qrsoQFPXtcvQXb5cMzzcnB3g4aqbVOnh4gA3FyncazxX15pi5jwlxqAgIrO4X6fE7rd/9nS6t/fRP+7VqWW93ycIAkpVVSgqqcDNkgrDULn1dVGJGtn5ZTifUYDCEnW9weIsk+jDQzcq0YVM366t8MHXf2Bo3wex8/fLTRaqDAoiMgtznBJrjLsNMJFIBBdHe7g42qOVt4vR1xEEAaXllfpQKSqtwM0StT5oikrUuFlSgez8MqRdKUBRqVp/T/r4fecxIqxdk/2sGBRERDU0VYCJRCK4ODnAxckBD/gY31+rFfDHmSx8+r/jiOjzIHakpKNLoFeThAXvGUlEZAVOX8rDZ/F/4u0XHsWYJ9pj1rgeWPjNEZy8kGvy12ZQEBFZgYZOiZkaTz0REVkBc/Z0OKIgIqIGmTQotm/fjiFDhmDw4MFYt25dre1nz55FdHQ0wsPDMXv2bFRV1V6Tn4iIzMtkQZGdnY1ly5bh+++/x9atW/G///0PFy5cMNgnJiYGc+bMwa5duyAIAuLj401VDhER3SWTBUVKSgp69eoFDw8PODk5ITw8HDt37tRvv3btGlQqFR5++GEAQHR0tMF2IiKyDCZrZufk5MDb+3aTxcfHBydPnqx3u7e3N7Kzsxt1bI1Gt9RxVlbWfaqWiKj5q/7MrP4MbSyTBYVWqzVY8lcQBIPHxrY3JDdXd93w888/f5+qJSKyHbm5uVAoFI3e32RB4efnhyNHjugf5+bmwsfHx2B79Qc+AOTl5Rlsb0inTp2wbt06eHt7Qyy2reV+iYjulkajQW5uLjp16nRH32eyoOjduzc+++wz5Ofnw9HREbt378b8+fP121u3bg2pVIqjR4+ie/fu2LZtG/r169eoY8tkMvToYbs3ESEiult3MpKoJhKEuu6We39s374dX331FSorKzF8+HBMmjQJkyZNwvTp09G5c2ekpqYiNjYWJSUl6NixIz766CM4ODiYqhwiIroLJg0KIiKyfpyZTUREDWJQEBFRgxgURETUIAYFERE1iEFBREQNsrmgKCkpQWRkJK5evWruUgysWLECERERiIiIwKJFi8xdjt6nn36KIUOGICIiAmvWrDF3OQYWLlyIt956y9xlGBg7diwiIiIQFRWFqKgonDhxwtwlAQASExMRHR2NJ598Eh988IG5ywEAbNy4Uf9zioqKQvfu3TFv3jxzlwUA2LZtm/7f48KFC81djt6qVasQHh6OoUOHYuXKlU33woIN+fPPP4XIyEihY8eOQkZGhrnL0UtOThZGjBghVFRUCGq1Whg3bpywe/duc5clHDp0SBg5cqRQWVkplJeXCwMGDBAuXrxo7rIEQRCElJQUoWfPnsKsWbPMXYqeVqsV+vbtK1RWVpq7FANXrlwR+vbtK2RmZgpqtVoYNWqUsH//fnOXZeDcuXNCWFiYcOPGDXOXIpSVlQmPPvqocOPGDaGyslIYPny4kJycbO6yhOTkZCEyMlIoLi4WqqqqhMmTJwu7du1qkte2qRFFfHw85s6d2+ilQpqKt7c33nrrLTg4OMDe3h4BAQG4fv26ucvCY489hm+++QYSiQQ3btyARqOBk5OTucvCzZs3sWzZMkyZMsXcpRi4dOkSAGDChAkYNmwYvvvuOzNXpLNnzx4MGTIEfn5+sLe3x7Jly9C1a1dzl2Xgvffew4wZMyCXy81dCjQaDbRaLcrLy1FVVYWqqipIpVJzl4UzZ86gb9++cHFxgVgsxuOPP469e/c2yWvbVFAsWLDAIpf+CAoK0i+3np6ejh07diA0NNTMVenY29tj+fLliIiIQEhICHx9fc1dEubMmYMZM2bAzc3N3KUYKCoqQkhICD7//HOsXbsWGzZsQHJysrnLwuXLl6HRaDBlyhRERUXh+++/h7u7u7nL0ktJSYFKpcKTTz5p7lIAAC4uLvi///s/PPnkkwgNDUXr1q3xyCOPmLssdOzYEUlJSbh58yYqKiqQmJiIvLy8JnltmwoKS3f+/HlMmDABb775Jvz9/c1djt706dNx8OBBZGZmmv3mUhs3bkTLli0REhJi1jrq0q1bNyxatAiurq6Qy+UYPnw4Dhw4YO6yoNFocPDgQXz44Yf43//+h5MnTyIhIcHcZelt2LABL774ornL0EtNTcXmzZvxyy+/4LfffoOdnR1Wr15t7rIQEhKC6OhojB07FhMnTkT37t1hb2/fJK/NoLAQR48exfjx4/H666/j6aefNnc5AICLFy/i7NmzAABHR0cMHjwYaWlpZq3p559/RnJyMqKiorB8+XIkJibiww8/NGtN1Y4cOYKDBw/qHwuCAInEZOtuNpqXlxdCQkIgl8shk8kwaNAgg3vDmJNarcbhw4cxcOBAc5eil5SUhJCQELRo0QIODg6Ijo7GH3/8Ye6yUFJSgsGDB2P79u349ttv4eDggDZt2jTJazMoLEBmZiamTZuGxYsXIyIiwtzl6F29ehWxsbFQq9VQq9XYt28funfvbtaa1qxZgx9//BHbtm3D9OnTMXDgQLzzzjtmralacXExFi1ahIqKCpSUlCAhIQFhYWHmLgsDBgxAUlISioqKoNFo8Ntvv6Fjx47mLgsAkJaWBn9/f4vofVVTKpVISUlBWVkZBEFAYmIiOnfubO6ycPXqVbzyyiuoqqpCcXExNm3a1GSn68z/6w5h9erVqKiowMcff6x/buTIkRg1apQZqwJCQ0Nx8uRJPPXUUxCLxRg8eLBFBZmlGTBgAE6cOIGnnnoKWq0Wo0ePRrdu3cxdFrp27YqJEydi9OjRqKysRJ8+ffDMM8+YuywAQEZGBvz8/MxdhoG+ffvizJkziI6Ohr29PTp37oyXX37Z3GVBqVRi8ODBGDZsGDQaDcaPH99kv7hx9VgiImoQTz0REVGDGBRERNQgBgURETWIQUFERA1iUBARUYMYFET3yaFDhxAZGWnuMojuOwYFERE1iEFBZAJHjhxB//79cezYMXOXQnTPODOb6D77/fff8e677+LLL7+EUqk0dzlE94wjCqL7KCsrC1OmTMGgQYMYEtRsMCiI7iOxWIyvv/4aCQkJFnMbVKJ7xaAguo+8vb3xyCOPYNasWXjzzTdRXl5u7pKI7hmDgsgEnn76aTz44IMGKwITWSuuHktERA3iiIKIiBrEoCAiogYxKIiIqEEMCiIiahCDgoiIGsSgICKiBjEoiIioQQwKIiJq0P8HWDW8RqD0dl4AAAAASUVORK5CYII="/>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9" name="AutoShape 2" descr="data:image/png;base64,iVBORw0KGgoAAAANSUhEUgAAAXIAAAEBCAYAAABlki5mAAAABHNCSVQICAgIfAhkiAAAAAlwSFlzAAALEgAACxIB0t1+/AAAADl0RVh0U29mdHdhcmUAbWF0cGxvdGxpYiB2ZXJzaW9uIDIuMS4yLCBodHRwOi8vbWF0cGxvdGxpYi5vcmcvNQv5yAAAEjVJREFUeJzt3XtQVVXDx/EfIkg3IQ3FJyzU1JmyyOQxUZMxEUsqCrFQw2nSHEsxrdHx9Zo+5G2mKEubUodGJUob8NKohZlMFJU2jZdMx0xQQhElFbyBh/3+4QvpPG+ejXL2OUu+n788zIH1m5r5nXXW3msvP8uyLAEAjNXE2wEAANeHIgcAw1HkAGA4ihwADEeRA4DhKHIAMBxFDgCGo8gBwHAUOQAYjiIHAMNR5ABguKae+sPnz5/X7t27FRoaKn9/f08NAwA3FJfLpbKyMnXp0kVBQUG2fsdjRb57924NGzbMU38eAG5omZmZioqKsvVejxV5aGhoXZiwsDBPDQMAN5SjR49q2LBhdR1qh8eKvHY5JSwsTOHh4Z4aBgBuSPVZkuZiJwAYjiIHAMNR5ABgOIocAAxHkQOA4ShyADCcx24/bAibCgqV90uxt2MA/6+YruF6LDrC2zEA356R5/1SrIN/nvJ2DOC/HPzzFJMM+AyfnpFLUrs7gzX3ld7ejgFc4X8W53s7AlDHp2fkAAD3KHIAMJytIt+yZYsSExP1+OOPKy0tzdOZAAD14LbIDx8+rJkzZ2rx4sVat26d9uzZo7y8PCeyAQBscHuxMzc3VwMHDqx7FG16erqaNWvm8WAAAHvczsiLiorkcrk0evRoJSQk6JNPPlFwcLAT2QAANrgtcpfLpYKCAs2ZM0efffaZdu7cqZycHCeyAQBscFvkd9xxh6Kjo9WiRQsFBQUpNjZWO3fudCIbAMAGt0Xet29f5efn6/Tp03K5XPr222913333OZENAGCD24udkZGRGjlypIYOHarq6mr16tVLgwYNciIbAMAGW1v0k5KSlJSU5OksAIBrwM5OADAcRQ4AhqPIAcBwFDkAGI4iBwDDUeQAYDiKHAAMR5EDgOEocgAwHEUOAIajyAHAcBQ5ABiOIgcAw1HkAGA4ihwADEeRA4DhKHIAMBxFDgCGo8gBwHAUOQAYjiIHAMNR5ABgOIocAAxHkQOA4ZraeVNKSorKy8vVtOmlt8+ePVuRkZEeDQYAsMdtkVuWpcLCQn3zzTd1RQ4A8B1ul1b++OMPSdKLL76op556SitXrvR4KACAfW6n2KdPn1Z0dLSmT5+u6upqDR8+XO3atVOvXr2cyAcAcMNtkXft2lVdu3ate52UlKS8vDyKHAB8hNulle3bt6ugoKDutWVZrJUDgA9xW+QVFRVasGCBLly4oMrKSuXk5Kh///5OZAMA2OB2at23b1/t2LFDTz/9tGpqajR06NArlloAAN5la41k/PjxGj9+vKezAACuATs7AcBwFDkAGI4iBwDDUeQAYDiKHAAMR5EDgOEocgAwHEUOAIajyAHAcBQ5ABiOIgcAw1HkAGA4ihwADEeRA4DhKHIAMBxFDgCGo8gBwHAUOQAYjiIHAMNR5ABgOIocAAzX1NsBYK7NB75VftE2b8fwisK//iVJemPL215O4h297/63Yjs84u0Y+D8UOa5ZftE2FZ4sVkRIuLejOK5zdIm3I3hN4cliSaLIfQhFjusSERKuNx59zdsx4KDG+i3El9leI58/f74mT57sySwAgGtgq8gLCgqUk5Pj6SwAgGvgtshPnjyp9PR0jR492ok8AIB6clvkM2bM0IQJE9S8eXMn8gAA6umqRb569Wq1adNG0dHRTuUBANTTVe9a2bBhg8rKypSQkKBTp07p7NmzmjNnjqZMmeJUPgCAG1ct8oyMjLp/Z2dn66effqLEAcDHsEUfAAxne0NQYmKiEhMTPZkFAHANmJEDgOEocgAwHEUOAIajyAHAcBQ5ABiOIgcAw1HkAGA4ihwADMcJQYDBvHFuau1Rb06fFMQ5of+MGTlgsNpzU50UERLu+DmthSeLG+1B33YwIwcM1xjOTeWc0KtjRg4AhqPIAcBwFDkAGI4iBwDDUeQAYDiKHAAMR5EDgOEocgAwHEUOAIajyAHAcBQ5ABiOIgcAw1HkAGA4ihwADGeryN99910NHDhQ8fHxysjI8HQmAEA9uH0e+U8//aQffvhB69at08WLFzVw4EDFxMSoffv2TuQDALjhdkbevXt3LV++XE2bNtWJEyfkcrl08803O5ENAGCDraWVgIAALVy4UPHx8YqOjlbr1q09nQsAYJPti53jxo1TQUGBjhw5olWrVnkyEwCgHtwW+YEDB/Tbb79Jkm666SbFxcVp3759Hg8GALDHbZEXFxdr2rRpqqqqUlVVlb7++mt169bNiWwAABvc3rUSExOjnTt36umnn5a/v7/i4uIUHx/vRDYAgA1ui1ySUlNTlZqa6uksAIBrwM5OADAcRQ4AhqPIAcBwFDkAGI4iBwDDUeQAYDiKHAAMR5EDgOEocgAwHEUOAIajyAHAcBQ5ABiOIgcAw1HkAGA4ihwADEeRA4DhKHIAMBxFDgCGo8gBwHAUOQAYjiIHAMNR5ABgOIocAAxHkQOA4ZraedP777+vjRs3SpJiYmI0adIkj4YCANjntsi///575efnKycnR35+fho5cqRyc3PVv39/J/I1CpsPfKv8om3ejlFvhSeLJUlvbHnby0nqr/fd/1Zsh0e8HQNoEG6XVkJDQzV58mQFBgYqICBAHTp0UElJiRPZGo38om11pWiSiJBwRYSEeztGvRWeLDbygxP4J25n5B07dqz7d2FhoTZu3KisrCyPhmqMIkLC9cajr3k7RqNg4jcI4GpsX+zcv3+/XnzxRU2aNEkREREejAQAqA9bRf7zzz/rhRde0Ouvv65nnnnG05kAAPXgdmnlyJEjGjNmjNLT0xUdHe1EJgBAPbgt8mXLlunChQuaN29e3c+Sk5M1ZMgQjwYDANjjtsinTZumadOmOZEFAHANbG0IAnzJ9d5331D3v3MvOnwFW/RhnOu9774h7n/nXnT4EmbkMJK377vnXnT4EmbkAGA4ihwADEeRA4DhKHIAMBxFDgCGo8gBwHAUOQAYjiIHAMNR5ABgOIocAAxHkQOA4ShyADAcRQ4AhqPIAcBwFDkAGI4iBwDDUeQAYDiKHAAMx1FvAK7L9R6GbUdDHZjtjqkHajMjB3BdrvcwbDsa4sBsd0w+UJsZOYDr5u3DsBuCyQdq256RV1ZW6oknnlBxsWc/eQEA9WOryHfs2KEhQ4aosLDQw3EAAPVlq8hXrVqlmTNnqlWrVp7OAwCoJ1tr5G+++aancwAArhF3rQCA4ShyADAcRQ4AhuM+cjfYtQbA19WryLds2eKpHD6rdteaJ3eVeXrHmvT3hwVFDtx4mJHbwK41AL6MNXIAMBxFDgCGo8gBwHAUOQAYjiIHAMNR5ABgOIocAAxHkQOA4dgQZIjrfVRAQz0GgG3+gO9hRm6I6z3gtiEOrzX5cFrgRsaM3CDeflQA2/wB38SMHAAMx4wcwA2hMV9HYkYO4IbQmK8jMSMHcMNorNeRmJEDgOEocgAwHEUOAIajyAHAcBQ5ABiOIgcAw1HkAGA4ihwADEeRA4DhbBX5+vXrNXDgQMXFxSkzM9PTmQAA9eB2i35paanS09OVnZ2twMBAJScn6+GHH9Y999zjRD4AgBtui/z7779Xjx49FBISIkkaMGCANm3apLFjx17191wulyTp6NGj1xzuzOnjkqTi4mt/EM71qjxR4fUMvpLDFzL4Sg5fyOArOXwhg6/kaIgMtZ1Z26F2+FmWZV3tDR9++KHOnj2rCRMmSJJWr16tnTt36j//+c9V//D27ds1bNgw20EAAH/LzMxUVFSUrfe6nZHX1NTIz8+v7rVlWVe8/iddunRRZmamQkND5e/vbysMADR2LpdLZWVl6tKli+3fcVvkYWFh2r59e93rsrIytWrVyu0fDgoKsv1pAgD42913312v97u9a6Vnz54qKChQeXm5zp07p6+++kp9+vS55oAAgIbldkbeunVrTZgwQcOHD1d1dbWSkpL0wAMPOJENAGCD24udAADfxs5OADAcRQ4AhqPIAcBwFDkAGM7tXSvekpubq4ULF6pJkyYKDg5WWlqa7rrrLsfGX7NmjTIyMupeV1RUqLS0VHl5ebrjjjscyyFJW7du1VtvvaWqqip17txZc+bM0a233upohrVr12rZsmXy8/PTTTfdpKlTp+r+++93NIMkrVy5UllZWfLz81Pbtm2Vlpamli1bOpphxYoVWrlypYKCgtShQwfNmDGj7hEWTpo3b542bdqk4OBgSVK7du30zjvvOJph3759SktLU0VFhZo0aaLZs2fXayNLQ7EsS5MnT1anTp00YsQIx8e/3ObNmzVx4kT98ssvzg1q+aBz585ZkZGRVmFhoWVZlpWRkWG99NJLXstTVVVlPfvss1ZWVpbjY584ccLq0aOHdfDgQcuyLGvBggXWzJkzHc1w4MABq1evXlZpaallWZa1detWKyYmxtEMlmVZu3btsvr27WudPn3asizLmjdvnjV9+nRHMxQUFFiPPPKIdeTIEcuyLCsnJ8dKTU11NEOtZ5991vr555+9MrZlWdbZs2etXr16WVu3brUsy7Jyc3OtAQMGOJ7j999/t1JSUqzIyEhr6dKljo9/uYMHD1qxsbHWgw8+6Oi4Prm04nK5ZFmWKiouPYDmzJkzatasmdfyLFmyRC1atFBycrLjY+fn5+v+++9XRESEJGnIkCFav369LAfvGg0MDFRaWlrdjt4uXbro+PHjqqqqcixD7bhffvmlbrvtNl24cEGlpaWOz4R//fVX9ezZU2FhYZKkuLg4bdmyxfH/FlVVVdqzZ4+WLl2qJ598UqmpqSopKXE0w3fffae2bdsqJiZGktSvXz/HvxFIl55JMnjwYD322GOOj325c+fOaeLEiZo8ebLjY/vk0sott9yiWbNmKTk5WSEhIaqpqVFWVpZXspSXlysjI0PZ2dleGf/o0aN1pSFdemRCZWWlzpw549jySnh4uMLDwyVd+go7d+5cPfroowoMDHRk/MsFBARo8+bNmjp1qgIDAzVu3DhHx4+MjNSKFSv0559/6s4771R2draqq6t18uRJW4+uaCilpaXq0aOHxo8fr44dO2rZsmV65ZVXlJOTY+tZSA3h4MGDCg0N1ZQpU7R37141b95cEydOdGTsy82YMUPSpQ8Wb5oxY4aee+45de7c2fGxfXJGvm/fPi1atEgbNmxQfn6+Ro8erdTUVEdnobVWrVqlfv36qW3bto6PLf33Q8tqNWni/P+6s2fP6tVXX9WhQ4eUlpbm+Pi1YmNj9eOPPyo1NVUjRoxQTU2NY2NHRUVpzJgxGjt2rBITE+Xn56eQkBAFBAQ4lkGS2rZtqyVLlqhTp07y8/PTiBEjdOjQIUcf4Xrx4kXl5eXpueeeU3Z2tp5//nmNGjXK8W8nviAzM1NNmzZVUlKSV8b3ySLPz8/XQw89VHdxc9iwYdq/f7/++usvx7Ns2LBBiYmJjo9bq02bNjp27Fjd69LSUgUHB+vmm292NEdJSYmSk5Pl7++v5cuXq3nz5o6OL0lFRUVXPMBt0KBBKikp0alTpxzLUFlZqe7duysnJ0fZ2dmKjY2VJMeXePbu3as1a9Zc8TPLshz9QGnVqpU6dOigyMhISZc+YF0ulw4fPuxYBl+Rk5OjXbt2KSEhQaNGjdL58+eVkJCg0tJSR8b3ySK/9957tW3bNh0/fulgic2bNys8PFwtWrRwNMepU6d06NAhde3a1dFxL9e7d2/t2LFDhYWFkqRPP/1U/fr1czRDZWWlUlJSFBcXp/T0dAUFBTk6fq2ysjK99tprKi8vl3TpCMKOHTvq9ttvdyzDsWPHlJKSosrKSknSBx98oPj4eMeWM2o1adJEb775Zl1pfvLJJ+rcufMVy3Ce1qdPHxUXF2v37t2SpG3btsnPz69uGa4x+fzzz/XFF19o7dq1+uijjxQUFKS1a9eqdevWjozvk2vk0dHRGjFihFJSUhQQEKDg4GAtXrzY8RxFRUUKDQ11/Gvz5Vq2bKm5c+dq3Lhxqq6u1l133aX58+c7miEzM1MlJSXKzc1Vbm5u3c8//vhjR0s0KipKo0eP1vDhw+Xv769WrVpp0aJFjo0vSe3bt9eoUaM0ePBg1dTUqFu3bnVrtE7q1KmTpk2bppdfflkul0thYWF6++23Hc0QGhqqRYsWadasWTp37pwCAwP13nvvefXGhMaKh2YBgOF8cmkFAGAfRQ4AhqPIAcBwFDkAGI4iBwDDUeQAYDiKHAAMR5EDgOH+F2GHWRrqzxxYAAAAAElFTkSuQmCC"/>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3" name="矩形 2"/>
          <p:cNvSpPr/>
          <p:nvPr/>
        </p:nvSpPr>
        <p:spPr>
          <a:xfrm>
            <a:off x="611105" y="2104290"/>
            <a:ext cx="10741024" cy="580865"/>
          </a:xfrm>
          <a:prstGeom prst="rect">
            <a:avLst/>
          </a:prstGeom>
        </p:spPr>
        <p:txBody>
          <a:bodyPr wrap="square">
            <a:spAutoFit/>
          </a:bodyPr>
          <a:lstStyle/>
          <a:p>
            <a:pPr>
              <a:lnSpc>
                <a:spcPct val="150000"/>
              </a:lnSpc>
            </a:pPr>
            <a:r>
              <a:rPr lang="zh-CN" altLang="zh-CN" kern="100" dirty="0">
                <a:solidFill>
                  <a:srgbClr val="000000"/>
                </a:solidFill>
                <a:latin typeface="Times New Roman" panose="02020603050405020304" pitchFamily="18" charset="0"/>
                <a:cs typeface="Times New Roman" panose="02020603050405020304" pitchFamily="18" charset="0"/>
              </a:rPr>
              <a:t>目标检测结合了目标分类和定位两个任务。</a:t>
            </a:r>
            <a:endParaRPr lang="en-US" altLang="zh-CN" kern="100" dirty="0">
              <a:solidFill>
                <a:srgbClr val="000000"/>
              </a:solidFill>
              <a:latin typeface="Times New Roman" panose="02020603050405020304" pitchFamily="18" charset="0"/>
              <a:cs typeface="Times New Roman" panose="02020603050405020304" pitchFamily="18" charset="0"/>
            </a:endParaRPr>
          </a:p>
        </p:txBody>
      </p:sp>
      <p:pic>
        <p:nvPicPr>
          <p:cNvPr id="8" name="图片 7" descr="手机截图图人的照片上写着字&#10;&#10;低可信度描述已自动生成"/>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802523" y="2996075"/>
            <a:ext cx="10586954" cy="2983095"/>
          </a:xfrm>
          <a:prstGeom prst="rect">
            <a:avLst/>
          </a:prstGeom>
        </p:spPr>
      </p:pic>
      <p:sp>
        <p:nvSpPr>
          <p:cNvPr id="7" name="文本框 6"/>
          <p:cNvSpPr txBox="1"/>
          <p:nvPr/>
        </p:nvSpPr>
        <p:spPr>
          <a:xfrm>
            <a:off x="611105" y="1435375"/>
            <a:ext cx="6096000" cy="461665"/>
          </a:xfrm>
          <a:prstGeom prst="rect">
            <a:avLst/>
          </a:prstGeom>
          <a:noFill/>
        </p:spPr>
        <p:txBody>
          <a:bodyPr wrap="square">
            <a:spAutoFit/>
          </a:bodyPr>
          <a:lstStyle/>
          <a:p>
            <a:r>
              <a:rPr lang="zh-CN" altLang="en-US" b="1" dirty="0"/>
              <a:t>目标检测</a:t>
            </a:r>
            <a:endParaRPr lang="zh-CN" altLang="en-US" b="1"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2"/>
          <p:cNvSpPr>
            <a:spLocks noGrp="1" noChangeArrowheads="1"/>
          </p:cNvSpPr>
          <p:nvPr>
            <p:ph type="title"/>
          </p:nvPr>
        </p:nvSpPr>
        <p:spPr>
          <a:xfrm>
            <a:off x="668338" y="235898"/>
            <a:ext cx="11523662" cy="677863"/>
          </a:xfrm>
        </p:spPr>
        <p:txBody>
          <a:bodyPr/>
          <a:lstStyle/>
          <a:p>
            <a:pPr algn="l" eaLnBrk="1" hangingPunct="1"/>
            <a:r>
              <a:rPr lang="zh-CN" altLang="en-US" dirty="0">
                <a:sym typeface="+mn-ea"/>
              </a:rPr>
              <a:t>目标检测</a:t>
            </a:r>
            <a:endParaRPr lang="zh-CN" altLang="en-US" dirty="0">
              <a:solidFill>
                <a:schemeClr val="tx1"/>
              </a:solidFill>
            </a:endParaRPr>
          </a:p>
        </p:txBody>
      </p:sp>
      <p:sp>
        <p:nvSpPr>
          <p:cNvPr id="8" name="文本框 7"/>
          <p:cNvSpPr txBox="1"/>
          <p:nvPr/>
        </p:nvSpPr>
        <p:spPr>
          <a:xfrm>
            <a:off x="668338" y="1615703"/>
            <a:ext cx="9777844" cy="461665"/>
          </a:xfrm>
          <a:prstGeom prst="rect">
            <a:avLst/>
          </a:prstGeom>
          <a:noFill/>
        </p:spPr>
        <p:txBody>
          <a:bodyPr wrap="square">
            <a:spAutoFit/>
          </a:bodyPr>
          <a:lstStyle/>
          <a:p>
            <a:r>
              <a:rPr lang="zh-CN" altLang="en-US" i="0" dirty="0">
                <a:solidFill>
                  <a:srgbClr val="4D4D4D"/>
                </a:solidFill>
                <a:effectLst/>
                <a:latin typeface="微软雅黑" panose="020B0503020204020204" pitchFamily="34" charset="-122"/>
                <a:ea typeface="微软雅黑" panose="020B0503020204020204" pitchFamily="34" charset="-122"/>
              </a:rPr>
              <a:t>学术和工业界主要将目标检测算法分成三类：</a:t>
            </a:r>
            <a:endParaRPr lang="zh-CN" altLang="en-US" dirty="0"/>
          </a:p>
        </p:txBody>
      </p:sp>
      <p:sp>
        <p:nvSpPr>
          <p:cNvPr id="12" name="文本框 11"/>
          <p:cNvSpPr txBox="1"/>
          <p:nvPr/>
        </p:nvSpPr>
        <p:spPr>
          <a:xfrm>
            <a:off x="668338" y="2674206"/>
            <a:ext cx="10326202" cy="1938020"/>
          </a:xfrm>
          <a:prstGeom prst="rect">
            <a:avLst/>
          </a:prstGeom>
          <a:noFill/>
        </p:spPr>
        <p:txBody>
          <a:bodyPr wrap="square">
            <a:spAutoFit/>
          </a:bodyPr>
          <a:lstStyle/>
          <a:p>
            <a:pPr algn="just"/>
            <a:r>
              <a:rPr lang="en-US" altLang="zh-CN" i="0" dirty="0">
                <a:solidFill>
                  <a:srgbClr val="222222"/>
                </a:solidFill>
                <a:effectLst/>
                <a:cs typeface="Arial" panose="020B0604020202020204" pitchFamily="34" charset="0"/>
              </a:rPr>
              <a:t>1.</a:t>
            </a:r>
            <a:r>
              <a:rPr lang="zh-CN" altLang="en-US" i="0" dirty="0">
                <a:solidFill>
                  <a:srgbClr val="222222"/>
                </a:solidFill>
                <a:effectLst/>
                <a:cs typeface="Arial" panose="020B0604020202020204" pitchFamily="34" charset="0"/>
              </a:rPr>
              <a:t>传统的目标检测框架；</a:t>
            </a:r>
            <a:endParaRPr lang="en-US" altLang="zh-CN" i="0" dirty="0">
              <a:solidFill>
                <a:srgbClr val="222222"/>
              </a:solidFill>
              <a:effectLst/>
              <a:cs typeface="Arial" panose="020B0604020202020204" pitchFamily="34" charset="0"/>
            </a:endParaRPr>
          </a:p>
          <a:p>
            <a:pPr algn="just"/>
            <a:endParaRPr lang="en-US" altLang="zh-CN" dirty="0">
              <a:solidFill>
                <a:srgbClr val="222222"/>
              </a:solidFill>
              <a:cs typeface="Arial" panose="020B0604020202020204" pitchFamily="34" charset="0"/>
            </a:endParaRPr>
          </a:p>
          <a:p>
            <a:pPr algn="just"/>
            <a:r>
              <a:rPr lang="en-US" altLang="zh-CN" i="0" dirty="0">
                <a:solidFill>
                  <a:srgbClr val="222222"/>
                </a:solidFill>
                <a:effectLst/>
                <a:cs typeface="Arial" panose="020B0604020202020204" pitchFamily="34" charset="0"/>
              </a:rPr>
              <a:t>2.</a:t>
            </a:r>
            <a:r>
              <a:rPr lang="zh-CN" altLang="en-US" i="0" dirty="0">
                <a:solidFill>
                  <a:srgbClr val="222222"/>
                </a:solidFill>
                <a:effectLst/>
                <a:cs typeface="Arial" panose="020B0604020202020204" pitchFamily="34" charset="0"/>
              </a:rPr>
              <a:t>基于深度学习的</a:t>
            </a:r>
            <a:r>
              <a:rPr lang="en-US" altLang="zh-CN" i="0" dirty="0">
                <a:solidFill>
                  <a:srgbClr val="222222"/>
                </a:solidFill>
                <a:effectLst/>
                <a:cs typeface="Arial" panose="020B0604020202020204" pitchFamily="34" charset="0"/>
              </a:rPr>
              <a:t>One Stage</a:t>
            </a:r>
            <a:r>
              <a:rPr lang="zh-CN" altLang="en-US" i="0" dirty="0">
                <a:solidFill>
                  <a:srgbClr val="222222"/>
                </a:solidFill>
                <a:effectLst/>
                <a:cs typeface="Arial" panose="020B0604020202020204" pitchFamily="34" charset="0"/>
              </a:rPr>
              <a:t>目标检测框架（速度有优势）；</a:t>
            </a:r>
            <a:endParaRPr lang="en-US" altLang="zh-CN" i="0" dirty="0">
              <a:solidFill>
                <a:srgbClr val="222222"/>
              </a:solidFill>
              <a:effectLst/>
              <a:cs typeface="Arial" panose="020B0604020202020204" pitchFamily="34" charset="0"/>
            </a:endParaRPr>
          </a:p>
          <a:p>
            <a:pPr algn="just"/>
            <a:endParaRPr lang="en-US" altLang="zh-CN" dirty="0">
              <a:solidFill>
                <a:srgbClr val="222222"/>
              </a:solidFill>
              <a:cs typeface="Arial" panose="020B0604020202020204" pitchFamily="34" charset="0"/>
            </a:endParaRPr>
          </a:p>
          <a:p>
            <a:pPr algn="just"/>
            <a:r>
              <a:rPr lang="en-US" altLang="zh-CN" i="0" dirty="0">
                <a:solidFill>
                  <a:srgbClr val="222222"/>
                </a:solidFill>
                <a:effectLst/>
                <a:cs typeface="Arial" panose="020B0604020202020204" pitchFamily="34" charset="0"/>
              </a:rPr>
              <a:t>3.</a:t>
            </a:r>
            <a:r>
              <a:rPr lang="zh-CN" altLang="en-US" i="0" dirty="0">
                <a:solidFill>
                  <a:srgbClr val="222222"/>
                </a:solidFill>
                <a:effectLst/>
                <a:cs typeface="Arial" panose="020B0604020202020204" pitchFamily="34" charset="0"/>
              </a:rPr>
              <a:t>基于深度学习的</a:t>
            </a:r>
            <a:r>
              <a:rPr lang="en-US" altLang="zh-CN" i="0" dirty="0">
                <a:solidFill>
                  <a:srgbClr val="222222"/>
                </a:solidFill>
                <a:effectLst/>
                <a:cs typeface="Arial" panose="020B0604020202020204" pitchFamily="34" charset="0"/>
              </a:rPr>
              <a:t>Two Stages</a:t>
            </a:r>
            <a:r>
              <a:rPr lang="zh-CN" altLang="en-US" i="0" dirty="0">
                <a:solidFill>
                  <a:srgbClr val="222222"/>
                </a:solidFill>
                <a:effectLst/>
                <a:cs typeface="Arial" panose="020B0604020202020204" pitchFamily="34" charset="0"/>
              </a:rPr>
              <a:t>目标检测框架（准确度有优势）。</a:t>
            </a:r>
            <a:endParaRPr lang="zh-CN" altLang="en-US" i="0" dirty="0">
              <a:solidFill>
                <a:srgbClr val="222222"/>
              </a:solidFill>
              <a:effectLst/>
              <a:cs typeface="Arial" panose="020B0604020202020204" pitchFamily="34" charset="0"/>
            </a:endParaRPr>
          </a:p>
        </p:txBody>
      </p:sp>
    </p:spTree>
  </p:cSld>
  <p:clrMapOvr>
    <a:masterClrMapping/>
  </p:clrMapOvr>
  <p:transition advTm="8005"/>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2"/>
          <p:cNvSpPr>
            <a:spLocks noGrp="1" noChangeArrowheads="1"/>
          </p:cNvSpPr>
          <p:nvPr>
            <p:ph type="title"/>
          </p:nvPr>
        </p:nvSpPr>
        <p:spPr>
          <a:xfrm>
            <a:off x="668338" y="235898"/>
            <a:ext cx="11523662" cy="677863"/>
          </a:xfrm>
        </p:spPr>
        <p:txBody>
          <a:bodyPr/>
          <a:lstStyle/>
          <a:p>
            <a:pPr algn="l" eaLnBrk="1" hangingPunct="1"/>
            <a:r>
              <a:rPr lang="zh-CN" altLang="en-US" dirty="0">
                <a:sym typeface="+mn-ea"/>
              </a:rPr>
              <a:t>目标检测</a:t>
            </a:r>
            <a:endParaRPr lang="zh-CN" altLang="en-US" dirty="0">
              <a:solidFill>
                <a:schemeClr val="tx1"/>
              </a:solidFill>
            </a:endParaRPr>
          </a:p>
        </p:txBody>
      </p:sp>
      <p:sp>
        <p:nvSpPr>
          <p:cNvPr id="12" name="文本框 11"/>
          <p:cNvSpPr txBox="1"/>
          <p:nvPr/>
        </p:nvSpPr>
        <p:spPr>
          <a:xfrm>
            <a:off x="668338" y="1478524"/>
            <a:ext cx="4654583" cy="460375"/>
          </a:xfrm>
          <a:prstGeom prst="rect">
            <a:avLst/>
          </a:prstGeom>
          <a:noFill/>
        </p:spPr>
        <p:txBody>
          <a:bodyPr wrap="square">
            <a:spAutoFit/>
          </a:bodyPr>
          <a:lstStyle/>
          <a:p>
            <a:pPr algn="just"/>
            <a:r>
              <a:rPr lang="en-US" altLang="zh-CN" b="1" i="0" dirty="0">
                <a:solidFill>
                  <a:srgbClr val="222222"/>
                </a:solidFill>
                <a:effectLst/>
                <a:cs typeface="Arial" panose="020B0604020202020204" pitchFamily="34" charset="0"/>
              </a:rPr>
              <a:t>1.</a:t>
            </a:r>
            <a:r>
              <a:rPr lang="zh-CN" altLang="en-US" b="1" i="0" dirty="0">
                <a:solidFill>
                  <a:srgbClr val="222222"/>
                </a:solidFill>
                <a:effectLst/>
                <a:cs typeface="Arial" panose="020B0604020202020204" pitchFamily="34" charset="0"/>
              </a:rPr>
              <a:t>传统</a:t>
            </a:r>
            <a:r>
              <a:rPr lang="zh-CN" altLang="en-US" b="1" i="0" dirty="0">
                <a:solidFill>
                  <a:srgbClr val="222222"/>
                </a:solidFill>
                <a:effectLst/>
                <a:latin typeface="-apple-system"/>
              </a:rPr>
              <a:t>的目标检测框架</a:t>
            </a:r>
            <a:endParaRPr lang="zh-CN" altLang="en-US" b="1" i="0" dirty="0">
              <a:solidFill>
                <a:srgbClr val="222222"/>
              </a:solidFill>
              <a:effectLst/>
              <a:latin typeface="-apple-system"/>
            </a:endParaRPr>
          </a:p>
        </p:txBody>
      </p:sp>
      <p:sp>
        <p:nvSpPr>
          <p:cNvPr id="9" name="文本框 8"/>
          <p:cNvSpPr txBox="1"/>
          <p:nvPr/>
        </p:nvSpPr>
        <p:spPr>
          <a:xfrm>
            <a:off x="495990" y="2143332"/>
            <a:ext cx="10846680" cy="2306955"/>
          </a:xfrm>
          <a:prstGeom prst="rect">
            <a:avLst/>
          </a:prstGeom>
          <a:noFill/>
        </p:spPr>
        <p:txBody>
          <a:bodyPr wrap="square">
            <a:spAutoFit/>
          </a:bodyPr>
          <a:lstStyle/>
          <a:p>
            <a:pPr algn="just">
              <a:lnSpc>
                <a:spcPct val="200000"/>
              </a:lnSpc>
            </a:pPr>
            <a:r>
              <a:rPr lang="zh-CN" altLang="en-US" b="0" i="0" dirty="0">
                <a:effectLst/>
                <a:ea typeface="+mj-ea"/>
                <a:cs typeface="Arial" panose="020B0604020202020204" pitchFamily="34" charset="0"/>
              </a:rPr>
              <a:t>（</a:t>
            </a:r>
            <a:r>
              <a:rPr lang="en-US" altLang="zh-CN" b="0" i="0" dirty="0">
                <a:effectLst/>
                <a:ea typeface="+mj-ea"/>
                <a:cs typeface="Arial" panose="020B0604020202020204" pitchFamily="34" charset="0"/>
              </a:rPr>
              <a:t>1</a:t>
            </a:r>
            <a:r>
              <a:rPr lang="zh-CN" altLang="en-US" b="0" i="0" dirty="0">
                <a:effectLst/>
                <a:ea typeface="+mj-ea"/>
                <a:cs typeface="Arial" panose="020B0604020202020204" pitchFamily="34" charset="0"/>
              </a:rPr>
              <a:t>）候选区域选择（采用不同尺寸、不同比例的滑动窗口对图像进行遍历）；</a:t>
            </a:r>
            <a:br>
              <a:rPr lang="zh-CN" altLang="en-US" b="0" i="0" dirty="0">
                <a:effectLst/>
                <a:ea typeface="+mj-ea"/>
                <a:cs typeface="Arial" panose="020B0604020202020204" pitchFamily="34" charset="0"/>
              </a:rPr>
            </a:br>
            <a:r>
              <a:rPr lang="zh-CN" altLang="en-US" b="0" i="0" dirty="0">
                <a:effectLst/>
                <a:ea typeface="+mj-ea"/>
                <a:cs typeface="Arial" panose="020B0604020202020204" pitchFamily="34" charset="0"/>
              </a:rPr>
              <a:t>（</a:t>
            </a:r>
            <a:r>
              <a:rPr lang="en-US" altLang="zh-CN" b="0" i="0" dirty="0">
                <a:effectLst/>
                <a:ea typeface="+mj-ea"/>
                <a:cs typeface="Arial" panose="020B0604020202020204" pitchFamily="34" charset="0"/>
              </a:rPr>
              <a:t>2</a:t>
            </a:r>
            <a:r>
              <a:rPr lang="zh-CN" altLang="en-US" b="0" i="0" dirty="0">
                <a:effectLst/>
                <a:ea typeface="+mj-ea"/>
                <a:cs typeface="Arial" panose="020B0604020202020204" pitchFamily="34" charset="0"/>
              </a:rPr>
              <a:t>）对不同的候选区域进行特征提取（</a:t>
            </a:r>
            <a:r>
              <a:rPr lang="zh-CN" altLang="en-US" dirty="0">
                <a:ea typeface="+mj-ea"/>
                <a:cs typeface="Arial" panose="020B0604020202020204" pitchFamily="34" charset="0"/>
              </a:rPr>
              <a:t>如</a:t>
            </a:r>
            <a:r>
              <a:rPr lang="en-US" altLang="zh-CN" b="0" i="0" dirty="0">
                <a:effectLst/>
                <a:ea typeface="+mj-ea"/>
                <a:cs typeface="Arial" panose="020B0604020202020204" pitchFamily="34" charset="0"/>
              </a:rPr>
              <a:t>SIFT</a:t>
            </a:r>
            <a:r>
              <a:rPr lang="zh-CN" altLang="en-US" b="0" i="0" dirty="0">
                <a:effectLst/>
                <a:ea typeface="+mj-ea"/>
                <a:cs typeface="Arial" panose="020B0604020202020204" pitchFamily="34" charset="0"/>
              </a:rPr>
              <a:t>特征、</a:t>
            </a:r>
            <a:r>
              <a:rPr lang="en-US" altLang="zh-CN" b="0" i="0" dirty="0">
                <a:effectLst/>
                <a:ea typeface="+mj-ea"/>
                <a:cs typeface="Arial" panose="020B0604020202020204" pitchFamily="34" charset="0"/>
              </a:rPr>
              <a:t>HOG</a:t>
            </a:r>
            <a:r>
              <a:rPr lang="zh-CN" altLang="en-US" b="0" i="0" dirty="0">
                <a:effectLst/>
                <a:ea typeface="+mj-ea"/>
                <a:cs typeface="Arial" panose="020B0604020202020204" pitchFamily="34" charset="0"/>
              </a:rPr>
              <a:t>特征等）；</a:t>
            </a:r>
            <a:endParaRPr lang="zh-CN" altLang="en-US" b="0" i="0" dirty="0">
              <a:effectLst/>
              <a:ea typeface="+mj-ea"/>
              <a:cs typeface="Arial" panose="020B0604020202020204" pitchFamily="34" charset="0"/>
            </a:endParaRPr>
          </a:p>
          <a:p>
            <a:pPr algn="just">
              <a:lnSpc>
                <a:spcPct val="200000"/>
              </a:lnSpc>
            </a:pPr>
            <a:r>
              <a:rPr lang="zh-CN" altLang="en-US" b="0" i="0" dirty="0">
                <a:effectLst/>
                <a:ea typeface="+mj-ea"/>
                <a:cs typeface="Arial" panose="020B0604020202020204" pitchFamily="34" charset="0"/>
              </a:rPr>
              <a:t>（</a:t>
            </a:r>
            <a:r>
              <a:rPr lang="en-US" altLang="zh-CN" b="0" i="0" dirty="0">
                <a:effectLst/>
                <a:ea typeface="+mj-ea"/>
                <a:cs typeface="Arial" panose="020B0604020202020204" pitchFamily="34" charset="0"/>
              </a:rPr>
              <a:t>3</a:t>
            </a:r>
            <a:r>
              <a:rPr lang="zh-CN" altLang="en-US" b="0" i="0" dirty="0">
                <a:effectLst/>
                <a:ea typeface="+mj-ea"/>
                <a:cs typeface="Arial" panose="020B0604020202020204" pitchFamily="34" charset="0"/>
              </a:rPr>
              <a:t>）根据不</a:t>
            </a:r>
            <a:r>
              <a:rPr lang="zh-CN" altLang="en-US" b="0" i="0" dirty="0">
                <a:effectLst/>
                <a:latin typeface="-apple-system"/>
              </a:rPr>
              <a:t>同的特征使用分类器进行分类（</a:t>
            </a:r>
            <a:r>
              <a:rPr lang="en-US" altLang="zh-CN" b="0" i="0" dirty="0">
                <a:effectLst/>
                <a:latin typeface="微软雅黑" panose="020B0503020204020204" pitchFamily="34" charset="-122"/>
                <a:ea typeface="微软雅黑" panose="020B0503020204020204" pitchFamily="34" charset="-122"/>
              </a:rPr>
              <a:t>SVM</a:t>
            </a:r>
            <a:r>
              <a:rPr lang="zh-CN" altLang="en-US" b="0" i="0" dirty="0">
                <a:effectLst/>
                <a:latin typeface="微软雅黑" panose="020B0503020204020204" pitchFamily="34" charset="-122"/>
                <a:ea typeface="微软雅黑" panose="020B0503020204020204" pitchFamily="34" charset="-122"/>
              </a:rPr>
              <a:t>、</a:t>
            </a:r>
            <a:r>
              <a:rPr lang="en-US" altLang="zh-CN" b="0" i="0" dirty="0" err="1">
                <a:effectLst/>
                <a:latin typeface="微软雅黑" panose="020B0503020204020204" pitchFamily="34" charset="-122"/>
                <a:ea typeface="微软雅黑" panose="020B0503020204020204" pitchFamily="34" charset="-122"/>
              </a:rPr>
              <a:t>Adaboost</a:t>
            </a:r>
            <a:r>
              <a:rPr lang="zh-CN" altLang="en-US" b="0" i="0" dirty="0">
                <a:effectLst/>
                <a:latin typeface="微软雅黑" panose="020B0503020204020204" pitchFamily="34" charset="-122"/>
                <a:ea typeface="微软雅黑" panose="020B0503020204020204" pitchFamily="34" charset="-122"/>
              </a:rPr>
              <a:t>等）</a:t>
            </a:r>
            <a:r>
              <a:rPr lang="zh-CN" altLang="en-US" b="0" i="0" dirty="0">
                <a:effectLst/>
                <a:latin typeface="-apple-system"/>
              </a:rPr>
              <a:t>。</a:t>
            </a:r>
            <a:endParaRPr lang="zh-CN" altLang="en-US" b="0" i="0" dirty="0">
              <a:effectLst/>
              <a:latin typeface="-apple-system"/>
            </a:endParaRPr>
          </a:p>
        </p:txBody>
      </p:sp>
    </p:spTree>
  </p:cSld>
  <p:clrMapOvr>
    <a:masterClrMapping/>
  </p:clrMapOvr>
  <p:transition advTm="8005"/>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2"/>
          <p:cNvSpPr>
            <a:spLocks noGrp="1" noChangeArrowheads="1"/>
          </p:cNvSpPr>
          <p:nvPr>
            <p:ph type="title"/>
          </p:nvPr>
        </p:nvSpPr>
        <p:spPr>
          <a:xfrm>
            <a:off x="668338" y="235898"/>
            <a:ext cx="11523662" cy="677863"/>
          </a:xfrm>
        </p:spPr>
        <p:txBody>
          <a:bodyPr/>
          <a:lstStyle/>
          <a:p>
            <a:pPr algn="l" eaLnBrk="1" hangingPunct="1"/>
            <a:r>
              <a:rPr lang="zh-CN" altLang="en-US" dirty="0">
                <a:sym typeface="+mn-ea"/>
              </a:rPr>
              <a:t>目标检测</a:t>
            </a:r>
            <a:endParaRPr lang="zh-CN" altLang="en-US" dirty="0">
              <a:solidFill>
                <a:schemeClr val="tx1"/>
              </a:solidFill>
            </a:endParaRPr>
          </a:p>
        </p:txBody>
      </p:sp>
      <p:sp>
        <p:nvSpPr>
          <p:cNvPr id="14" name="文本框 13"/>
          <p:cNvSpPr txBox="1"/>
          <p:nvPr/>
        </p:nvSpPr>
        <p:spPr>
          <a:xfrm>
            <a:off x="668338" y="1671938"/>
            <a:ext cx="6096798" cy="460375"/>
          </a:xfrm>
          <a:prstGeom prst="rect">
            <a:avLst/>
          </a:prstGeom>
          <a:noFill/>
        </p:spPr>
        <p:txBody>
          <a:bodyPr wrap="square">
            <a:spAutoFit/>
          </a:bodyPr>
          <a:lstStyle/>
          <a:p>
            <a:pPr algn="just"/>
            <a:r>
              <a:rPr lang="en-US" altLang="zh-CN" b="1" i="0" dirty="0">
                <a:solidFill>
                  <a:srgbClr val="222222"/>
                </a:solidFill>
                <a:effectLst/>
                <a:latin typeface="Times New Roman" panose="02020603050405020304" pitchFamily="18" charset="0"/>
                <a:cs typeface="Times New Roman" panose="02020603050405020304" pitchFamily="18" charset="0"/>
              </a:rPr>
              <a:t>2.</a:t>
            </a:r>
            <a:r>
              <a:rPr lang="zh-CN" altLang="en-US" b="1" i="0" dirty="0">
                <a:solidFill>
                  <a:srgbClr val="222222"/>
                </a:solidFill>
                <a:effectLst/>
                <a:latin typeface="-apple-system"/>
              </a:rPr>
              <a:t>基于深度学习的</a:t>
            </a:r>
            <a:r>
              <a:rPr lang="en-US" altLang="zh-CN" b="1" i="0" dirty="0">
                <a:solidFill>
                  <a:srgbClr val="222222"/>
                </a:solidFill>
                <a:effectLst/>
                <a:latin typeface="Times New Roman" panose="02020603050405020304" pitchFamily="18" charset="0"/>
                <a:cs typeface="Times New Roman" panose="02020603050405020304" pitchFamily="18" charset="0"/>
              </a:rPr>
              <a:t>One Stage</a:t>
            </a:r>
            <a:r>
              <a:rPr lang="zh-CN" altLang="en-US" b="1" i="0" dirty="0">
                <a:solidFill>
                  <a:srgbClr val="222222"/>
                </a:solidFill>
                <a:effectLst/>
                <a:latin typeface="-apple-system"/>
              </a:rPr>
              <a:t>目标检测框架</a:t>
            </a:r>
            <a:endParaRPr lang="en-US" altLang="zh-CN" b="1" i="0" dirty="0">
              <a:solidFill>
                <a:srgbClr val="222222"/>
              </a:solidFill>
              <a:effectLst/>
              <a:latin typeface="-apple-system"/>
            </a:endParaRPr>
          </a:p>
        </p:txBody>
      </p:sp>
      <p:sp>
        <p:nvSpPr>
          <p:cNvPr id="6" name="文本框 5"/>
          <p:cNvSpPr txBox="1"/>
          <p:nvPr/>
        </p:nvSpPr>
        <p:spPr>
          <a:xfrm>
            <a:off x="668338" y="4061395"/>
            <a:ext cx="10914762" cy="2306955"/>
          </a:xfrm>
          <a:prstGeom prst="rect">
            <a:avLst/>
          </a:prstGeom>
          <a:noFill/>
        </p:spPr>
        <p:txBody>
          <a:bodyPr wrap="square">
            <a:spAutoFit/>
          </a:bodyPr>
          <a:lstStyle/>
          <a:p>
            <a:pPr algn="just">
              <a:lnSpc>
                <a:spcPct val="150000"/>
              </a:lnSpc>
            </a:pPr>
            <a:r>
              <a:rPr lang="zh-CN" altLang="en-US" b="0" i="0" dirty="0">
                <a:solidFill>
                  <a:srgbClr val="222222"/>
                </a:solidFill>
                <a:effectLst/>
                <a:cs typeface="Arial" panose="020B0604020202020204" pitchFamily="34" charset="0"/>
              </a:rPr>
              <a:t>此类检测算法属于端到端（</a:t>
            </a:r>
            <a:r>
              <a:rPr lang="en-US" altLang="zh-CN" b="0" i="0" dirty="0">
                <a:solidFill>
                  <a:srgbClr val="222222"/>
                </a:solidFill>
                <a:effectLst/>
                <a:cs typeface="Arial" panose="020B0604020202020204" pitchFamily="34" charset="0"/>
              </a:rPr>
              <a:t>End-to-End</a:t>
            </a:r>
            <a:r>
              <a:rPr lang="zh-CN" altLang="en-US" b="0" i="0" dirty="0">
                <a:solidFill>
                  <a:srgbClr val="222222"/>
                </a:solidFill>
                <a:effectLst/>
                <a:cs typeface="Arial" panose="020B0604020202020204" pitchFamily="34" charset="0"/>
              </a:rPr>
              <a:t>），不需要生成大量候选区域的阶段，而是将问题转化为回归（</a:t>
            </a:r>
            <a:r>
              <a:rPr lang="en-US" altLang="zh-CN" b="0" i="0" dirty="0">
                <a:solidFill>
                  <a:srgbClr val="222222"/>
                </a:solidFill>
                <a:effectLst/>
                <a:cs typeface="Arial" panose="020B0604020202020204" pitchFamily="34" charset="0"/>
              </a:rPr>
              <a:t>Regression</a:t>
            </a:r>
            <a:r>
              <a:rPr lang="zh-CN" altLang="en-US" b="0" i="0" dirty="0">
                <a:solidFill>
                  <a:srgbClr val="222222"/>
                </a:solidFill>
                <a:effectLst/>
                <a:cs typeface="Arial" panose="020B0604020202020204" pitchFamily="34" charset="0"/>
              </a:rPr>
              <a:t>）问题处理</a:t>
            </a:r>
            <a:r>
              <a:rPr lang="zh-CN" altLang="en-US" dirty="0">
                <a:solidFill>
                  <a:srgbClr val="222222"/>
                </a:solidFill>
                <a:cs typeface="Arial" panose="020B0604020202020204" pitchFamily="34" charset="0"/>
              </a:rPr>
              <a:t>。</a:t>
            </a:r>
            <a:r>
              <a:rPr lang="zh-CN" altLang="en-US" b="0" i="0" dirty="0">
                <a:solidFill>
                  <a:srgbClr val="222222"/>
                </a:solidFill>
                <a:effectLst/>
                <a:cs typeface="Arial" panose="020B0604020202020204" pitchFamily="34" charset="0"/>
              </a:rPr>
              <a:t>使用完整的图像作为输入，直接在图像的多个位置上回归出该位置的目标边框及所属类别的概率。</a:t>
            </a:r>
            <a:endParaRPr lang="en-US" altLang="zh-CN" b="0" i="0" dirty="0">
              <a:solidFill>
                <a:srgbClr val="222222"/>
              </a:solidFill>
              <a:effectLst/>
              <a:cs typeface="Arial" panose="020B0604020202020204" pitchFamily="34" charset="0"/>
            </a:endParaRPr>
          </a:p>
          <a:p>
            <a:pPr algn="just">
              <a:lnSpc>
                <a:spcPct val="150000"/>
              </a:lnSpc>
            </a:pPr>
            <a:r>
              <a:rPr lang="zh-CN" altLang="en-US" b="0" i="0" dirty="0">
                <a:solidFill>
                  <a:srgbClr val="222222"/>
                </a:solidFill>
                <a:effectLst/>
                <a:cs typeface="Arial" panose="020B0604020202020204" pitchFamily="34" charset="0"/>
              </a:rPr>
              <a:t>如：</a:t>
            </a:r>
            <a:r>
              <a:rPr lang="en-US" altLang="zh-CN" b="0" i="0" dirty="0">
                <a:solidFill>
                  <a:srgbClr val="222222"/>
                </a:solidFill>
                <a:effectLst/>
                <a:cs typeface="Arial" panose="020B0604020202020204" pitchFamily="34" charset="0"/>
              </a:rPr>
              <a:t>YOLO</a:t>
            </a:r>
            <a:r>
              <a:rPr lang="zh-CN" altLang="en-US" b="0" i="0" dirty="0">
                <a:solidFill>
                  <a:srgbClr val="222222"/>
                </a:solidFill>
                <a:effectLst/>
                <a:cs typeface="Arial" panose="020B0604020202020204" pitchFamily="34" charset="0"/>
              </a:rPr>
              <a:t>、</a:t>
            </a:r>
            <a:r>
              <a:rPr lang="en-US" altLang="zh-CN" b="0" i="0" dirty="0">
                <a:solidFill>
                  <a:srgbClr val="222222"/>
                </a:solidFill>
                <a:effectLst/>
                <a:cs typeface="Arial" panose="020B0604020202020204" pitchFamily="34" charset="0"/>
              </a:rPr>
              <a:t>SSD</a:t>
            </a:r>
            <a:r>
              <a:rPr lang="zh-CN" altLang="en-US" b="0" i="0" dirty="0">
                <a:solidFill>
                  <a:srgbClr val="222222"/>
                </a:solidFill>
                <a:effectLst/>
                <a:cs typeface="Arial" panose="020B0604020202020204" pitchFamily="34" charset="0"/>
              </a:rPr>
              <a:t>、</a:t>
            </a:r>
            <a:r>
              <a:rPr lang="en-US" altLang="zh-CN" b="0" i="0" dirty="0" err="1">
                <a:solidFill>
                  <a:srgbClr val="222222"/>
                </a:solidFill>
                <a:effectLst/>
                <a:cs typeface="Arial" panose="020B0604020202020204" pitchFamily="34" charset="0"/>
              </a:rPr>
              <a:t>CornerNet</a:t>
            </a:r>
            <a:r>
              <a:rPr lang="zh-CN" altLang="en-US" b="0" i="0" dirty="0">
                <a:solidFill>
                  <a:srgbClr val="222222"/>
                </a:solidFill>
                <a:effectLst/>
                <a:cs typeface="Arial" panose="020B0604020202020204" pitchFamily="34" charset="0"/>
              </a:rPr>
              <a:t>等算法。</a:t>
            </a:r>
            <a:endParaRPr lang="zh-CN" altLang="en-US" b="0" i="0" dirty="0">
              <a:solidFill>
                <a:srgbClr val="222222"/>
              </a:solidFill>
              <a:effectLst/>
              <a:cs typeface="Arial" panose="020B0604020202020204" pitchFamily="34" charset="0"/>
            </a:endParaRPr>
          </a:p>
        </p:txBody>
      </p:sp>
      <p:pic>
        <p:nvPicPr>
          <p:cNvPr id="4" name="图片 3" descr="日程表&#10;&#10;描述已自动生成"/>
          <p:cNvPicPr>
            <a:picLocks noChangeAspect="1"/>
          </p:cNvPicPr>
          <p:nvPr/>
        </p:nvPicPr>
        <p:blipFill rotWithShape="1">
          <a:blip r:embed="rId1">
            <a:extLst>
              <a:ext uri="{28A0092B-C50C-407E-A947-70E740481C1C}">
                <a14:useLocalDpi xmlns:a14="http://schemas.microsoft.com/office/drawing/2010/main" val="0"/>
              </a:ext>
            </a:extLst>
          </a:blip>
          <a:srcRect r="13592" b="63760"/>
          <a:stretch>
            <a:fillRect/>
          </a:stretch>
        </p:blipFill>
        <p:spPr>
          <a:xfrm>
            <a:off x="6640376" y="1959900"/>
            <a:ext cx="5190014" cy="1959065"/>
          </a:xfrm>
          <a:prstGeom prst="rect">
            <a:avLst/>
          </a:prstGeom>
        </p:spPr>
      </p:pic>
    </p:spTree>
  </p:cSld>
  <p:clrMapOvr>
    <a:masterClrMapping/>
  </p:clrMapOvr>
  <p:transition advTm="8005"/>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86" name="文本框 22"/>
          <p:cNvSpPr txBox="1">
            <a:spLocks noChangeArrowheads="1"/>
          </p:cNvSpPr>
          <p:nvPr/>
        </p:nvSpPr>
        <p:spPr bwMode="auto">
          <a:xfrm>
            <a:off x="664303" y="-233903"/>
            <a:ext cx="8719958"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lvl1pPr eaLnBrk="1" hangingPunct="1">
              <a:defRPr sz="3600" b="1">
                <a:latin typeface="+mj-lt"/>
                <a:ea typeface="+mj-ea"/>
                <a:cs typeface="+mj-cs"/>
              </a:defRPr>
            </a:lvl1pPr>
            <a:lvl2pPr algn="ctr">
              <a:defRPr sz="3600" b="1">
                <a:solidFill>
                  <a:schemeClr val="tx2"/>
                </a:solidFill>
              </a:defRPr>
            </a:lvl2pPr>
            <a:lvl3pPr algn="ctr">
              <a:defRPr sz="3600" b="1">
                <a:solidFill>
                  <a:schemeClr val="tx2"/>
                </a:solidFill>
              </a:defRPr>
            </a:lvl3pPr>
            <a:lvl4pPr algn="ctr">
              <a:defRPr sz="3600" b="1">
                <a:solidFill>
                  <a:schemeClr val="tx2"/>
                </a:solidFill>
              </a:defRPr>
            </a:lvl4pPr>
            <a:lvl5pPr algn="ctr">
              <a:defRPr sz="3600" b="1">
                <a:solidFill>
                  <a:schemeClr val="tx2"/>
                </a:solidFill>
              </a:defRPr>
            </a:lvl5pPr>
            <a:lvl6pPr marL="457200" algn="ctr" fontAlgn="base">
              <a:spcBef>
                <a:spcPct val="0"/>
              </a:spcBef>
              <a:spcAft>
                <a:spcPct val="0"/>
              </a:spcAft>
              <a:defRPr sz="3600" b="1">
                <a:solidFill>
                  <a:schemeClr val="tx2"/>
                </a:solidFill>
              </a:defRPr>
            </a:lvl6pPr>
            <a:lvl7pPr marL="914400" algn="ctr" fontAlgn="base">
              <a:spcBef>
                <a:spcPct val="0"/>
              </a:spcBef>
              <a:spcAft>
                <a:spcPct val="0"/>
              </a:spcAft>
              <a:defRPr sz="3600" b="1">
                <a:solidFill>
                  <a:schemeClr val="tx2"/>
                </a:solidFill>
              </a:defRPr>
            </a:lvl7pPr>
            <a:lvl8pPr marL="1371600" algn="ctr" fontAlgn="base">
              <a:spcBef>
                <a:spcPct val="0"/>
              </a:spcBef>
              <a:spcAft>
                <a:spcPct val="0"/>
              </a:spcAft>
              <a:defRPr sz="3600" b="1">
                <a:solidFill>
                  <a:schemeClr val="tx2"/>
                </a:solidFill>
              </a:defRPr>
            </a:lvl8pPr>
            <a:lvl9pPr marL="1828800" algn="ctr" fontAlgn="base">
              <a:spcBef>
                <a:spcPct val="0"/>
              </a:spcBef>
              <a:spcAft>
                <a:spcPct val="0"/>
              </a:spcAft>
              <a:defRPr sz="3600" b="1">
                <a:solidFill>
                  <a:schemeClr val="tx2"/>
                </a:solidFill>
              </a:defRPr>
            </a:lvl9pPr>
          </a:lstStyle>
          <a:p>
            <a:pPr algn="l" eaLnBrk="1" hangingPunct="1"/>
            <a:r>
              <a:rPr lang="zh-CN" altLang="en-US" sz="3600" dirty="0">
                <a:solidFill>
                  <a:schemeClr val="tx1"/>
                </a:solidFill>
                <a:latin typeface="Impact" panose="020B0806030902050204" pitchFamily="34" charset="0"/>
                <a:ea typeface="微软雅黑" panose="020B0503020204020204" pitchFamily="34" charset="-122"/>
              </a:rPr>
              <a:t>卷积模型应用</a:t>
            </a:r>
            <a:endParaRPr lang="zh-CN" altLang="en-US" kern="0" dirty="0">
              <a:solidFill>
                <a:schemeClr val="tx1"/>
              </a:solidFill>
            </a:endParaRPr>
          </a:p>
        </p:txBody>
      </p:sp>
      <p:pic>
        <p:nvPicPr>
          <p:cNvPr id="2" name="图片 1"/>
          <p:cNvPicPr>
            <a:picLocks noChangeAspect="1"/>
          </p:cNvPicPr>
          <p:nvPr/>
        </p:nvPicPr>
        <p:blipFill>
          <a:blip r:embed="rId1"/>
          <a:stretch>
            <a:fillRect/>
          </a:stretch>
        </p:blipFill>
        <p:spPr>
          <a:xfrm>
            <a:off x="466925" y="2397946"/>
            <a:ext cx="3808436" cy="2602293"/>
          </a:xfrm>
          <a:prstGeom prst="rect">
            <a:avLst/>
          </a:prstGeom>
        </p:spPr>
      </p:pic>
      <p:pic>
        <p:nvPicPr>
          <p:cNvPr id="3" name="图片 2"/>
          <p:cNvPicPr>
            <a:picLocks noChangeAspect="1"/>
          </p:cNvPicPr>
          <p:nvPr/>
        </p:nvPicPr>
        <p:blipFill>
          <a:blip r:embed="rId2"/>
          <a:stretch>
            <a:fillRect/>
          </a:stretch>
        </p:blipFill>
        <p:spPr>
          <a:xfrm>
            <a:off x="5004816" y="2073275"/>
            <a:ext cx="4076790" cy="2711450"/>
          </a:xfrm>
          <a:prstGeom prst="rect">
            <a:avLst/>
          </a:prstGeom>
        </p:spPr>
      </p:pic>
      <p:sp>
        <p:nvSpPr>
          <p:cNvPr id="4" name="右箭头 3"/>
          <p:cNvSpPr/>
          <p:nvPr/>
        </p:nvSpPr>
        <p:spPr>
          <a:xfrm>
            <a:off x="4478044" y="3424187"/>
            <a:ext cx="717409" cy="284480"/>
          </a:xfrm>
          <a:prstGeom prst="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pic>
        <p:nvPicPr>
          <p:cNvPr id="5" name="图片 4"/>
          <p:cNvPicPr>
            <a:picLocks noChangeAspect="1"/>
          </p:cNvPicPr>
          <p:nvPr/>
        </p:nvPicPr>
        <p:blipFill>
          <a:blip r:embed="rId3"/>
          <a:stretch>
            <a:fillRect/>
          </a:stretch>
        </p:blipFill>
        <p:spPr>
          <a:xfrm>
            <a:off x="10178207" y="2073275"/>
            <a:ext cx="1765642" cy="3070542"/>
          </a:xfrm>
          <a:prstGeom prst="rect">
            <a:avLst/>
          </a:prstGeom>
        </p:spPr>
      </p:pic>
      <p:sp>
        <p:nvSpPr>
          <p:cNvPr id="10" name="右箭头 9"/>
          <p:cNvSpPr/>
          <p:nvPr/>
        </p:nvSpPr>
        <p:spPr>
          <a:xfrm>
            <a:off x="9271202" y="3352769"/>
            <a:ext cx="717409" cy="284480"/>
          </a:xfrm>
          <a:prstGeom prst="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11" name="文本框 10"/>
          <p:cNvSpPr txBox="1"/>
          <p:nvPr/>
        </p:nvSpPr>
        <p:spPr>
          <a:xfrm>
            <a:off x="785813" y="1670950"/>
            <a:ext cx="6096000" cy="461665"/>
          </a:xfrm>
          <a:prstGeom prst="rect">
            <a:avLst/>
          </a:prstGeom>
          <a:noFill/>
        </p:spPr>
        <p:txBody>
          <a:bodyPr wrap="square">
            <a:spAutoFit/>
          </a:bodyPr>
          <a:lstStyle/>
          <a:p>
            <a:r>
              <a:rPr lang="zh-CN" altLang="en-US" sz="2400" b="1" dirty="0">
                <a:solidFill>
                  <a:srgbClr val="1A1A1A"/>
                </a:solidFill>
                <a:latin typeface="-apple-system"/>
              </a:rPr>
              <a:t>图像的数字表示</a:t>
            </a:r>
            <a:endParaRPr lang="zh-CN" altLang="en-US" b="1" dirty="0"/>
          </a:p>
        </p:txBody>
      </p:sp>
      <p:sp>
        <p:nvSpPr>
          <p:cNvPr id="12" name="文本框 11"/>
          <p:cNvSpPr txBox="1"/>
          <p:nvPr/>
        </p:nvSpPr>
        <p:spPr>
          <a:xfrm>
            <a:off x="785813" y="5509519"/>
            <a:ext cx="9202798" cy="830997"/>
          </a:xfrm>
          <a:prstGeom prst="rect">
            <a:avLst/>
          </a:prstGeom>
          <a:noFill/>
        </p:spPr>
        <p:txBody>
          <a:bodyPr wrap="square">
            <a:spAutoFit/>
          </a:bodyPr>
          <a:lstStyle/>
          <a:p>
            <a:r>
              <a:rPr lang="zh-CN" altLang="en-US" sz="2400" kern="100" dirty="0">
                <a:effectLst/>
                <a:latin typeface="+mj-ea"/>
                <a:ea typeface="+mj-ea"/>
                <a:cs typeface="Times New Roman" panose="02020603050405020304" pitchFamily="18" charset="0"/>
              </a:rPr>
              <a:t>一张图片的</a:t>
            </a:r>
            <a:r>
              <a:rPr lang="zh-CN" altLang="zh-CN" sz="2400" kern="100" dirty="0">
                <a:effectLst/>
                <a:latin typeface="+mj-ea"/>
                <a:ea typeface="+mj-ea"/>
                <a:cs typeface="Times New Roman" panose="02020603050405020304" pitchFamily="18" charset="0"/>
              </a:rPr>
              <a:t>数据量是</a:t>
            </a:r>
            <a:r>
              <a:rPr lang="en-US" altLang="zh-CN" sz="2400" kern="100" dirty="0">
                <a:effectLst/>
                <a:latin typeface="+mj-ea"/>
                <a:ea typeface="+mj-ea"/>
                <a:cs typeface="Times New Roman" panose="02020603050405020304" pitchFamily="18" charset="0"/>
              </a:rPr>
              <a:t>64×64×3</a:t>
            </a:r>
            <a:r>
              <a:rPr lang="zh-CN" altLang="zh-CN" sz="2400" kern="100" dirty="0">
                <a:effectLst/>
                <a:latin typeface="+mj-ea"/>
                <a:ea typeface="+mj-ea"/>
                <a:cs typeface="Times New Roman" panose="02020603050405020304" pitchFamily="18" charset="0"/>
              </a:rPr>
              <a:t>，因为每张图片都有</a:t>
            </a:r>
            <a:r>
              <a:rPr lang="en-US" altLang="zh-CN" sz="2400" kern="100" dirty="0">
                <a:effectLst/>
                <a:latin typeface="+mj-ea"/>
                <a:ea typeface="+mj-ea"/>
                <a:cs typeface="Times New Roman" panose="02020603050405020304" pitchFamily="18" charset="0"/>
              </a:rPr>
              <a:t>3</a:t>
            </a:r>
            <a:r>
              <a:rPr lang="zh-CN" altLang="zh-CN" sz="2400" kern="100" dirty="0">
                <a:effectLst/>
                <a:latin typeface="+mj-ea"/>
                <a:ea typeface="+mj-ea"/>
                <a:cs typeface="Times New Roman" panose="02020603050405020304" pitchFamily="18" charset="0"/>
              </a:rPr>
              <a:t>个颜色通道。如果计算一下的话，可知数据量为</a:t>
            </a:r>
            <a:r>
              <a:rPr lang="en-US" altLang="zh-CN" sz="2400" kern="100" dirty="0">
                <a:effectLst/>
                <a:latin typeface="+mj-ea"/>
                <a:ea typeface="+mj-ea"/>
                <a:cs typeface="Times New Roman" panose="02020603050405020304" pitchFamily="18" charset="0"/>
              </a:rPr>
              <a:t>12288</a:t>
            </a:r>
            <a:r>
              <a:rPr lang="zh-CN" altLang="en-US" sz="2400" kern="100" dirty="0">
                <a:effectLst/>
                <a:latin typeface="+mj-ea"/>
                <a:ea typeface="+mj-ea"/>
                <a:cs typeface="Times New Roman" panose="02020603050405020304" pitchFamily="18" charset="0"/>
              </a:rPr>
              <a:t>。</a:t>
            </a:r>
            <a:endParaRPr lang="zh-CN" altLang="en-US" dirty="0">
              <a:latin typeface="+mj-ea"/>
              <a:ea typeface="+mj-ea"/>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日程表&#10;&#10;描述已自动生成"/>
          <p:cNvPicPr>
            <a:picLocks noChangeAspect="1"/>
          </p:cNvPicPr>
          <p:nvPr/>
        </p:nvPicPr>
        <p:blipFill rotWithShape="1">
          <a:blip r:embed="rId1">
            <a:extLst>
              <a:ext uri="{28A0092B-C50C-407E-A947-70E740481C1C}">
                <a14:useLocalDpi xmlns:a14="http://schemas.microsoft.com/office/drawing/2010/main" val="0"/>
              </a:ext>
            </a:extLst>
          </a:blip>
          <a:srcRect t="36873"/>
          <a:stretch>
            <a:fillRect/>
          </a:stretch>
        </p:blipFill>
        <p:spPr>
          <a:xfrm>
            <a:off x="5901810" y="1722762"/>
            <a:ext cx="6006410" cy="3412475"/>
          </a:xfrm>
          <a:prstGeom prst="rect">
            <a:avLst/>
          </a:prstGeom>
        </p:spPr>
      </p:pic>
      <p:sp>
        <p:nvSpPr>
          <p:cNvPr id="10" name="Rectangle 2"/>
          <p:cNvSpPr>
            <a:spLocks noGrp="1" noChangeArrowheads="1"/>
          </p:cNvSpPr>
          <p:nvPr>
            <p:ph type="title"/>
          </p:nvPr>
        </p:nvSpPr>
        <p:spPr>
          <a:xfrm>
            <a:off x="668338" y="235898"/>
            <a:ext cx="11523662" cy="677863"/>
          </a:xfrm>
        </p:spPr>
        <p:txBody>
          <a:bodyPr/>
          <a:lstStyle/>
          <a:p>
            <a:pPr algn="l" eaLnBrk="1" hangingPunct="1"/>
            <a:r>
              <a:rPr lang="zh-CN" altLang="en-US" dirty="0">
                <a:sym typeface="+mn-ea"/>
              </a:rPr>
              <a:t>目标检测</a:t>
            </a:r>
            <a:endParaRPr lang="zh-CN" altLang="en-US" dirty="0">
              <a:solidFill>
                <a:schemeClr val="tx1"/>
              </a:solidFill>
            </a:endParaRPr>
          </a:p>
        </p:txBody>
      </p:sp>
      <p:sp>
        <p:nvSpPr>
          <p:cNvPr id="13" name="文本框 12"/>
          <p:cNvSpPr txBox="1"/>
          <p:nvPr/>
        </p:nvSpPr>
        <p:spPr>
          <a:xfrm>
            <a:off x="616382" y="1535246"/>
            <a:ext cx="6096798" cy="460375"/>
          </a:xfrm>
          <a:prstGeom prst="rect">
            <a:avLst/>
          </a:prstGeom>
          <a:noFill/>
        </p:spPr>
        <p:txBody>
          <a:bodyPr wrap="square">
            <a:spAutoFit/>
          </a:bodyPr>
          <a:lstStyle/>
          <a:p>
            <a:pPr algn="just">
              <a:buClrTx/>
              <a:buSzTx/>
              <a:buFontTx/>
            </a:pPr>
            <a:r>
              <a:rPr lang="zh-CN" altLang="en-US" b="1" i="0" dirty="0">
                <a:solidFill>
                  <a:srgbClr val="222222"/>
                </a:solidFill>
                <a:effectLst/>
                <a:latin typeface="Times New Roman" panose="02020603050405020304" pitchFamily="18" charset="0"/>
                <a:cs typeface="Times New Roman" panose="02020603050405020304" pitchFamily="18" charset="0"/>
              </a:rPr>
              <a:t>3.</a:t>
            </a:r>
            <a:r>
              <a:rPr lang="zh-CN" altLang="en-US" b="1" i="0" dirty="0">
                <a:solidFill>
                  <a:srgbClr val="222222"/>
                </a:solidFill>
                <a:effectLst/>
                <a:latin typeface="-apple-system"/>
              </a:rPr>
              <a:t>基于深度学习的</a:t>
            </a:r>
            <a:r>
              <a:rPr lang="zh-CN" altLang="en-US" b="1" i="0" dirty="0">
                <a:solidFill>
                  <a:srgbClr val="222222"/>
                </a:solidFill>
                <a:effectLst/>
                <a:latin typeface="Times New Roman" panose="02020603050405020304" pitchFamily="18" charset="0"/>
                <a:cs typeface="Times New Roman" panose="02020603050405020304" pitchFamily="18" charset="0"/>
              </a:rPr>
              <a:t>Two Stages</a:t>
            </a:r>
            <a:r>
              <a:rPr lang="zh-CN" altLang="en-US" b="1" i="0" dirty="0">
                <a:solidFill>
                  <a:srgbClr val="222222"/>
                </a:solidFill>
                <a:effectLst/>
                <a:latin typeface="-apple-system"/>
              </a:rPr>
              <a:t>目标检测框架</a:t>
            </a:r>
            <a:endParaRPr lang="zh-CN" altLang="en-US" b="1" i="0" dirty="0">
              <a:solidFill>
                <a:srgbClr val="222222"/>
              </a:solidFill>
              <a:effectLst/>
              <a:latin typeface="-apple-system"/>
            </a:endParaRPr>
          </a:p>
        </p:txBody>
      </p:sp>
      <p:sp>
        <p:nvSpPr>
          <p:cNvPr id="9" name="文本框 8"/>
          <p:cNvSpPr txBox="1"/>
          <p:nvPr/>
        </p:nvSpPr>
        <p:spPr>
          <a:xfrm>
            <a:off x="616382" y="2905426"/>
            <a:ext cx="7155406" cy="3969385"/>
          </a:xfrm>
          <a:prstGeom prst="rect">
            <a:avLst/>
          </a:prstGeom>
          <a:noFill/>
        </p:spPr>
        <p:txBody>
          <a:bodyPr wrap="square">
            <a:spAutoFit/>
          </a:bodyPr>
          <a:lstStyle/>
          <a:p>
            <a:pPr algn="just">
              <a:lnSpc>
                <a:spcPct val="150000"/>
              </a:lnSpc>
            </a:pPr>
            <a:r>
              <a:rPr lang="zh-CN" altLang="en-US" b="0" i="0" dirty="0">
                <a:solidFill>
                  <a:srgbClr val="222222"/>
                </a:solidFill>
                <a:effectLst/>
                <a:cs typeface="Arial" panose="020B0604020202020204" pitchFamily="34" charset="0"/>
              </a:rPr>
              <a:t>此类算法将检测问题分为两个阶段：</a:t>
            </a:r>
            <a:endParaRPr lang="en-US" altLang="zh-CN" b="0" i="0" dirty="0">
              <a:solidFill>
                <a:srgbClr val="222222"/>
              </a:solidFill>
              <a:effectLst/>
              <a:cs typeface="Arial" panose="020B0604020202020204" pitchFamily="34" charset="0"/>
            </a:endParaRPr>
          </a:p>
          <a:p>
            <a:pPr algn="just">
              <a:lnSpc>
                <a:spcPct val="150000"/>
              </a:lnSpc>
            </a:pPr>
            <a:r>
              <a:rPr lang="zh-CN" altLang="en-US" b="0" i="0" dirty="0">
                <a:solidFill>
                  <a:srgbClr val="222222"/>
                </a:solidFill>
                <a:effectLst/>
                <a:cs typeface="Arial" panose="020B0604020202020204" pitchFamily="34" charset="0"/>
              </a:rPr>
              <a:t>第一阶段生成大量可能含有目标的候选区域</a:t>
            </a:r>
            <a:r>
              <a:rPr lang="en-US" altLang="zh-CN" b="0" i="0" dirty="0">
                <a:solidFill>
                  <a:srgbClr val="222222"/>
                </a:solidFill>
                <a:effectLst/>
                <a:cs typeface="Arial" panose="020B0604020202020204" pitchFamily="34" charset="0"/>
              </a:rPr>
              <a:t>(Region Proposal)</a:t>
            </a:r>
            <a:r>
              <a:rPr lang="zh-CN" altLang="en-US" b="0" i="0" dirty="0">
                <a:solidFill>
                  <a:srgbClr val="222222"/>
                </a:solidFill>
                <a:effectLst/>
                <a:cs typeface="Arial" panose="020B0604020202020204" pitchFamily="34" charset="0"/>
              </a:rPr>
              <a:t>，并附加大概的位置信息；</a:t>
            </a:r>
            <a:endParaRPr lang="en-US" altLang="zh-CN" b="0" i="0" dirty="0">
              <a:solidFill>
                <a:srgbClr val="222222"/>
              </a:solidFill>
              <a:effectLst/>
              <a:cs typeface="Arial" panose="020B0604020202020204" pitchFamily="34" charset="0"/>
            </a:endParaRPr>
          </a:p>
          <a:p>
            <a:pPr algn="just">
              <a:lnSpc>
                <a:spcPct val="150000"/>
              </a:lnSpc>
            </a:pPr>
            <a:r>
              <a:rPr lang="zh-CN" altLang="en-US" b="0" i="0" dirty="0">
                <a:solidFill>
                  <a:srgbClr val="222222"/>
                </a:solidFill>
                <a:effectLst/>
                <a:cs typeface="Arial" panose="020B0604020202020204" pitchFamily="34" charset="0"/>
              </a:rPr>
              <a:t>第二个阶段对其进行分类，选出包含目标的候选区域并对其位置进行修正</a:t>
            </a:r>
            <a:r>
              <a:rPr lang="zh-CN" altLang="en-US" dirty="0">
                <a:solidFill>
                  <a:srgbClr val="222222"/>
                </a:solidFill>
                <a:cs typeface="Arial" panose="020B0604020202020204" pitchFamily="34" charset="0"/>
              </a:rPr>
              <a:t>。</a:t>
            </a:r>
            <a:endParaRPr lang="en-US" altLang="zh-CN" dirty="0">
              <a:solidFill>
                <a:srgbClr val="222222"/>
              </a:solidFill>
              <a:cs typeface="Arial" panose="020B0604020202020204" pitchFamily="34" charset="0"/>
            </a:endParaRPr>
          </a:p>
          <a:p>
            <a:pPr algn="just">
              <a:lnSpc>
                <a:spcPct val="150000"/>
              </a:lnSpc>
            </a:pPr>
            <a:r>
              <a:rPr lang="zh-CN" altLang="en-US" b="0" i="0" dirty="0">
                <a:solidFill>
                  <a:srgbClr val="222222"/>
                </a:solidFill>
                <a:effectLst/>
                <a:cs typeface="Arial" panose="020B0604020202020204" pitchFamily="34" charset="0"/>
              </a:rPr>
              <a:t>如：</a:t>
            </a:r>
            <a:r>
              <a:rPr lang="en-US" altLang="zh-CN" b="0" i="0" dirty="0">
                <a:solidFill>
                  <a:srgbClr val="222222"/>
                </a:solidFill>
                <a:effectLst/>
                <a:cs typeface="Arial" panose="020B0604020202020204" pitchFamily="34" charset="0"/>
              </a:rPr>
              <a:t>R-CNN</a:t>
            </a:r>
            <a:r>
              <a:rPr lang="zh-CN" altLang="en-US" b="0" i="0" dirty="0">
                <a:solidFill>
                  <a:srgbClr val="222222"/>
                </a:solidFill>
                <a:effectLst/>
                <a:cs typeface="Arial" panose="020B0604020202020204" pitchFamily="34" charset="0"/>
              </a:rPr>
              <a:t>、</a:t>
            </a:r>
            <a:r>
              <a:rPr lang="en-US" altLang="zh-CN" b="0" i="0" dirty="0">
                <a:solidFill>
                  <a:srgbClr val="222222"/>
                </a:solidFill>
                <a:effectLst/>
                <a:cs typeface="Arial" panose="020B0604020202020204" pitchFamily="34" charset="0"/>
              </a:rPr>
              <a:t>Fast R-CNN</a:t>
            </a:r>
            <a:r>
              <a:rPr lang="zh-CN" altLang="en-US" b="0" i="0" dirty="0">
                <a:solidFill>
                  <a:srgbClr val="222222"/>
                </a:solidFill>
                <a:effectLst/>
                <a:cs typeface="Arial" panose="020B0604020202020204" pitchFamily="34" charset="0"/>
              </a:rPr>
              <a:t>、</a:t>
            </a:r>
            <a:r>
              <a:rPr lang="en-US" altLang="zh-CN" b="0" i="0" dirty="0">
                <a:solidFill>
                  <a:srgbClr val="222222"/>
                </a:solidFill>
                <a:effectLst/>
                <a:cs typeface="Arial" panose="020B0604020202020204" pitchFamily="34" charset="0"/>
              </a:rPr>
              <a:t>Faster R-CNN</a:t>
            </a:r>
            <a:r>
              <a:rPr lang="zh-CN" altLang="en-US" dirty="0">
                <a:solidFill>
                  <a:srgbClr val="222222"/>
                </a:solidFill>
                <a:cs typeface="Arial" panose="020B0604020202020204" pitchFamily="34" charset="0"/>
              </a:rPr>
              <a:t>和</a:t>
            </a:r>
            <a:r>
              <a:rPr lang="en-US" altLang="zh-CN" b="0" i="0" dirty="0">
                <a:solidFill>
                  <a:srgbClr val="222222"/>
                </a:solidFill>
                <a:effectLst/>
                <a:cs typeface="Arial" panose="020B0604020202020204" pitchFamily="34" charset="0"/>
              </a:rPr>
              <a:t>Mask R-CNN</a:t>
            </a:r>
            <a:r>
              <a:rPr lang="zh-CN" altLang="en-US" b="0" i="0" dirty="0">
                <a:solidFill>
                  <a:srgbClr val="222222"/>
                </a:solidFill>
                <a:effectLst/>
                <a:cs typeface="Arial" panose="020B0604020202020204" pitchFamily="34" charset="0"/>
              </a:rPr>
              <a:t>等算法。</a:t>
            </a:r>
            <a:endParaRPr lang="zh-CN" altLang="en-US" b="0" i="0" dirty="0">
              <a:solidFill>
                <a:srgbClr val="222222"/>
              </a:solidFill>
              <a:effectLst/>
              <a:cs typeface="Arial" panose="020B0604020202020204" pitchFamily="34" charset="0"/>
            </a:endParaRPr>
          </a:p>
        </p:txBody>
      </p:sp>
    </p:spTree>
  </p:cSld>
  <p:clrMapOvr>
    <a:masterClrMapping/>
  </p:clrMapOvr>
  <p:transition advTm="8005"/>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2"/>
          <p:cNvSpPr>
            <a:spLocks noGrp="1" noChangeArrowheads="1"/>
          </p:cNvSpPr>
          <p:nvPr>
            <p:ph type="title"/>
          </p:nvPr>
        </p:nvSpPr>
        <p:spPr>
          <a:xfrm>
            <a:off x="668338" y="235898"/>
            <a:ext cx="11523662" cy="677863"/>
          </a:xfrm>
        </p:spPr>
        <p:txBody>
          <a:bodyPr/>
          <a:lstStyle/>
          <a:p>
            <a:pPr algn="l" eaLnBrk="1" hangingPunct="1"/>
            <a:r>
              <a:rPr lang="en-US" altLang="zh-CN" dirty="0">
                <a:solidFill>
                  <a:schemeClr val="tx1"/>
                </a:solidFill>
                <a:sym typeface="+mn-ea"/>
              </a:rPr>
              <a:t>YOLO</a:t>
            </a:r>
            <a:r>
              <a:rPr lang="zh-CN" altLang="en-US" dirty="0">
                <a:solidFill>
                  <a:schemeClr val="tx1"/>
                </a:solidFill>
                <a:sym typeface="+mn-ea"/>
              </a:rPr>
              <a:t>算法</a:t>
            </a:r>
            <a:endParaRPr lang="zh-CN" altLang="en-US" dirty="0">
              <a:solidFill>
                <a:schemeClr val="tx1"/>
              </a:solidFill>
            </a:endParaRPr>
          </a:p>
        </p:txBody>
      </p:sp>
      <p:sp>
        <p:nvSpPr>
          <p:cNvPr id="14" name="文本框 13"/>
          <p:cNvSpPr txBox="1"/>
          <p:nvPr/>
        </p:nvSpPr>
        <p:spPr>
          <a:xfrm>
            <a:off x="668338" y="1466387"/>
            <a:ext cx="6096798" cy="461665"/>
          </a:xfrm>
          <a:prstGeom prst="rect">
            <a:avLst/>
          </a:prstGeom>
          <a:noFill/>
        </p:spPr>
        <p:txBody>
          <a:bodyPr wrap="square">
            <a:spAutoFit/>
          </a:bodyPr>
          <a:lstStyle/>
          <a:p>
            <a:pPr algn="just"/>
            <a:r>
              <a:rPr lang="zh-CN" altLang="en-US" b="1" i="0" dirty="0">
                <a:solidFill>
                  <a:srgbClr val="222222"/>
                </a:solidFill>
                <a:effectLst/>
                <a:latin typeface="-apple-system"/>
              </a:rPr>
              <a:t>目标检测网络的常见结构</a:t>
            </a:r>
            <a:endParaRPr lang="zh-CN" altLang="en-US" b="1" i="0" dirty="0">
              <a:solidFill>
                <a:srgbClr val="222222"/>
              </a:solidFill>
              <a:effectLst/>
              <a:latin typeface="-apple-system"/>
            </a:endParaRPr>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39086" y="2229705"/>
            <a:ext cx="11523662" cy="1199295"/>
          </a:xfrm>
          <a:prstGeom prst="rect">
            <a:avLst/>
          </a:prstGeom>
        </p:spPr>
      </p:pic>
      <p:sp>
        <p:nvSpPr>
          <p:cNvPr id="8" name="文本框 7"/>
          <p:cNvSpPr txBox="1"/>
          <p:nvPr/>
        </p:nvSpPr>
        <p:spPr>
          <a:xfrm>
            <a:off x="501015" y="3684905"/>
            <a:ext cx="11223625" cy="2861310"/>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altLang="zh-CN" b="1" i="0" dirty="0">
                <a:solidFill>
                  <a:srgbClr val="121212"/>
                </a:solidFill>
                <a:effectLst/>
                <a:cs typeface="Arial" panose="020B0604020202020204" pitchFamily="34" charset="0"/>
              </a:rPr>
              <a:t>Backbone network</a:t>
            </a:r>
            <a:r>
              <a:rPr lang="zh-CN" altLang="en-US" b="1" i="0" dirty="0">
                <a:solidFill>
                  <a:srgbClr val="121212"/>
                </a:solidFill>
                <a:effectLst/>
                <a:cs typeface="Arial" panose="020B0604020202020204" pitchFamily="34" charset="0"/>
              </a:rPr>
              <a:t>（主干网络）：</a:t>
            </a:r>
            <a:r>
              <a:rPr lang="zh-CN" altLang="en-US" b="0" i="0" dirty="0">
                <a:solidFill>
                  <a:srgbClr val="121212"/>
                </a:solidFill>
                <a:effectLst/>
                <a:cs typeface="Arial" panose="020B0604020202020204" pitchFamily="34" charset="0"/>
              </a:rPr>
              <a:t>是目标检测网络最为核心的部分</a:t>
            </a:r>
            <a:r>
              <a:rPr lang="zh-CN" altLang="en-US" dirty="0">
                <a:solidFill>
                  <a:srgbClr val="121212"/>
                </a:solidFill>
                <a:cs typeface="Arial" panose="020B0604020202020204" pitchFamily="34" charset="0"/>
              </a:rPr>
              <a:t>，用于特征提取</a:t>
            </a:r>
            <a:r>
              <a:rPr lang="zh-CN" altLang="en-US" b="0" i="0" dirty="0">
                <a:solidFill>
                  <a:srgbClr val="121212"/>
                </a:solidFill>
                <a:effectLst/>
                <a:cs typeface="Arial" panose="020B0604020202020204" pitchFamily="34" charset="0"/>
              </a:rPr>
              <a:t>；</a:t>
            </a:r>
            <a:endParaRPr lang="zh-CN" altLang="en-US" b="0" i="0" dirty="0">
              <a:solidFill>
                <a:srgbClr val="121212"/>
              </a:solidFill>
              <a:effectLst/>
              <a:cs typeface="Arial" panose="020B0604020202020204" pitchFamily="34" charset="0"/>
            </a:endParaRPr>
          </a:p>
          <a:p>
            <a:pPr marL="342900" indent="-342900" algn="l">
              <a:lnSpc>
                <a:spcPct val="150000"/>
              </a:lnSpc>
              <a:buFont typeface="Arial" panose="020B0604020202020204" pitchFamily="34" charset="0"/>
              <a:buChar char="•"/>
            </a:pPr>
            <a:r>
              <a:rPr lang="en-US" altLang="zh-CN" b="1" i="0" dirty="0">
                <a:solidFill>
                  <a:srgbClr val="121212"/>
                </a:solidFill>
                <a:effectLst/>
                <a:cs typeface="Arial" panose="020B0604020202020204" pitchFamily="34" charset="0"/>
              </a:rPr>
              <a:t>Neck network</a:t>
            </a:r>
            <a:r>
              <a:rPr lang="zh-CN" altLang="en-US" b="1" i="0" dirty="0">
                <a:solidFill>
                  <a:srgbClr val="121212"/>
                </a:solidFill>
                <a:effectLst/>
                <a:cs typeface="Arial" panose="020B0604020202020204" pitchFamily="34" charset="0"/>
              </a:rPr>
              <a:t>（</a:t>
            </a:r>
            <a:r>
              <a:rPr lang="zh-CN" altLang="en-US" b="1" dirty="0">
                <a:solidFill>
                  <a:srgbClr val="121212"/>
                </a:solidFill>
                <a:cs typeface="Arial" panose="020B0604020202020204" pitchFamily="34" charset="0"/>
              </a:rPr>
              <a:t>瓶颈</a:t>
            </a:r>
            <a:r>
              <a:rPr lang="zh-CN" altLang="en-US" b="1" i="0" dirty="0">
                <a:solidFill>
                  <a:srgbClr val="121212"/>
                </a:solidFill>
                <a:effectLst/>
                <a:cs typeface="Arial" panose="020B0604020202020204" pitchFamily="34" charset="0"/>
              </a:rPr>
              <a:t>网络）：</a:t>
            </a:r>
            <a:r>
              <a:rPr lang="zh-CN" altLang="en-US" b="0" i="0" dirty="0">
                <a:solidFill>
                  <a:srgbClr val="121212"/>
                </a:solidFill>
                <a:effectLst/>
                <a:cs typeface="Arial" panose="020B0604020202020204" pitchFamily="34" charset="0"/>
              </a:rPr>
              <a:t>主要作用是将由</a:t>
            </a:r>
            <a:r>
              <a:rPr lang="en-US" altLang="zh-CN" b="0" i="0" dirty="0">
                <a:solidFill>
                  <a:srgbClr val="121212"/>
                </a:solidFill>
                <a:effectLst/>
                <a:cs typeface="Arial" panose="020B0604020202020204" pitchFamily="34" charset="0"/>
              </a:rPr>
              <a:t>backbone</a:t>
            </a:r>
            <a:r>
              <a:rPr lang="zh-CN" altLang="en-US" b="0" i="0" dirty="0">
                <a:solidFill>
                  <a:srgbClr val="121212"/>
                </a:solidFill>
                <a:effectLst/>
                <a:cs typeface="Arial" panose="020B0604020202020204" pitchFamily="34" charset="0"/>
              </a:rPr>
              <a:t>输出的特征进行整合；</a:t>
            </a:r>
            <a:endParaRPr lang="en-US" altLang="zh-CN" b="0" i="0" dirty="0">
              <a:solidFill>
                <a:srgbClr val="121212"/>
              </a:solidFill>
              <a:effectLst/>
              <a:cs typeface="Arial" panose="020B0604020202020204" pitchFamily="34" charset="0"/>
            </a:endParaRPr>
          </a:p>
          <a:p>
            <a:pPr marL="342900" indent="-342900" algn="l">
              <a:lnSpc>
                <a:spcPct val="150000"/>
              </a:lnSpc>
              <a:buFont typeface="Arial" panose="020B0604020202020204" pitchFamily="34" charset="0"/>
              <a:buChar char="•"/>
            </a:pPr>
            <a:r>
              <a:rPr lang="en-US" altLang="zh-CN" b="1" i="0" dirty="0">
                <a:solidFill>
                  <a:srgbClr val="121212"/>
                </a:solidFill>
                <a:effectLst/>
                <a:cs typeface="Arial" panose="020B0604020202020204" pitchFamily="34" charset="0"/>
              </a:rPr>
              <a:t>Detection head</a:t>
            </a:r>
            <a:r>
              <a:rPr lang="zh-CN" altLang="en-US" b="1" i="0" dirty="0">
                <a:solidFill>
                  <a:srgbClr val="121212"/>
                </a:solidFill>
                <a:effectLst/>
                <a:cs typeface="Arial" panose="020B0604020202020204" pitchFamily="34" charset="0"/>
              </a:rPr>
              <a:t>（检测头）：</a:t>
            </a:r>
            <a:r>
              <a:rPr lang="zh-CN" altLang="en-US" dirty="0">
                <a:solidFill>
                  <a:srgbClr val="121212"/>
                </a:solidFill>
                <a:cs typeface="Arial" panose="020B0604020202020204" pitchFamily="34" charset="0"/>
              </a:rPr>
              <a:t>主要作</a:t>
            </a:r>
            <a:r>
              <a:rPr lang="zh-CN" altLang="en-US" b="0" i="0" dirty="0">
                <a:solidFill>
                  <a:srgbClr val="121212"/>
                </a:solidFill>
                <a:effectLst/>
                <a:cs typeface="Arial" panose="020B0604020202020204" pitchFamily="34" charset="0"/>
              </a:rPr>
              <a:t>用是进行预测，也有些工作里把</a:t>
            </a:r>
            <a:r>
              <a:rPr lang="en-US" altLang="zh-CN" b="0" i="0" dirty="0">
                <a:solidFill>
                  <a:srgbClr val="121212"/>
                </a:solidFill>
                <a:effectLst/>
                <a:cs typeface="Arial" panose="020B0604020202020204" pitchFamily="34" charset="0"/>
              </a:rPr>
              <a:t>head</a:t>
            </a:r>
            <a:r>
              <a:rPr lang="zh-CN" altLang="en-US" b="0" i="0" dirty="0">
                <a:solidFill>
                  <a:srgbClr val="121212"/>
                </a:solidFill>
                <a:effectLst/>
                <a:cs typeface="Arial" panose="020B0604020202020204" pitchFamily="34" charset="0"/>
              </a:rPr>
              <a:t>部分称为</a:t>
            </a:r>
            <a:r>
              <a:rPr lang="en-US" altLang="zh-CN" b="0" i="0" dirty="0">
                <a:solidFill>
                  <a:srgbClr val="121212"/>
                </a:solidFill>
                <a:effectLst/>
                <a:cs typeface="Arial" panose="020B0604020202020204" pitchFamily="34" charset="0"/>
              </a:rPr>
              <a:t>decoder</a:t>
            </a:r>
            <a:r>
              <a:rPr lang="zh-CN" altLang="en-US" b="0" i="0" dirty="0">
                <a:solidFill>
                  <a:srgbClr val="121212"/>
                </a:solidFill>
                <a:effectLst/>
                <a:cs typeface="Arial" panose="020B0604020202020204" pitchFamily="34" charset="0"/>
              </a:rPr>
              <a:t>（解码器）的。</a:t>
            </a:r>
            <a:endParaRPr lang="zh-CN" altLang="en-US" b="0" i="0" dirty="0">
              <a:solidFill>
                <a:srgbClr val="121212"/>
              </a:solidFill>
              <a:effectLst/>
              <a:cs typeface="Arial" panose="020B0604020202020204" pitchFamily="34" charset="0"/>
            </a:endParaRPr>
          </a:p>
        </p:txBody>
      </p:sp>
    </p:spTree>
  </p:cSld>
  <p:clrMapOvr>
    <a:masterClrMapping/>
  </p:clrMapOvr>
  <p:transition advTm="8005"/>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7" name="文本框 6"/>
              <p:cNvSpPr txBox="1"/>
              <p:nvPr/>
            </p:nvSpPr>
            <p:spPr>
              <a:xfrm>
                <a:off x="668655" y="1262380"/>
                <a:ext cx="7433310" cy="2306955"/>
              </a:xfrm>
              <a:prstGeom prst="rect">
                <a:avLst/>
              </a:prstGeom>
              <a:noFill/>
            </p:spPr>
            <p:txBody>
              <a:bodyPr wrap="square">
                <a:spAutoFit/>
              </a:bodyPr>
              <a:lstStyle/>
              <a:p>
                <a:pPr indent="266700" algn="just">
                  <a:lnSpc>
                    <a:spcPct val="150000"/>
                  </a:lnSpc>
                </a:pPr>
                <a:r>
                  <a:rPr lang="zh-CN" altLang="zh-CN" sz="2400" kern="100" dirty="0">
                    <a:effectLst/>
                    <a:ea typeface="宋体" panose="02010600030101010101" pitchFamily="2" charset="-122"/>
                    <a:cs typeface="Arial" panose="020B0604020202020204" pitchFamily="34" charset="0"/>
                  </a:rPr>
                  <a:t>目标标签</a:t>
                </a:r>
                <a14:m>
                  <m:oMath xmlns:m="http://schemas.openxmlformats.org/officeDocument/2006/math">
                    <m:r>
                      <a:rPr lang="en-US" altLang="zh-CN" sz="2400" i="1" kern="100">
                        <a:effectLst/>
                        <a:latin typeface="Cambria Math" panose="02040503050406030204" pitchFamily="18" charset="0"/>
                        <a:ea typeface="宋体" panose="02010600030101010101" pitchFamily="2" charset="-122"/>
                        <a:cs typeface="Cambria Math" panose="02040503050406030204" pitchFamily="18" charset="0"/>
                      </a:rPr>
                      <m:t>𝑦</m:t>
                    </m:r>
                  </m:oMath>
                </a14:m>
                <a:r>
                  <a:rPr lang="zh-CN" altLang="zh-CN" sz="2400" kern="100" dirty="0">
                    <a:effectLst/>
                    <a:ea typeface="宋体" panose="02010600030101010101" pitchFamily="2" charset="-122"/>
                    <a:cs typeface="Arial" panose="020B0604020202020204" pitchFamily="34" charset="0"/>
                  </a:rPr>
                  <a:t>的定义如下：</a:t>
                </a:r>
                <a:endParaRPr lang="en-US" altLang="zh-CN" kern="100" dirty="0">
                  <a:ea typeface="宋体" panose="02010600030101010101" pitchFamily="2" charset="-122"/>
                  <a:cs typeface="Arial" panose="020B0604020202020204" pitchFamily="34" charset="0"/>
                </a:endParaRPr>
              </a:p>
              <a:p>
                <a:pPr indent="266700" algn="just">
                  <a:lnSpc>
                    <a:spcPct val="150000"/>
                  </a:lnSpc>
                  <a:buClrTx/>
                  <a:buSzTx/>
                  <a:buFontTx/>
                </a:pPr>
                <a:r>
                  <a:rPr lang="zh-CN" altLang="zh-CN" kern="100" dirty="0">
                    <a:effectLst/>
                    <a:ea typeface="宋体" panose="02010600030101010101" pitchFamily="2" charset="-122"/>
                    <a:cs typeface="Arial" panose="020B0604020202020204" pitchFamily="34" charset="0"/>
                  </a:rPr>
                  <a:t>𝑝</a:t>
                </a:r>
                <a:r>
                  <a:rPr lang="zh-CN" altLang="zh-CN" kern="100" baseline="-25000" dirty="0">
                    <a:effectLst/>
                    <a:ea typeface="宋体" panose="02010600030101010101" pitchFamily="2" charset="-122"/>
                    <a:cs typeface="Arial" panose="020B0604020202020204" pitchFamily="34" charset="0"/>
                  </a:rPr>
                  <a:t>𝑐</a:t>
                </a:r>
                <a:r>
                  <a:rPr lang="zh-CN" altLang="zh-CN" kern="100" dirty="0">
                    <a:effectLst/>
                    <a:ea typeface="宋体" panose="02010600030101010101" pitchFamily="2" charset="-122"/>
                    <a:cs typeface="Arial" panose="020B0604020202020204" pitchFamily="34" charset="0"/>
                  </a:rPr>
                  <a:t>：等于0或1，取决于格子中是否有图像；</a:t>
                </a:r>
                <a:endParaRPr lang="zh-CN" altLang="zh-CN" kern="100" dirty="0">
                  <a:effectLst/>
                  <a:ea typeface="宋体" panose="02010600030101010101" pitchFamily="2" charset="-122"/>
                  <a:cs typeface="Arial" panose="020B0604020202020204" pitchFamily="34" charset="0"/>
                </a:endParaRPr>
              </a:p>
              <a:p>
                <a:pPr indent="266700" algn="just">
                  <a:lnSpc>
                    <a:spcPct val="150000"/>
                  </a:lnSpc>
                  <a:buClrTx/>
                  <a:buSzTx/>
                  <a:buFontTx/>
                </a:pPr>
                <a:r>
                  <a:rPr lang="zh-CN" altLang="zh-CN" kern="100" dirty="0">
                    <a:effectLst/>
                    <a:ea typeface="宋体" panose="02010600030101010101" pitchFamily="2" charset="-122"/>
                    <a:cs typeface="Arial" panose="020B0604020202020204" pitchFamily="34" charset="0"/>
                  </a:rPr>
                  <a:t>𝑏</a:t>
                </a:r>
                <a:r>
                  <a:rPr lang="zh-CN" altLang="zh-CN" kern="100" baseline="-25000" dirty="0">
                    <a:effectLst/>
                    <a:ea typeface="宋体" panose="02010600030101010101" pitchFamily="2" charset="-122"/>
                    <a:cs typeface="Arial" panose="020B0604020202020204" pitchFamily="34" charset="0"/>
                  </a:rPr>
                  <a:t>𝑥</a:t>
                </a:r>
                <a:r>
                  <a:rPr lang="zh-CN" altLang="zh-CN" kern="100" dirty="0">
                    <a:effectLst/>
                    <a:ea typeface="宋体" panose="02010600030101010101" pitchFamily="2" charset="-122"/>
                    <a:cs typeface="Arial" panose="020B0604020202020204" pitchFamily="34" charset="0"/>
                  </a:rPr>
                  <a:t>、𝑏</a:t>
                </a:r>
                <a:r>
                  <a:rPr lang="zh-CN" altLang="zh-CN" kern="100" baseline="-25000" dirty="0">
                    <a:effectLst/>
                    <a:ea typeface="宋体" panose="02010600030101010101" pitchFamily="2" charset="-122"/>
                    <a:cs typeface="Arial" panose="020B0604020202020204" pitchFamily="34" charset="0"/>
                  </a:rPr>
                  <a:t>𝑦</a:t>
                </a:r>
                <a:r>
                  <a:rPr lang="zh-CN" altLang="zh-CN" kern="100" dirty="0">
                    <a:effectLst/>
                    <a:ea typeface="宋体" panose="02010600030101010101" pitchFamily="2" charset="-122"/>
                    <a:cs typeface="Arial" panose="020B0604020202020204" pitchFamily="34" charset="0"/>
                  </a:rPr>
                  <a:t>、𝑏</a:t>
                </a:r>
                <a:r>
                  <a:rPr lang="zh-CN" altLang="zh-CN" kern="100" baseline="-25000" dirty="0">
                    <a:effectLst/>
                    <a:ea typeface="宋体" panose="02010600030101010101" pitchFamily="2" charset="-122"/>
                    <a:cs typeface="Arial" panose="020B0604020202020204" pitchFamily="34" charset="0"/>
                  </a:rPr>
                  <a:t>ℎ</a:t>
                </a:r>
                <a:r>
                  <a:rPr lang="zh-CN" altLang="zh-CN" kern="100" dirty="0">
                    <a:effectLst/>
                    <a:ea typeface="宋体" panose="02010600030101010101" pitchFamily="2" charset="-122"/>
                    <a:cs typeface="Arial" panose="020B0604020202020204" pitchFamily="34" charset="0"/>
                  </a:rPr>
                  <a:t>和𝑏</a:t>
                </a:r>
                <a:r>
                  <a:rPr lang="zh-CN" altLang="zh-CN" kern="100" baseline="-25000" dirty="0">
                    <a:effectLst/>
                    <a:ea typeface="宋体" panose="02010600030101010101" pitchFamily="2" charset="-122"/>
                    <a:cs typeface="Arial" panose="020B0604020202020204" pitchFamily="34" charset="0"/>
                  </a:rPr>
                  <a:t>𝑤</a:t>
                </a:r>
                <a:r>
                  <a:rPr lang="zh-CN" altLang="zh-CN" kern="100" dirty="0">
                    <a:effectLst/>
                    <a:ea typeface="宋体" panose="02010600030101010101" pitchFamily="2" charset="-122"/>
                    <a:cs typeface="Arial" panose="020B0604020202020204" pitchFamily="34" charset="0"/>
                  </a:rPr>
                  <a:t>：边界框坐标；</a:t>
                </a:r>
                <a:endParaRPr lang="zh-CN" altLang="zh-CN" kern="100" dirty="0">
                  <a:effectLst/>
                  <a:ea typeface="宋体" panose="02010600030101010101" pitchFamily="2" charset="-122"/>
                  <a:cs typeface="Arial" panose="020B0604020202020204" pitchFamily="34" charset="0"/>
                </a:endParaRPr>
              </a:p>
              <a:p>
                <a:pPr indent="266700" algn="just">
                  <a:lnSpc>
                    <a:spcPct val="150000"/>
                  </a:lnSpc>
                  <a:buClrTx/>
                  <a:buSzTx/>
                  <a:buFontTx/>
                </a:pPr>
                <a:r>
                  <a:rPr lang="zh-CN" altLang="zh-CN" kern="100" dirty="0">
                    <a:effectLst/>
                    <a:ea typeface="宋体" panose="02010600030101010101" pitchFamily="2" charset="-122"/>
                    <a:cs typeface="Arial" panose="020B0604020202020204" pitchFamily="34" charset="0"/>
                  </a:rPr>
                  <a:t>𝑐</a:t>
                </a:r>
                <a:r>
                  <a:rPr lang="zh-CN" altLang="zh-CN" kern="100" baseline="-25000" dirty="0">
                    <a:effectLst/>
                    <a:ea typeface="宋体" panose="02010600030101010101" pitchFamily="2" charset="-122"/>
                    <a:cs typeface="Arial" panose="020B0604020202020204" pitchFamily="34" charset="0"/>
                  </a:rPr>
                  <a:t>1</a:t>
                </a:r>
                <a:r>
                  <a:rPr lang="zh-CN" altLang="zh-CN" kern="100" dirty="0">
                    <a:effectLst/>
                    <a:ea typeface="宋体" panose="02010600030101010101" pitchFamily="2" charset="-122"/>
                    <a:cs typeface="Arial" panose="020B0604020202020204" pitchFamily="34" charset="0"/>
                  </a:rPr>
                  <a:t>、𝑐</a:t>
                </a:r>
                <a:r>
                  <a:rPr lang="zh-CN" altLang="zh-CN" kern="100" baseline="-25000" dirty="0">
                    <a:effectLst/>
                    <a:ea typeface="宋体" panose="02010600030101010101" pitchFamily="2" charset="-122"/>
                    <a:cs typeface="Arial" panose="020B0604020202020204" pitchFamily="34" charset="0"/>
                  </a:rPr>
                  <a:t>2</a:t>
                </a:r>
                <a:r>
                  <a:rPr lang="zh-CN" altLang="zh-CN" kern="100" dirty="0">
                    <a:effectLst/>
                    <a:ea typeface="宋体" panose="02010600030101010101" pitchFamily="2" charset="-122"/>
                    <a:cs typeface="Arial" panose="020B0604020202020204" pitchFamily="34" charset="0"/>
                  </a:rPr>
                  <a:t>和𝑐</a:t>
                </a:r>
                <a:r>
                  <a:rPr lang="zh-CN" altLang="zh-CN" kern="100" baseline="-25000" dirty="0">
                    <a:effectLst/>
                    <a:ea typeface="宋体" panose="02010600030101010101" pitchFamily="2" charset="-122"/>
                    <a:cs typeface="Arial" panose="020B0604020202020204" pitchFamily="34" charset="0"/>
                  </a:rPr>
                  <a:t>3</a:t>
                </a:r>
                <a:r>
                  <a:rPr lang="zh-CN" altLang="zh-CN" kern="100" dirty="0">
                    <a:effectLst/>
                    <a:ea typeface="宋体" panose="02010600030101010101" pitchFamily="2" charset="-122"/>
                    <a:cs typeface="Arial" panose="020B0604020202020204" pitchFamily="34" charset="0"/>
                  </a:rPr>
                  <a:t>：要识别的三个类别（背景不算）。</a:t>
                </a:r>
                <a:endParaRPr lang="zh-CN" altLang="zh-CN" sz="2400" kern="100" dirty="0">
                  <a:effectLst/>
                  <a:ea typeface="宋体" panose="02010600030101010101" pitchFamily="2" charset="-122"/>
                  <a:cs typeface="Arial" panose="020B0604020202020204" pitchFamily="34" charset="0"/>
                </a:endParaRPr>
              </a:p>
            </p:txBody>
          </p:sp>
        </mc:Choice>
        <mc:Fallback>
          <p:sp>
            <p:nvSpPr>
              <p:cNvPr id="7" name="文本框 6"/>
              <p:cNvSpPr txBox="1">
                <a:spLocks noRot="1" noChangeAspect="1" noMove="1" noResize="1" noEditPoints="1" noAdjustHandles="1" noChangeArrowheads="1" noChangeShapeType="1" noTextEdit="1"/>
              </p:cNvSpPr>
              <p:nvPr/>
            </p:nvSpPr>
            <p:spPr>
              <a:xfrm>
                <a:off x="668655" y="1262380"/>
                <a:ext cx="7433310" cy="2306955"/>
              </a:xfrm>
              <a:prstGeom prst="rect">
                <a:avLst/>
              </a:prstGeom>
              <a:blipFill rotWithShape="1">
                <a:blip r:embed="rId1"/>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9" name="文本框 8"/>
              <p:cNvSpPr txBox="1"/>
              <p:nvPr/>
            </p:nvSpPr>
            <p:spPr>
              <a:xfrm>
                <a:off x="1058756" y="3695487"/>
                <a:ext cx="1781394" cy="2983381"/>
              </a:xfrm>
              <a:prstGeom prst="rect">
                <a:avLst/>
              </a:prstGeom>
              <a:noFill/>
            </p:spPr>
            <p:txBody>
              <a:bodyPr wrap="square">
                <a:spAutoFit/>
              </a:bodyPr>
              <a:lstStyle/>
              <a:p>
                <a14:m>
                  <m:oMathPara xmlns:m="http://schemas.openxmlformats.org/officeDocument/2006/math">
                    <m:oMathParaPr>
                      <m:jc m:val="centerGroup"/>
                    </m:oMathParaPr>
                    <m:oMath xmlns:m="http://schemas.openxmlformats.org/officeDocument/2006/math">
                      <m:r>
                        <a:rPr lang="en-US" altLang="zh-CN" sz="2400" i="1" kern="100" smtClean="0">
                          <a:effectLst/>
                          <a:latin typeface="Cambria Math" panose="02040503050406030204" pitchFamily="18" charset="0"/>
                          <a:ea typeface="宋体" panose="02010600030101010101" pitchFamily="2" charset="-122"/>
                          <a:cs typeface="Times New Roman" panose="02020603050405020304" pitchFamily="18" charset="0"/>
                        </a:rPr>
                        <m:t>𝑦</m:t>
                      </m:r>
                      <m:r>
                        <a:rPr lang="en-US" altLang="zh-CN" sz="2400" i="1" kern="100" smtClean="0">
                          <a:effectLst/>
                          <a:latin typeface="Cambria Math" panose="02040503050406030204" pitchFamily="18" charset="0"/>
                          <a:ea typeface="宋体" panose="02010600030101010101" pitchFamily="2" charset="-122"/>
                          <a:cs typeface="Times New Roman" panose="02020603050405020304" pitchFamily="18" charset="0"/>
                        </a:rPr>
                        <m:t>= </m:t>
                      </m:r>
                      <m:d>
                        <m:dPr>
                          <m:begChr m:val="["/>
                          <m:endChr m:val="]"/>
                          <m:ctrlPr>
                            <a:rPr lang="zh-CN" altLang="zh-CN" sz="2400" i="1" kern="100">
                              <a:effectLst/>
                              <a:latin typeface="Cambria Math" panose="02040503050406030204" pitchFamily="18" charset="0"/>
                              <a:ea typeface="Cambria Math" panose="02040503050406030204" pitchFamily="18" charset="0"/>
                              <a:cs typeface="Times New Roman" panose="02020603050405020304" pitchFamily="18" charset="0"/>
                            </a:rPr>
                          </m:ctrlPr>
                        </m:dPr>
                        <m:e>
                          <m:m>
                            <m:mPr>
                              <m:mcs>
                                <m:mc>
                                  <m:mcPr>
                                    <m:count m:val="1"/>
                                    <m:mcJc m:val="center"/>
                                  </m:mcPr>
                                </m:mc>
                              </m:mcs>
                              <m:plcHide m:val="on"/>
                              <m:ctrlPr>
                                <a:rPr lang="zh-CN" altLang="zh-CN" sz="2400" i="1" kern="100">
                                  <a:effectLst/>
                                  <a:latin typeface="Cambria Math" panose="02040503050406030204" pitchFamily="18" charset="0"/>
                                  <a:ea typeface="Cambria Math" panose="02040503050406030204" pitchFamily="18" charset="0"/>
                                  <a:cs typeface="Times New Roman" panose="02020603050405020304" pitchFamily="18" charset="0"/>
                                </a:rPr>
                              </m:ctrlPr>
                            </m:mPr>
                            <m:mr>
                              <m:e>
                                <m:sSub>
                                  <m:sSubPr>
                                    <m:ctrlPr>
                                      <a:rPr lang="zh-CN" altLang="zh-CN" sz="24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𝑝</m:t>
                                    </m:r>
                                  </m:e>
                                  <m:sub>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𝑐</m:t>
                                    </m:r>
                                  </m:sub>
                                </m:sSub>
                              </m:e>
                            </m:mr>
                            <m:mr>
                              <m:e>
                                <m:sSub>
                                  <m:sSubPr>
                                    <m:ctrlPr>
                                      <a:rPr lang="zh-CN" altLang="zh-CN" sz="24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𝑏</m:t>
                                    </m:r>
                                  </m:e>
                                  <m:sub>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𝑥</m:t>
                                    </m:r>
                                  </m:sub>
                                </m:sSub>
                              </m:e>
                            </m:mr>
                            <m:mr>
                              <m:e>
                                <m:sSub>
                                  <m:sSubPr>
                                    <m:ctrlPr>
                                      <a:rPr lang="zh-CN" altLang="zh-CN" sz="24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𝑏</m:t>
                                    </m:r>
                                  </m:e>
                                  <m:sub>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𝑦</m:t>
                                    </m:r>
                                  </m:sub>
                                </m:sSub>
                              </m:e>
                            </m:mr>
                            <m:mr>
                              <m:e>
                                <m:sSub>
                                  <m:sSubPr>
                                    <m:ctrlPr>
                                      <a:rPr lang="zh-CN" altLang="zh-CN" sz="24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𝑏</m:t>
                                    </m:r>
                                  </m:e>
                                  <m:sub>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ℎ</m:t>
                                    </m:r>
                                  </m:sub>
                                </m:sSub>
                              </m:e>
                            </m:mr>
                            <m:mr>
                              <m:e>
                                <m:sSub>
                                  <m:sSubPr>
                                    <m:ctrlPr>
                                      <a:rPr lang="zh-CN" altLang="zh-CN" sz="24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𝑏</m:t>
                                    </m:r>
                                  </m:e>
                                  <m:sub>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𝑤</m:t>
                                    </m:r>
                                  </m:sub>
                                </m:sSub>
                              </m:e>
                            </m:mr>
                            <m:mr>
                              <m:e>
                                <m:sSub>
                                  <m:sSubPr>
                                    <m:ctrlPr>
                                      <a:rPr lang="zh-CN" altLang="zh-CN" sz="24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𝑐</m:t>
                                    </m:r>
                                  </m:e>
                                  <m:sub>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1</m:t>
                                    </m:r>
                                  </m:sub>
                                </m:sSub>
                              </m:e>
                            </m:mr>
                            <m:mr>
                              <m:e>
                                <m:sSub>
                                  <m:sSubPr>
                                    <m:ctrlPr>
                                      <a:rPr lang="zh-CN" altLang="zh-CN" sz="24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𝑐</m:t>
                                    </m:r>
                                  </m:e>
                                  <m:sub>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2</m:t>
                                    </m:r>
                                  </m:sub>
                                </m:sSub>
                              </m:e>
                            </m:mr>
                            <m:mr>
                              <m:e>
                                <m:sSub>
                                  <m:sSubPr>
                                    <m:ctrlPr>
                                      <a:rPr lang="zh-CN" altLang="zh-CN" sz="24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𝑐</m:t>
                                    </m:r>
                                  </m:e>
                                  <m:sub>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3</m:t>
                                    </m:r>
                                  </m:sub>
                                </m:sSub>
                              </m:e>
                            </m:mr>
                          </m:m>
                        </m:e>
                      </m:d>
                    </m:oMath>
                  </m:oMathPara>
                </a14:m>
                <a:endParaRPr lang="zh-CN" altLang="en-US" dirty="0"/>
              </a:p>
            </p:txBody>
          </p:sp>
        </mc:Choice>
        <mc:Fallback>
          <p:sp>
            <p:nvSpPr>
              <p:cNvPr id="9" name="文本框 8"/>
              <p:cNvSpPr txBox="1">
                <a:spLocks noRot="1" noChangeAspect="1" noMove="1" noResize="1" noEditPoints="1" noAdjustHandles="1" noChangeArrowheads="1" noChangeShapeType="1" noTextEdit="1"/>
              </p:cNvSpPr>
              <p:nvPr/>
            </p:nvSpPr>
            <p:spPr>
              <a:xfrm>
                <a:off x="1058756" y="3695487"/>
                <a:ext cx="1781394" cy="2983381"/>
              </a:xfrm>
              <a:prstGeom prst="rect">
                <a:avLst/>
              </a:prstGeom>
              <a:blipFill rotWithShape="1">
                <a:blip r:embed="rId2"/>
                <a:stretch>
                  <a:fillRect l="-12" t="-14" r="24" b="19"/>
                </a:stretch>
              </a:blipFill>
            </p:spPr>
            <p:txBody>
              <a:bodyPr/>
              <a:lstStyle/>
              <a:p>
                <a:r>
                  <a:rPr lang="zh-CN" altLang="en-US">
                    <a:noFill/>
                  </a:rPr>
                  <a:t> </a:t>
                </a:r>
              </a:p>
            </p:txBody>
          </p:sp>
        </mc:Fallback>
      </mc:AlternateContent>
      <p:sp>
        <p:nvSpPr>
          <p:cNvPr id="8" name="Rectangle 2"/>
          <p:cNvSpPr>
            <a:spLocks noGrp="1" noChangeArrowheads="1"/>
          </p:cNvSpPr>
          <p:nvPr>
            <p:ph type="title"/>
          </p:nvPr>
        </p:nvSpPr>
        <p:spPr>
          <a:xfrm>
            <a:off x="668338" y="235898"/>
            <a:ext cx="11523662" cy="677863"/>
          </a:xfrm>
        </p:spPr>
        <p:txBody>
          <a:bodyPr/>
          <a:lstStyle/>
          <a:p>
            <a:pPr algn="l" eaLnBrk="1" hangingPunct="1"/>
            <a:r>
              <a:rPr lang="en-US" altLang="zh-CN" dirty="0">
                <a:solidFill>
                  <a:schemeClr val="tx1"/>
                </a:solidFill>
                <a:sym typeface="+mn-ea"/>
              </a:rPr>
              <a:t>YOLO</a:t>
            </a:r>
            <a:r>
              <a:rPr lang="zh-CN" altLang="en-US" dirty="0">
                <a:solidFill>
                  <a:schemeClr val="tx1"/>
                </a:solidFill>
                <a:sym typeface="+mn-ea"/>
              </a:rPr>
              <a:t>算法</a:t>
            </a:r>
            <a:endParaRPr lang="zh-CN" altLang="en-US" dirty="0">
              <a:solidFill>
                <a:schemeClr val="tx1"/>
              </a:solidFill>
            </a:endParaRPr>
          </a:p>
        </p:txBody>
      </p:sp>
    </p:spTree>
  </p:cSld>
  <p:clrMapOvr>
    <a:masterClrMapping/>
  </p:clrMapOvr>
  <p:transition advTm="8005"/>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AutoShape 5" descr="data:image/png;base64,iVBORw0KGgoAAAANSUhEUgAAAtEAAAHwCAYAAABg0TMJAAAABHNCSVQICAgIfAhkiAAAAAlwSFlz%0AAAALEgAACxIB0t1+/AAAIABJREFUeJzs3Xd4lFX6xvHvIUYIRSKIaEIVMYCgBKKC2FtcXTGi4qJi%0AFysKSiju7s+y7goEKdIULIAiiyJmdUURARXsYNBoIIAKSII0iYBECcn5/XEmGNh0MvNOuT/XxeXk%0AzZRnJkjuOfO8zzHWWkREREREpPJqeV2AiIiIiEioUYgWEREREakihWgRERERkSpSiBYRERERqSKF%0AaBERERGRKlKIFhERERGpIoVoEQlKxphWxhhrjDnM9/XbxpgbA/C4jxhjXvL34/geK8EYs8IYs8sY%0Ac58x5mljzN8D8djBxhizzhhzQTVve6YxJruma6rE40bsz0tEFKJF5BD4gk++MWa3MWazMWaaMaa+%0APx7LWvsna+30StZUrTBWifs+xxhT5Hu+u4wx2caYmw/hLgcDi621Day1T1lr77TW/qPEY22smcor%0Az/cmosD3HPOMMR8bY7oHuo7y+N5cHV/8tbV2ibU2wU+PdasxZpXv573ZGDPPGNPA97j7f14iEnkU%0AokXkUF1mra0PdAGSgL8dfAXjhMu/N7m+53sEMASYaozpcPCVilfQK9AS+LaG66sJs33PsQmwFJhr%0AjDEe1xRwxpizgX8Bfay1DYD2wGxvqxKRYBEuv9RExGPW2hzgbaAjgDHmfWPMP40xHwF7gOOMMQ2N%0AMc8ZYzYZY3KMMY8bY6J8148yxowyxmwzxnwPXFry/n33d1uJr283xqz0rRBmGWO6GGNeBFoAb/pW%0AUgf7rtvNt6KaZ4z5yhhzTon7aW2M+cB3PwuAoyr5fK21Nh3YAXQo0X5yqzFmA7DId/89jTHf+h77%0AfWNMe9/xRcC5wARfrSf4VvIfN8bU872Wcb7v7TbGxB30epxmjPmp+PXzHbvCGPO17/Kpxphlxpid%0AvhXU0ZV5Xgc9xwJgOnAM0NgYU8sY8zdjzHpjzBZjzAxjTEPf4xU//37GmFzfz3hQidqmGWMeL/F1%0AmSvtvto/8b1mm4wxE4wxh/u+96Hval/5XpdrDr4vY0x732ud53vtex5Ux0RjzFu+n/lnxpg2ZbwE%0ApwCfWGszfK/Hz9ba6dbaXQc/J2NM8d+54j9FxpibfN9rZ4xZYIz52bhPL3pX6QchIkFJIVpEaoQx%0ApjlwCZBR4nBfoB/QAFgPTAP2AccDicBFQHEwvh34s+94EnBVOY91NfAIcANuRbgnsN1a2xfYgG91%0A3Fo70hgTD7wFPA40AgYBrxljmvju7mVgOS48/wOoVN+1L1BeAcQCmSW+dTZuxTLZGHMCMAsYgFvV%0AnYcL+Idba88DlgD3+mpdXXwH1tpfgT/hW/X2/ckt+fjW2s+AX4HzShy+1vd8AMYB46y1RwBtgFcq%0A87wOeo61gZuAH62123yXb8KF/+OA+sCEg252LtAW97MdYqrXWlMIDMT9TLoD5wN3A1hrz/Jd52Tf%0A63LAyrAxJhp4E3gXOBroD8w0xpRs9/gL8ChwJLAW+GcZdXyG+zk+aozp4Xs9SmWtLf47Vx+4GvgJ%0AWOh7Q7QA93M52vfYk0wpn16ISGhRiBaRQ5VujMnDfez/Ae7j72LTrLXfWmv34QLsJcAAa+2v1tot%0AwBhcqADoDYy11v5orf0ZeKKcx7wNGGmt/cK3IrzWWru+jOteD8yz1s6z1hZZaxcAy4BLjDEtcKuN%0Af7fW/m6t/RAXwMoT53u+24CHgb7W2pIntT3ie375wDXAW9baBb5V3VFADHB6BY9RWbOAPgDG9ele%0A4jsGUAAcb4w5ylq721r7aRXut7fvOf4IdAWu8B2/Dhhtrf3eWrsbGAb8xRzYuvKo7/lnAi8U11cV%0A1trl1tpPrbX7rLXrgGdwb04qoxsu3A+31u611i4C/ntQHa9baz/3/b2cCXQuo44lQC9cq9JbwHZj%0AzOiSq/8H871xmg70ttb+iHtjuM5a+4Lv+WQAr+GCtoiEsMr07ImIlCfFWvteGd/7scTllkA0sMn8%0A0V5bq8R14g66flmhGKA58F0l62sJXG2MuazEsWhgse8xd/hWfks+bvNy7i/XWtusnO+XfA5xlHge%0A1toiY8yPQHwla6/Iy8DHxpi7cGHvyxJvJm4FHgNWGWN+wIXb/1byfl+x1l5fyvEDno/v8mFA0xLH%0ADv4ZdqrkY+7nC6KjcZ9I1PU9xvJK3jwOt3JedFAdJV/zn0pc3oML3aWy1r4NvG1cT/+5wKtANi7Y%0AH1x3Q+A/wN+stUt9h1sCp/nelBQ7DHixks9HRIKUQrSI+JMtcflH4HfgKN8K4ME2cWB4bVHO/f6I%0Aa1Go6DGLr/uitfb2g69ojGkJHGmMqVciSLco5T6qouRtcykRIo1799AcyKni/ZR+BWuzjDHrca0f%0AJVs5sNauAfr4wl8vYI4xpvFBbxiqKhcXCou1wLXnbAaK31g0B1aV+H5xG8qvuEBc7JhyHmcyri2o%0Aj7V2lzFmAOW095RSY3NjTK0SQboFsLqc21TId18Lfb3sHQ/+vu91fhk3bWVKiW/9CHxgrb3wUB5f%0ARIKP2jlEJCCstZtwfapPGmOO8PUUtzFuAgK4nt37jDHNjDFHAkPLubtngUHGmK7GOd4XiMEFuuNK%0AXPcl4DJjTLJxJy/W8Z2I1sy3arsMeNQYc7gx5gzgMmrOK8Clxpjzfb26D+LeSHxcidtuxp3M17CC%0A670M3A+chVslBcAYc70xpokv/BWvghaVcvuqmAUMNO5kzPq41p3ZB70p+rsxpq4x5kTgZv6YZrEC%0A10LTyBhzDK5PvCwNgJ3AbmNMO+Cug75/8M+4pM9wq8uDjTHRxp1Eehnw70o/Sx9jzOXGmL8YY470%0A/T07FddWUlprzD+BerifRUn/BU4wxvT11RNtjDnF+E4wFZHQpRAtIoF0A3A4kIWbajEHONb3vanA%0AfOAr4Etgbll3Yq19FRdaXgZ2Aem4nmtwvdR/801mGOTrS70ceAjYilsZTOWPf/+uBU4Dfsb1OM+o%0AiSfqqzMb15M9HtdDfRnupMe9lbjtKlxo/d73XOLKuOosXLBb5Dv5r9jFwLfGmN24kwz/4uvTxjc9%0A4sxqPKXncW0IHwI/AL/hTtwr6QPcyXoLgVHW2nd9x1/E/WzX4d5MlTcqbhDu57IL9/fi4Os+Akz3%0AvS4HTLrwvbaX4VbntwGTgBt8r2dV7cCd8LoGF+pfAtKstTNLuW4fXD/2jhITOq7zTfK4CNf7n4tr%0AJRkBlHmSooiEBmPtoXxqKSIi4kbc4YJ1dBntOiIiYUUr0SIiIiIiVaQQLSIiIiJSRWrnEBERERGp%0AIq1Ei4iIiIhUkUK0iIiIiEgVhcRmK0cddZRt1aqV12WIiIiISJhbvnz5Nmttk4quFxIhulWrVixb%0AtszrMkREREQkzPl2gq2Q2jlERERERKpIIVpEREREpIoUokVEREREqigkeqJLU1BQwMaNG/ntt9+8%0ALkWAOnXq0KxZM6Kjo70uRURERMTv/BaijTHNgRlAU8ACU6y144wxjwC3A1t9V33IWjuvqve/ceNG%0AGjRoQKtWrTDG1FTZUg3WWrZv387GjRtp3bq11+WIiIiI+J0/V6L3AQ9aa780xjQAlhtjFvi+N8Za%0AO+pQ7vy3335TgA4SxhgaN27M1q1bK76yiIiISBjwW4i21m4CNvku7zLGrATia/IxFKCDh34WIiIi%0AEkkCcmKhMaYVkAh85jvU3xjztTHmeWPMkWXcpp8xZpkxZlmwrnBGRUXRuXNnOnbsyNVXX82ePXuq%0AfV/vv/8+f/7znwF44403GD58eJnXzcvLY9KkSfu/zs3N5aqrrqr2Y4uIiIhI1fg9RBtj6gOvAQOs%0AtTuBycBxQGfcSvWTpd3OWjvFWptkrU1q0qTCTWM8ERMTw4oVK/jmm284/PDDefrppw/4vrWWoqKi%0AKt9vz549GTp0aJnfPzhEx8XFMWfOnCo/joiIiIhUj19DtDEmGhegZ1pr5wJYazdbawuttUXAVOBU%0Af9YQKGeeeSZr165l3bp1JCQkcMMNN9CxY0d+/PFH3n33Xbp3706XLl24+uqr2b17NwDvvPMO7dq1%0Ao0uXLsydO3f/fU2bNo17770XgM2bN3PFFVdw8sknc/LJJ/Pxxx8zdOhQvvvuOzp37kxqairr1q2j%0AY8eOgOsVv/nmm+nUqROJiYksXrx4/3326tWLiy++mLZt2zJ48OAAv0IiIiIi4cOf0zkM8Byw0lo7%0AusTxY3390gBXAN8c8oMNGAArVhzy3Rygc2cYO7ZSV923bx9vv/02F198MQBr1qxh+vTpdOvWjW3b%0AtvH444/z3nvvUa9ePUaMGMHo0aMZPHgwt99+O4sWLeL444/nmmuuKfW+77vvPs4++2xef/11CgsL%0A2b17N8OHD+ebb75hhe85r1u3bv/1J06ciDGGzMxMVq1axUUXXcTq1asBWLFiBRkZGdSuXZuEhAT6%0A9+9P8+bND+FFEhEREYlM/pzO0QPoC2QaY4oT7kNAH2NMZ9zYu3XAHX6swa/y8/Pp3Lkz4Faib731%0AVnJzc2nZsiXdunUD4NNPPyUrK4sePXoAsHfvXrp3786qVato3bo1bdu2BeD6669nypQp//MYixYt%0AYsaMGYDrwW7YsCE7duwos6alS5fSv39/ANq1a0fLli33h+jzzz+fhg0bAtChQwfWr1+vEC0iIiJS%0ADf6czrEUKG1kQ5VnQleokivGNa24J/pg9erV23/ZWsuFF17IrFmzDrhOabfzt9q1a++/HBUVxb59%0A+wJeg4iIiEg40LbfftatWzc++ugj1q5dC8Cvv/7K6tWradeuHevWreO7774D+J+QXez8889n8uTJ%0AABQWFvLLL7/QoEEDdu3aVer1zzzzTGbOnAnA6tWr2bBhAwkJCTX9tEREREQimkK0nzVp0oRp06bR%0Ap08fTjrppP2tHHXq1GHKlClceumldOnShaOPPrrU248bN47FixfTqVMnunbtSlZWFo0bN6ZHjx50%0A7NiR1NTUA65/9913U1RURKdOnbjmmmuYNm3aASvQIiIiInLojLXW6xoqlJSUZJctW3bAsZUrV9K+%0AfXuPKpLS6GciIiIioc4Ys9xam1TR9bQSLSIiIiJSRf6cziEiIiIiUq70jBzS5meTm5dPXGwMqckJ%0ApCTGe11WhRSiRURERMQT6Rk5DJubSX5BIQA5efkMm5sJEPRBWu0cIiIiIuKJtPnZ+wN0sfyCQtLm%0AZ3tUUeUpRIuIiIiIJ3Lz8qt0PJgoRIuIiIiIJ+JiY6p0PJgoRFfT9u3b6dy5M507d+aYY44hPj5+%0A/9d79+49pPt+/fXXSUtLq5E6r7/+elq3bs3JJ5/MCSecwI033khubm6Ftxs9ejS//fZbjdQgIiIi%0AUprU5ARioqMOOBYTHUVqcvBvFKcTC6upcePG+7fufuSRR6hfvz6DBg064DrWWqy11KpVtfcqV1xx%0ARY3VCTBmzBhSUlIoKipi9OjRnHfeeWRmZhIdHV3mbUaPHs0tt9xCnTp1arQWERERkWLFJw+G4nSO%0AiFmJTs/IocfwRbQe+hY9hi8iPSPHL4+zdu1aOnTowHXXXceJJ57Ipk2b6NevH0lJSZx44ok89thj%0A+6/brFkzHnnkERITEznppJNYvXo1AM8++ywDBgwA3Ery/fffz+mnn85xxx3H66+/DrgtwO+8807a%0AtWvHRRddxMUXX0x6enq5tdWqVYtBgwbRqFEj3n33XYBSaxszZgxbtmzhzDPP5IILLijzeiIiIiKH%0AKiUxno+GnscPwy/lo6HnhUSAhggJ0cXjU3Ly8rH8MT7FX0F61apVDBw4kKysLOLj4xk+fDjLli3j%0Aq6++YsGCBWRlZe2/btOmTcnIyOC2225j9OjRpd7fli1b+Oijj0hPT2fYsGEAvPrqq+Tk5JCVlcW0%0AadP45JNPKl1fly5dWLVqFUCptQ0cOJCjjz6aJUuW8N5775V5PREREZFIFREhOtDjU9q0aUNS0h+7%0ARc6aNYsuXbrQpUsXVq5ceUAA7dWrFwBdu3Zl3bp1pd5fSkoKxhhOOukkcnJc8F+6dCm9e/emVq1a%0AxMXFcfbZZ1e6vpJbvZdXW0mVvZ6IiIhIJIiInuhAj0+pV6/e/str1qxh3LhxfP7558TGxnL99dcf%0AcMJe7dq1AYiKimLfvn2l3l/xdeDAAFxdK1as4NJLL62wtso+BxEREZFIExEr0V6OT9m5cycNGjTg%0AiCOOYNOmTcyfP79G7rdHjx7MmTMHay2bNm3iww8/rPA21lrGjBnD9u3bufDCC8utrUGDBuzatcuv%0Az0FEREQkVEXESnRqcsIBW0pC4MandOnShQ4dOtCuXTtatmxJjx49auR+e/fuzaJFi2jfvj0tW7Yk%0AMTGRhg0blnrdgQMH8vDDD5Ofn0/37t1ZtGgR0dHR5dbWr18/LrjgApo3b86CBQv88hxEREREQpWp%0AifYAf0tKSrLLli074NjKlStp3759pe8jPSMnJMenlGf37t3Ur1+frVu3ctppp/HZZ5/RpEkTz+qp%0A6s9EREREJNgYY5Zba5Mqul5ErESDG58S6qH5YH/605/YuXMnBQUFPProo54GaBEREZFIEjEhOhwt%0AWbLE6xJEREREIlJEnFgoIiIiIlKTQjpEh0I/d6TQz0JEREQiSciG6Dp16rB9+3aFtyBgrWX79u3U%0AqVPH61JEREREAiJke6KbNWvGxo0b2bp1q9elCO5NTbNmzbwuQ0RERCQgQjZER0dH07p1a6/LEBER%0AEZEIFLLtHCIiIiIiXgnZlWgRERGJbOG4kZqEDoVoERERCTnpGTkMm5tJfkEhADl5+QybmwmgIC0B%0AoXYOERERCTlp87P3B+hi+QWFpM3P9qgiiTQK0SIiIhJycvPyq3RcpKYpRIuIiEjIiYuNqdJxkZqm%0AEC0iIiIhJzU5gZjoqAOOxURHkZqc4FFFEml0YqGIiIiEnOKTBzWdQ7yiEC0iIiIhKSUxXqFZPKN2%0ADhERERGRKlKIFhERERGpIoVoEREREZEqUogWEREREakihWgRERERkSrSdA4RERGRAErPyNFovjCg%0AlWgRERGRAEnPyGHY3Exy8vKxQE5ePsPmZpKekeN1ad4pKoL0dPjXv7yupEoUokVEREQCJG1+NvkF%0AhQccyy8oJG1+tkcVeWjvXnjhBTjxRLjiCpg+HX7/3euqKk0hWkRERCRAcvPyq3Q8LO3eDWPGQJs2%0AcMstULs2zJoF337rLocI9USLiIiIBEhcbAw5pQTmuNgYD6oJsG3bYPx4mDABfv4ZzjkHpk6F5GQw%0Axuvqqkwr0SIiIiIBkpqcQEx01AHHYqKjSE1O8KiiAFi/Hu6/H1q0gMcegzPPhE8+gcWL4eKLQzJA%0Ag1aiRURERAKmeApHREzn+OYbGDnStWoAXH89DB4M7dt7W1cNUYgWERERCaCUxPjwDM3FPv4Yhg+H%0AN9+EunXh3nvhgQegeXOvK6tRCtEiIiIicmishXnzYMQIWLIEGjWChx+G/v2hcWOvq/MLhWgRERER%0AqZ59+2D2bBeeMzPdavPYsXDbbVCvntfV+ZVCtIiIiIhUzZ49bsbzqFGwbh106ODmPPfpA9HRXlcX%0AEArRIiIiIh4JuS3Ad+yASZNg3DjYuhW6d3crz5ddBrUia+ibQrSIiIiIB4q3AC/ewbB4C3Ag+IJ0%0Abq7bIOXpp91mKZdcAkOHwhlnhOyIukMVWW8ZRERERIJESGwBnp3t+ptbtYLRo6FnT1ixAt56y817%0AjtAADVqJFhEREfFEUG8BvmyZG1M3d67bivv22+HBB+G447yuLGgoRIuIiIh4IOi2ALcWFi504Xnh%0AQmjYEIYNg/vug6ZNvakpiKmdQ0RERMQDQbMFeGEhzJkDp5wCF14IWVlup8ENG+Cf/1SALoNWokVE%0AREQ84PkW4L//Di++6ALzmjXQti1MnQp9+7oWDimXQrSIiIiIRzzZAnznTpgyxZ0ouGkTdO0Kr74K%0AV1wBUVEV314AhWgRERGRyLB5Mzz1FEycCL/8Ahdc4FaizzsvoqdsVJdCtIiIiEg4++EHt7Pg88+7%0AFo4rr4QhQyApyevKQppCtIiIiEg4+vprGDECZs92bRo33ACpqXDCCV5XFhYUokVERETChbWwZIkb%0AU/f221C/PjzwAAwYAHFxXlcXVhSiRUREREJdURG8+aYLz59+Ck2auPF0d90FRx7pdXVhSSFaRERE%0AJFTt3QuzZrkxdVlZbnvuiRPh5pshxqNNWyKE3zZbMcY0N8YsNsZkGWO+Ncbc7zveyBizwBizxvdf%0AvT0SERERqYpff4Vx4+D44+Gmm1zP88yZbt7z3XcrQAeAP3cs3Ac8aK3tAHQD7jHGdACGAguttW2B%0Ahb6vRURERKQi27fDo49Cixauz7l1a5g3D776Cq69Fg5Tk0Gg+O2VttZuAjb5Lu8yxqwE4oHLgXN8%0AV5sOvA8M8VcdIiIiIiHvxx/d5ihTpsCePdCzpxtTd/rpXlcWsQLydsUY0wpIBD4DmvoCNsBPQKkb%0Ashtj+gH9AFq0aOH/IkVERESCTVaW63eeOdN93aePC88nnuhtXeLXdg4AjDH1gdeAAdbanSW/Z621%0AgC3tdtbaKdbaJGttUpMmTfxdpoiIiEjw+PRTSElxYfnVV12f89q1MGOGAnSQ8OtKtDEmGhegZ1pr%0A5/oObzbGHGut3WSMORbY4s8aREREREKCtfDOO26DlA8+cKPpHn4Y7r0XjjrK6+rkIP6czmGA54CV%0A1trRJb71BnCj7/KNwH/8VYOIiIhI0Nu3z42pS0yESy6B775z/c8bNsAjjyhAByl/rkT3APoCmcaY%0AFb5jDwHDgVeMMbcC64HefqxBREREJDjl58O0aZCWBj/8AO3awQsvuCkbhx/udXVSAX9O51gKmDK+%0Afb6/HldEREQkqOXlweTJMHYsbNkCp53mVp579oRafj9dTWqIhgmKiIiIBMKmTS44T54Mu3ZBcjIM%0AHQpnnw2mrHVHCVYK0SIiIiL+tHata9mYNs31P/fuDYMHux5oCVkK0SIiIiL+sHy5m7Tx2msQHQ23%0A3AKDBkGbNl5XJjVAIVpERESkplgLixfD8OGwYAEccYRbdb7/fjjmGK+rkxqkEC0iIiJyqIqKID3d%0AhecvvnCBecQIuOMOaNjQ6+rEDxSiRURERKrr99/dltwjR0J2tmvVeOYZuOEGqFPH6+rEjxSiRURE%0ARKpq1y6YMsWNpsvNhS5d4JVXoFcviIryujoJAIVoERERkcrauhWeegomTHDzns87z03duOACjamL%0AMArRIiIiIhVZtw5GjYLnn4fffnMrzkOGwCmneF2ZeEQhWkRERKQsmZnuBMF//9vtJnjDDZCaCgkJ%0AXlcmHlOIFhERETnY0qVu0sZbb0G9ejBgAAwcCPHxXlcmQUIhWkRERATcmLp581x4/ugjaNwYHnsM%0A7rkHGjXyujoJMgrRIiIiEtkKCly7xogR8O230LIljB/vdhisW9fr6iRIKUSLiIhIZNqzB557zp0w%0AuGEDdOwIL74I11zjtukWKYdCtIiIiESWn392I+rGj4dt26BHD5g4ES69VGPqpNIUokVERCQybNzo%0ANkeZMgV+/RX+/Gc3pu6MM7yuTEKQQrSIiIiEt1Wr3LbcL73kTh689loYPNi1b4hUk0K0iIiIhKfP%0AP3eTNtLToU4duPNOeOABaNXK68okDChEi4iISPiwFhYscOF58WI48kj429+gf39o0sTr6iSMKESL%0AiIhI6Nu3D157zY2py8hwm6KMHg233w7163tdnYQhhWgREREJXb/9BtOnQ1oafPed2477+efhuuvg%0A8MO9rk7CmEK0iIiIhJ5ffoHJk2HsWNi8GU45xQXpyy+HWrW8ri6kpGfkkDY/m9y8fOJiY0hNTiAl%0AUdubV0QhWkRERELHTz+54Dx5MuzcCRddBEOHwjnnaMZzNaRn5DBsbib5BYUA5OTlM2xuJoCCdAX0%0AVk1ERESC39q1brpGq1ZuxTk5GZYvh/nz4dxzFaCrKW1+9v4AXSy/oJC0+dkeVRQ6tBItIiIiwevL%0AL93JgnPmwGGHwU03waBB0Lat15WFhdy8/Codlz8oRIuIiEhwsRbef9+NqXv3XWjQAFJT4f774dhj%0Ava4urMTFxpBTSmCOi43xoJrQonaOEJWekUOP4YtoPfQtegxfRHpGjtcliYiIHJqiInj9dejWDc47%0AD1asgH/9CzZscIFaAbrGpSYnEBMddcCxmOgoUpMTPKoodGglOgTpJAAREQkre/fCzJmubSM7G447%0Azp04eOONEKMVUX8qzg2azlF1CtEhqLyTAPSXXkREQsauXTB1qtsUJScHOneGWbPgqqtc/7MEREpi%0AvPJDNehvaAjSSQAiIhLStm6F8eNhwgTYscONp3vuOTeuTlM2JEQoRIcgnQQgIiIhaf16ePJJePZZ%0AyM+HlBQYMsT1QIuEGJ1YGIJ0EoCIiISUb76BG26ANm1cr/M110BW1h8nEYqEIK1EhyCdBCAiIiHh%0Ao4/cyYJvvgn16sF998HAgdC8udeViRwyhegQpZMAREQkKFkL8+a58LxkCTRuDI8+Cvfc4y6LhAmF%0AaBERETl0+/bB7NkuPGdmutXmsWPhttvcKrQfpGfk6FNZ8YxCtIiIiFTfnj3wwgswahSsWwcdOsCM%0AGfCXv0B0tN8eVnsmiNd0YqGIiIhU3Y4d8Pjj0KoV3Huv203wjTfcKnTfvn4N0FD+ngkigaCVaBER%0AEam8nBwYMwaeeQZ274ZLLnFj6s48M6AznrVngnhNIVpEREQqlp0NaWmuVaOoyLVrDB4MJ53kSTna%0AM0G8pnYOERERKdsXX7htuNu3h5kzoV8/WLMGXnrJswAN2jNBvKeVaBERETmQtbBwITzxBCxaBLGx%0A8NBDbs7z0Ud7XR2gPRPEewrRIiIi4hQWwty5MHw4fPklxMW5qRv9+kGDBl5X9z+0Z4J4SSFaREQk%0A0v3+u+t1HjkS1q6FE06AZ5+F66+H2rW9rk4kKClEi4iIRKqdO+Hpp920jZ9+gqQkmDMHUlIgKqri%0A24tEMIWHObCMAAAgAElEQVRoERGRSLN5M4wbB5MmwS+/wIUXuhMFzzsvoGPqREKZQrSIiEik+P57%0A1+P8/POwdy9ceSUMHQpdu3pdmUjIUYgWEREJdytWwIgR8MorcNhhcOONMGiQ630WkWpRiBYREQlH%0A1sKHH7pJG++8A/Xrw4MPwoABbuqGiBwShWgREZFwUlQEb77pwvOnn0KTJvDPf8Jdd8GRR3pdnUjY%0AUIgWEREJB3v3wssvuzF1K1dC69buxMGbboIYbYUtUtMUokVERELZ7t1upvOTT8LGjW4r7pdfhquv%0Adv3PIuIX+r9LREQkFG3bBhMmwPjx8PPPcOaZMGUKXHyxxtSJBIBCtIiISCjZsAFGj4apU2HPHujZ%0AE4YMgdNP97oykYiiEC0iIhIKsrJcv/PMme7r666DwYOhQwdv6xKJUArRIiIiweyTT9ykjTfegLp1%0A4e673ai6Fi28rkwkoilEi4iIBBtr3Wzn4cPdrOdGjeDhh6F/f2jc2OvqRASFaBERkeCxbx+8+qoL%0Az19/Dc2awdixcNttUK+e19WJSAkK0SIiUqb0jBzS5meTm5dPXGwMqckJpCTGe11W+MnPh2nTIC0N%0AfvgB2rd3X/fpA4cf7nV1IlIKhWgRESlVekYOw+Zmkl9QCEBOXj7D5mYCKEjXlLw8tyHKuHGwZQt0%0A6wZjxsBll0GtWl5XJyLl0P+hIiJSqrT52fsDdLH8gkLS5md7VFEYyc11kzVatIC//hW6doX334eP%0AP4bLL1eAFgkBWokWEZFS5eblV+m4VMKaNa5lY/p01/98zTUuTHfu7HVlIlJFCtEiIlKquNgYckoJ%0AzHGxMR5UE+KWL4cRI2DOHNfjfOutMGgQHHec15WJSDXp8yIRESlVanICMdFRBxyLiY4iNTnBo4pC%0AjLWwcCFceCEkJcH8+W5nwfXrXR+0ArRISPNbiDbGPG+M2WKM+abEsUeMMTnGmBW+P5f46/FFROTQ%0ApCTG80SvTsTHxmCA+NgYnujVSScVVqSwEF57DU49FS64AL75xq1Cb9gATzwBTZt6XaGI1AB/tnNM%0AAyYAMw46PsZaO8qPjysiIjUkJTFeobmyfv8dXnzRbc29Zg0cfzxMmQJ9+0KdOl5XJyI1zG8h2lr7%0AoTGmlb/uX0REJCjs3AnPPONG023aBF26wOzZcOWVEBVV8e1FJCR5cWJhf2PMDcAy4EFr7Q4PahAR%0AETk0W7a4+c4TJ8Ivv8D558OMGe6/xnhdnYj4WaBPLJwMHAd0BjYBT5Z1RWNMP2PMMmPMsq1btwaq%0APhERkfL98APccw+0bOl6nC+4AD7/HN57z11WgBaJCAEN0dbazdbaQmttETAVOLWc606x1iZZa5Oa%0ANGkSuCJFRERK8/XXcN110LYtTJ3qLq9c6cbWnXKK19WJSIAFtJ3DGHOstXaT78srgG/Ku76ISCRK%0Az8ghbX42uXn5xMXGkJqcoJP7vGItLF0Kw4fDvHlQvz4MGAADB0K8fiYikcxvIdoYMws4BzjKGLMR%0AeBg4xxjTGbDAOuAOfz2+iEgoSs/IYdjczP3bbefk5TNsbiaAgnQgFRXBW2+58Pzxx3DUUfD443D3%0A3XDkkV5XJyJBwJ/TOfqUcvg5fz2eiEg4SJufvT9AF8svKCRtfrZCdCAUFMCsWW6uc1aW63ueMAFu%0Avhnq1vW6OhEJItr2W0QkiOSWss12ecelhvz6Kzz3HDz5pNsUpWNHeOkl6N0boqO9rk5EgpBCtIhI%0AEImLjSGnlMAcFxvjQTURYPt2N6Luqafc5R493Jbcl1yiKRsiUq5Aj7gTEZFypCYnEBN94AYdMdFR%0ApCYneFRRmPrxR3jgAdeu8fDD0L07LFniTiK89FIFaBGpkFaiRUSCSHHfs6Zz+MnKlW5b7pdecpM3%0Arr0WBg927RsiIlWgEC0iEmRSEuMVmmvaZ5+5SRvp6RATA3fd5VaiW7XyujIRCVEK0SIiEp6shfnz%0AXXj+4AM3mu7vf4f+/UGbeInIIVKIFhGR8LJvn9tFcPhw+OortynK6NFw++1usxQRkRqgEC0iIuEh%0APx+mT4e0NPj+e2jXDl54wfU9H36419WJSJhRiBYRkdCWlweTJ8PYsbBlC5x6KowaBZdfDrU0hEpE%0A/EMhWkREQtOmTS44T54Mu3ZBcjIMHQpnn60RdSLidwrRIiISWtaudS0b06a5/uerr4YhQyAx0evK%0ARCSCKESLiEho+PJLGDHCnTQYHQ233AKDBkGbNl5XJiIRSCFaxCc9I0cbXIgEG2vh/ffdpI1334Uj%0AjnCbo9x/PxxzjNfViUgEU4gWwQXoYXMzyS8oBCAnL59hczMBFKRFvFBU5DZGGTECPv8cmjZ1QfrO%0AO6FhQ6+rExFRiBYBt8VycYAull9QSNr8bIVoOWT6lKMK9u51W3KPHAnZ2XDccfD003DjjVCnjtfV%0AiYjspxAtAuTm5VfpuEhl6VOOStq1C6ZOdZui5ORA587w73/DlVfCYfpVJSLBRwM0RYC42JgqHRep%0ArPI+5RBg61a3FXeLFvDgg9C2LbzzjjuJ8JprFKBFJGgpRIsAqckJxERHHXAsJjqK1OQEjyqScKFP%0AOcqwbh307w8tW8I//wnnnguffgqLF7t5z5rzLCJBTm/xRfjjY3X1rUpNi4uNIaeUwByxn3JkZrp+%0A51mz3G6C118PqanQvr3XlYmIVIlCtIhPSmK8QrPUuNTkhAN6oiFCP+VYutRN13jrLahXz42oGzgQ%0AmjXzujIRkWpRiBYR8aOI/pSjqAjmzXPh+aOPoHFjeOwxuOceaNTI6+pERA6JQrSIiJ9F3KccBQUw%0Ae7ab8fzNN+6kwXHj4NZb3Sq0iEgYUIgWEZGasWcPPP88jBoF69fDiSfCjBnwl7+4bbpFRMKIQrSI%0AiByan3+GiRPhqadg2zY4/XSYMAEuucSdPCgiEoYUokVEpHo2boQxY+CZZ+DXX11oHjYMzjjD68pE%0ARPxOIVpERKpm1SpIS4MXX3QnD/bpA4MHQ6dOXlcmIhIwCtEiIlI5n3/uThZ8/XWoXRvuuMPtMtiq%0AldeViYgEnEK0iIiUzVp47z03pm7RIoiNhb/+1e02ePTRXlcnIuIZhWgREflfhYXw2msuPGdkQFyc%0Am7rRrx80aOB1dSIinlOIFhGRP/z2mxtLl5YGa9fCCSfAs8+67blr1/a6OhGRoKEQLSIisHMnPP20%0Am7bx00+QlARz5kBKCkRFeV2diEjQUYgWEYlkmze73QQnTYJffoELL4SZM+Hcc8EYr6sTEQlaCtEi%0AIpHo++9dj/Pzz7ttuq+8EoYMga5dva5MRCQkKESLiESSFSvcmLpXXoHDDoObboJBg6BtW68rExEJ%0AKQrRIgGWnpFD2vxscvPyiYuNITU5gZTEeK/LknBmLXz4oZu08c47brrGoEEwYAAce6zX1YmIhCSF%0AaJEASs/IYdjcTPILCgHIyctn2NxMAAVpqXlFRfDGG27l+dNP3Vznf/0L7rrLzXsOInpzKSKhRiFa%0A5CD+/GWeNj97f4Aull9QSNr8bAUGqTl798LLL7vwvGoVtG4NEyfCzTdDTIzX1f0PvbkUkVBUy+sC%0ARIJJ8S/znLx8LH/8Mk/PyKmR+8/Ny6/ScZEq2b0bxo6FNm1cYD78cBemV6+Gu+8OygAN5b+5FBEJ%0AVlqJlmoJ9Y9ey6rf3yvFcbEx5JQSmONigzPcSIjYtg0mTIDx4+Hnn+Hss2HKFLj44pAYU6c3lyIS%0AihSipcpC/aPX8ur39y/z1OSEAx4bICY6itTkhBq5f4kwGzbA6NEwdSrs2QOXX+7G1HXv7nVlVaI3%0AlyISitTOIVUW6h+9lld/Wb+0a+qXeUpiPE/06kR8bAwGiI+N4YlenULizYcEkawsN5quTRvX69y7%0AN3z7LaSnh1yABvfmMib6wF0R9eZSRIKdVqKlykL9o9fy6h9zTWe/rxSnJMYrNEv1fPKJG1P3xhtQ%0Aty7cey888AA0b+51ZYek+P+HUG4RE5HIoxAtVRbqH72WV79+mUvQsRbeftuF5yVLoHFjeOQRF6Ab%0AN/a6uhqjN5ciEmoUoqXKQr2vt6L69ctcgsK+fW5XweHDITPTrTaPGwe33gr16nldnYhIxFOIlioL%0A9dXaUK9fwtyePfDCCzBqFKxbBx06wPTp0KcPREd7XZ2IiPgYa63XNVQoKSnJLlu2zOsyRET8Z8cO%0AmDTJrTZv3QrdusHQoXDZZVBL54CLiASKMWa5tTapoutV6l9mY0yPyhwTEZEqys2F1FRo0QL+9jdI%0ASoIPPoCPP3Yj6xSgRUSCUmX/dR5fyWMiIlIZ2dlw221uS+7Ro6FnT1ixAubNg7POColNUkREIlm5%0APdHGmO7A6UATY8wDJb51BBBV+q1ERKRMX3wBI0bA3LlQu7YL0g8+CMcd53VlIiJSBRWdWHg4UN93%0AvQYlju8ErvJXUSIiYcVaWLjQTdpYuBAaNoRhw+C++6BpU6+rExGRaig3RFtrPwA+MMZMs9auD1BN%0AIiLhobAQXn/dhefly+GYY2DkSLjjDjjiCK+rExGRQ1BRO8dYa+0AYIIx5n/GeFhre/qtMhGRUPX7%0A7/Diiy4wr1kDbdvC1KnQt69r4RARkZBXUTvHDN9/R/m7EBGRkLdzJ0yZ4k4U3LQJunaFV1+FK66A%0AKJ1GIiISTioK0WnA+cAl1tohAahHRCT0bNni5jtPmgR5eXDeeTBjBpx/vqZsiIiEqYpC9LHGmNOB%0AnsaYfwMH/Daw1n7pt8pERILdDz+4nQWff961cPTqBUOGwCmneF2ZiIj4WUUh+v+AvwPNgNEHfc8C%0A5/mjKBGRoPb1125M3ezZbjOUG2+EQYMgIcHrykREJEAqms4xB5hjjPm7tfYfAapJRCT4WAtLl7pJ%0AG/PmQf36MGAADBwI8fFeVyciIgFW0Uo0ANbafxhjegJn+Q69b639r//KEhEJEkVF8N//uvD8ySfQ%0ApAk8/jjcfTcceaTX1YmIiEcqFaKNMU8ApwIzfYfuN8acbq19yG+ViYh4qaAAZs1ybRtZWdCqFUyY%0AALfcAjExXlcnIiIeq1SIBi4FOltriwCMMdOBDEAhWkTCy6+/wrPPwpNPwo8/wkknwcsvw9VXw2GV%0A/SdTRETCXVV+I8QCP/suN/RDLSIi3tm+3a00jx/vLp91FjzzDFx8scbUiYjI/6hsiH4CyDDGLMaN%0AuTsLGOq3qkREAuXHH93mKFOmwJ490LOnG1N3+uleVyYiIkGswhBtjDHAUqAbUDz8dIi19id/FiYi%0A4ldZWW5b7pm+Uz2uvRYGD4YTT/S2LhERCQkVhmhrrTXGzLPWdgLeCEBNIiL+8+mnbtLGf/4Ddeu6%0AKRsPPAAtW/rtIdMzckibn01uXj5xsTGkJieQkqixeCIioaxWJa/3pTGmSltwGWOeN8ZsMcZ8U+JY%0AI2PMAmPMGt9/NR9KRPzPWnjnHTjnHOjeHT78EB5+GNavd9t1+zlAD5ubSU5ePhbIyctn2NxM0jNy%0A/PaYIiLif5UN0acBnxpjvjPGfG2MyTTGfF3BbaYBFx90bCiw0FrbFliI+qpFxJ/27XNj6hIT4U9/%0Agu++c/3PGzbAI4/AUUf5vYS0+dnkFxQecCy/oJC0+dl+f2wREfGfyp5YmFzVO7bWfmiMaXXQ4cuB%0Ac3yXpwPvA0Oqet8iIuXKz4dp0yAtDX74Adq1gxdecH3Phx8e0FJy8/KrdFxEREJDuSHaGFMHuBM4%0AHsgEnrPW7juEx2tqrd3ku/wT0PQQ7ktE5EB5eTB5MowdC1u2wKmnupXnnj2hVmU/eKtZcbEx5JQS%0AmONitWGLiEgoq+i3ynQgCReg/wQ8WVMPbK21gC3r+8aYfsaYZcaYZVu3bq2phxWRcLRpkxtL16IF%0APPSQa99YvNidRJiS4lmABkhNTiAmOuqAYzHRUaQmJ3hUkYiI1ISK2jk6+KZyYIx5Dvj8EB9vszHm%0AWGvtJmPMscCWsq5orZ0CTAFISkoqM2yLSARbswZGjXKtG/v2Qe/ebkxdYqLXle1XPIVD0zlERMJL%0ARSG6oPiCtXafOfRdu94AbgSG+/77n0O9QxGJQMuXw4gRMGeO63G++WZITYU2bbyurFQpifEKzSIi%0AYaaiEH2yMWan77IBYnxfG1xHxhFl3dAYMwt3EuFRxpiNwMO48PyKMeZWYD3Q+xDrF5FIYa1r0Rg+%0AHBYsgCOOcC0c998PxxzjdXUiIhJhyg3R1tqo8r5fwW37lPGt86t7nyISgYqKID3dhecvvnCBefhw%0AuPNOaNjQ6+pERCRCVXbEnYhIYP3+u9uSe+RIyM52rRrPPAM33AB16nhdnYiIRDiFaBEJLrt2wdSp%0AbjRdTo47SXD2bLjySoiq9odjIiIiNUohWkSCw9at8NRTMGGCm/d87rnw/PNw4YVw6Cc1i4iI1CiF%0AaBHx1rp18OST8Nxz8NtvcMUV7oTBU0/1ujIREZEyKUSLiDcyM12/86xZbjOUvn3dmLp27byuTERE%0ApEIK0QGSnpGjzRZEAJYuddM13noL6tWDAQPcn2bNvK5MRESk0hSiAyA9I4dhczPJLygEICcvn2Fz%0AMwEUpCUyFBXBvHkuPH/0ERx1FDz2GNxzDzRq5HV1IUdvykVEvFfL6wIiQdr87P0Bulh+QSFp87M9%0AqkgkQAoK4MUX4aST4LLLYONGGD8e1q+Hv/9dAboait+U5+TlY/njTXl6Ro7XpYmIRBSF6ADIzcuv%0A0nGRkLdnjwvLxx/v5jobAy+9BGvWwL33Qt26XlcYsvSmXEQkOKidIwDiYmPIKSUwx8XGeFCNiB/9%0A/DNMnOhG1W3bBmec4b6+9FKNqashelMuIhIctBIdAKnJCcREH7hJREx0FKnJCR5VJFLDNm6EBx+E%0AFi3g//4PunWDJUvcnz//WQG6BpX15ltvykVEAkshOgBSEuN5olcn4mNjMEB8bAxP9OqkE4Ek9K1a%0ABbfcAscdB+PGuRnPX38Nb77pVqGlxulNuYhIcFA7R4CkJMYrNEv4+PxzN2kjPR1q14Y77nAr0a1a%0AeV1Z2Cv+d0TTOUREvKUQLSKVYy0sWODC8+LFEBsLf/0r9O8PRx/tdXURRW/KRUS8pxAtIuUrLIQ5%0Ac2DECMjIgLg4t0337bdDgwZeVyciIuIJhWgRKd1vv8H06ZCWBt99ByecAM89B9dd51o4REREIphC%0AtIgc6Jdf4OmnYcwY2LwZTjkFRo6Eyy+HqKiKby8iIhIBFKJFxPnpJzdhY9Ik2LkTLroIhgyBc8/V%0AiDoREZGDKESLRLq1a2HUKJg2zW3TfdVVLjx36eJ1ZSIiIkFLIVokUmVkuJMFX30VDjsMbroJBg2C%0Atm29rkxERCToKUSLRBJr4YMP3Ji6+fPddI3UVLj/fjj2WK+rExERCRkK0SKRoKgI3njDhefPPoOm%0ATeGJJ+DOO9285zCQnpGjDUhERCRgFKJFwtnevfDyy65tY9Uqtz335Mlw440QE+N1dTUmPSOHYXMz%0AyS8oBCAnL59hczMBFKRFRMQvanldgIj4we7dbkRdmzZw881Qpw7MmgXZ2W71OYwCNLgtsIsDdLH8%0AgkLS5md7VJGIiIQ7rUSLhJOtW2H8eJgwAXbsgHPOgWefdePqDhpTF07tD7l5+VU6LiIicqgUokXC%0Awfr1bivuZ5+F/HxISXFj6rp1K/Xq4db+EBcbQ04pgTkuNrxW3EVEJHionUMklH3zDfTt69o2Jk+G%0Aa66BrCx4/fUyAzSEX/tDanICMdEH7qYYEx1FanKCRxWJiEi400q0SCj66CM3aeO//4V69eC++2Dg%0AQGjevFI3D7f2h+LV83BpTxERkeCnEC0SKqyFefNceF66lN9jj+TFC25kYodk6h7dlNRttUipXIYO%0Ay/aHlMR4hWYREQkYhWiRYLdvH8ye7cbUZWZC8+Z8nfooN5mT+NlEA7Cjij3NqckJB/REg9ofRERE%0AqkI90SLBas8emDjRbcN9/fVQWAjTp8N333FXozP2B+hiVelpTkmM54lenYiPjcEA8bExPNGrk1Zy%0ARUREKkkr0SLBZscOmDQJxo1zI+u6d4ennoJLL4Va7n1vTfQ0q/1BRESk+hSiJWIF3ZzknBy3Qcoz%0Az7jNUi65xI2pO/PM/5nxHI49zSIiIqFEITpIBV3ACzNBNSc5OxvS0mDGDNey8Ze/wODBcPLJZd5E%0APc0iIiLeUk90ECoOeDl5+Vj+CHjpGTlelxY2gmJO8hdfwFVXQfv2MHMm3H47rFnjLpcToEE9zSIi%0AIl7TSnQQKi/gKSTVDM/mJFsLCxe6MXULF0LDhjBsmJvz3LRple4qFHqa9YmKiIiEK4XoIBRuG2EE%0Ao4D3FBcWwty5bkzd8uVw7LGuhaNfPzjiCP88pseCqmVGRESkhqmdIwiVFeR00ljNCdg20b//DlOn%0AQrt20Ls37Nzpvv7hBxg0KGwDNARJy4yIiIifKEQHodTkBKKjDpzGEB1ldNJYDfJ7T/HOnW6luXVr%0At9rcsCG8+iqsXAm33Qa1a9fM4wQxfaIiIiLhTO0cwcpW8HUY8apv1i89xZs3u5nOEyfCL7/ABRfA%0Aiy+SfmQCae+uJvev7wRdb7C/Xn+N4RMRkXCmEB2E0uZnU1B0YGouKLJheWJhVfpmg/okte+/h1Gj%0A4IUXXAvHlVfC0KHQtWtQ9QYf/Bqe264Jry3P8UttGsMnIiLhTO0cQSiSPgavbN9s0I79++oruPZa%0AtzX3c89B376wapVr3ejaFQie3uDSXsOZn27wW20awyciIuFMK9FByJ8fgwfbam5l3zBUd+yfX56v%0AtfDhh25M3TvvQP368OCDMGAAxMVV+FwqOu4vpb2GZXUJ1VRtoTCGT0REpDq0Eh2E/DU5IhhXcys7%0AiaQ6QbTGn29REfznP3D66XDOOW5U3eOPw4YNMHJkqQG6tOdS0XF/qUowVt+yiIhI+RSig5C/PgYP%0AlraCkir7hqE6QbTGnu/evTB9OnTsCCkp7uTBSZNg/Xr461/hyCPLvXnAxulVoKzXyhz0tfqWRURE%0AKqZ2jiDlj4/Bg6WtoKTi51hRy0V1TlI75Oe7ezc8+yw8+SRs3AgnnQQvvwxXXw2HVf5/nco+R38r%0A6zW8sms8i1dtDZoWHxERkVCgEB1BgnXkWGXeMFQniFb7+W7bBhMmwPjx8PPPcNZZ8Mwz8Kc/gTl4%0A3bZygqE3OFjCvIiISDhQiI4goT5yrKpBtMrPd8MGGD3a7Si4Zw/07AlDhrge6DARDGFeREQkHChE%0AR5BIW4ms9PPNynInBs6c6b6+7joYPBg6dAhwxSIiIhIqjLXBvxVeUlKSXbZsmddlSLj59FM3pu4/%0A/4G6deH22+GBB6BFC68rExEREY8YY5Zba5Mqup5WoiNYsM2MDghr3WznESPggw+gUSN4+GG49144%0A6iivqxMREZEQoRAdoYJpK+qA2LfP7SI4YoTbZbBZMxgzBm67zW2WIiIiIlIFmhMdoYJxZrRf5OfD%0A5Mlwwglue+69e+GFF+C779wOgwrQIiIiUg1aiY5QwTgzukbl5bnwPHYsbNkCp53mVp4vuwxq6b2j%0AiIiIHBqliQgVLFtR17jcXDdZo0ULeOghSEyE99+HTz4hvUUSPUa+T+uhb9Fj+CJPtzsXERGR0KaV%0A6EoIxxPwQn1m9P9YswbS0tz23Pv2Qe/ebsZz585ABPaAi4iIiF9pJboCxeErJy8fyx/hK9RXMVMS%0A43miVyfiY2MwQHxsDE/06hR6gXL5cheYExJgxgy49VZYvRpmzdofoCGCesBFREQkILQSXYHywlfI%0ABc6DhOzuddbCokVu0saCBdCwIQwdCvffD02blnqTsO8BFxERkYBSiK5AKIevsGtDKSyE9HS3Qcqy%0AZXDMMW6nwTvugCOOKPemcbEx5JTyMwv5HnARERHxhEJ0BUI1fAWqBzggQf333+Gll1xgXr0ajj8e%0ApkyBvn2hTp1K3UWo9ICH3RufANJrJyIigaQQXYFQCV8Hq6gHuCbCht+D+q5d8MwzbjRdbi506QKz%0AZ8OVV0JUVJXuqrieYA5ZOvmx+vTaiYhIoBlrrdc1VCgpKckuW7bMs8cPxRWuVkPfKvN7MdFR//Om%0AoDonFfYYvqjUVfr42Bg+Gnpele7rAFu2wFNPwcSJbt7z+ee7nufzzwdjqn+/Qc5vr2cE0GsnIiI1%0AxRiz3FqbVNH1tBJdCaF4Ap4x7vy70tTUiZI13i/+ww/w5JPw3HOuhaNXLzem7pRTqnd/fuSPN1ah%0A3H/vNb12IiISaArRlRRKq9HpGTllBuiyVCds1Fi/+Ndfu0kbs2e73QRvuAFSU93YuiDkr9aBUO2/%0ADwZ67UREJNA8mRNtjFlnjMk0xqwwxnjXp1FJoTYrurzZx1FltENUJ2ykJicQE31gb3Kl+8WthSVL%0A4NJL4eST4Y03YMAAtxr97LNBG6DBfzOnD+n1jHB67UREJNC83GzlXGtt58r0nHgt1DbqKG9Vuc9p%0AzWssbFRrw5aiInjzTTjjDDjrLPj8c/jHP2D9etKvG0iPF7ODfltuf7UOhM0GOB7QayciIoGmdo5K%0ACLV+y7I+2j6ybjSPp3QiqWWjGmtNqXS/eEGB20VwxAjIyoKWLd3Jg7feCnXrhtR0BX+2DoRi/32w%0A0GsnIiKB5FWItsB7xphC4Blr7RSP6qiUUOu3LGss38OXnQj4P2yU7B8/ri6M2b2ck2Y/Bxs2QMeO%0AbuZz794QHb3/NqG0M2Sojj0UERGRmuNViD7DWptjjDkaWGCMWWWt/bDkFYwx/YB+AC1atPCixv1C%0ALTR5ORO5eEW59s4d9P/yLW5a/iaN8neyrfOpHDVpElxySalj6kJptT8UZk6LiIiIf3k+J9oY8wiw%0A21o7qqzreD0nGkJrOoeXUobN5s/vzaLPV/OpV/Ab77U5hae7XcWmjknlzuvVnF8REREJBkE7J9oY%0AUw+oZa3d5bt8EfBYoOuoKvVbVmDVKhg5klemv0gtW8R/OpzNM6ddyeomrQAwFawoh9pqv4iIiEQ2%0AL7VrTW0AABfASURBVNo5mvL/7d17lJ11fe/x9zfJFAYKDChVMoLAkaYuBJNDFkQRC9KaoCIRu1ot%0Ay4K6jncUXYTLwXVE6pJoLBYVpeANjigUCFO0lKAFqqYnaG4kQQkQG5DhYsRcQKZmkvzOH3tP2DPZ%0At2ff9573a61Zs+fZz977yW/vPPnkN9/n+4PbIvcr/WnAd1NKd7bhONqqZ2a277svd7Hg0BDsvTf/%0AcsLpXPnqt/D4AS8Zt1ul+vGsJRI9M36SJKkrtTxEp5R+Bby61a/bSbqpE0VRKcFdd8HChXDvvXDg%0AgfDJT8K559L3+HaeWbwWaphRrna2v+vHT5Ikdb129ometLqt7/RuO3bkVhU87jiYNw8efji3TPej%0Aj8Jll8HBB7ekX2/Xjp8kSeoZ9olug27qRAHAf/83XHcdLFoEGzbAn/4pfOMbcNZZsNdee+xezYxy%0APeUYXTd+kiSp5xii26Br+k5v3QpXXw1f/CI8/TQcf3wuSJ9xBkyp7ZcYQ6uG+fT3H2Dz86O7txWW%0AY0DluuiuGT9JktSzDNEtMHHW9ZQ/O5hbVwx3bieKp56Cf/xH+NrXYNs2mDsXLrwQTj65aI/nak2s%0AZS40MrqTS29/gD/s2FWx1rlZnTy8WFGSJFXLmugmGwuOw1tGSOSC4a0rhnn7cYNNrRuuySOPwPvf%0AD4cfnptxnjcPVq6EO++EU06pK0BD8VrmQltGRquqdW5G3XWx9+nixWsZWjVc83NKkqTe5Ux0k5W6%0ACO6eBzd1ziIiK1fm2tTdcktuKe5zzoHzz4dXvKKhL1NrzXKxx5Wqu651Nrmblh2XJEntZ4huso69%0ACC4luOeeXHi+6y7Yf3+44AL42MfgpS9t6EuNBdtya2P2901l774p42qlx1Rb61xP67uOfZ8kSVJH%0AspyjyUoFwLZdBLdrFyxeDCecAKeeCvffD5dfDo89lvvehAA9ViZRykB/H5efeQyfOv1o+vumjrsv%0AS61zPa3v2vE+Da0a5sSFd3PERf/KiQvvtnREkqQu4kx0k3XMctbbt8N3vgOf/zysXw9HHpnrvHH2%0A2bD33mUfWs8Fd+XqoAfzzzW23xNbRjigv4+9+6aw5fnRlra+a/X75IIxkiR1N0N0FeoJkVmXs264%0AZ5+Fa6+FK66A4WGYORNuvBHe/naYVvntrzfslQqwASy96A17PP+WkVH6+6byxb+ZmXmM6ml91+r3%0AyRpsSZK6myG6gkbMGFa7nHVDbdoEX/4yfOUrsHlzrj3d17+ea1eXoctGvWGvUrBtZJisdza5le+T%0ANdiSJHU3a6Ir6Lolph99FD76UXj5y+Hv/z4Xnpcty11EOG9e5jZ19Ya9BXNnlK1zbmSYbMWS443S%0AcbXykiQpE2eiK+iaGcN163KdNr73vVxQfte7YMECeOUrgdpLUupdHbBSmUSjVx9sy6x/DTqmVl6S%0AJNXEEF1Bxy8xvXQpLFwIP/gB7Ltvbhb64x+HQw/dvUs9JSmNCHvlgu1kDZNtr5WXJEl1MURXUEvI%0Aa/ry0SnBHXfkwvNPfwovehFcdhl8+MNw0EF77F5P3XGzw95kDpPdMmsuSZL2ZIiuIGvIq2bWt+aQ%0AvWMH3HRTLjyvWweHHQZf+hK85z25WegS6i1JaXbYM0xKkqRuY4iuQpaQV2nWt6bSiuefh299C77w%0ABdi4EY4+Gq6/Ht7xjtwy3RW0oySl6bPxkiRJbWR3jgarNOtbKmSfd9PqPVet27wZPvMZOPxw+MhH%0AYPp0uP12WLMmd+FgFQEaKnfIaLTCVQoTL/xHwRX5JElSr3AmusEqzfqWK6EYC5t7/+ZJ5v3wRvin%0Af4LnnoPTToOLL4aTTqrpmFxIRJIkqbEM0Q1W6ULEUiEb4MhnHud9P1vMqZ+9GyLlyjUuuACOPbbs%0Aa1ZTOuFCIpIkSY1jiG6wcrO+Q6uG+f0fduzxmGOffIgPLLuFeQ/9P7ZP6+OGmfOYftklvPHNcyq+%0AXiNWVGy0jm8LKEmSVCdDdBMUm/WdGHZJiddtXM0H77uZEx9dw9a99uWq1/w13z7udJ7Zd4DBtc/z%0AxjdXfq1OLJ2YrL2fJUnS5GGIbpGxsDtl105OW/+ffPC+W3jV0xt46o8P4jOnvIfvvXoev99rn937%0AV1v60ImlE5O597MkSZocDNEt8tvfbuWd6+7mfT+7lSM2P8mGgwa5YN5HGTr6FLZP27PLRrWlD51a%0AOmHvZ0mS1MsM0VWoq+fx1q1w9dUsvebzvPjZ33H/S4/i/fP/Nz886gR2TZnKgfv0MXV0V82lD5ZO%0ASJIktZ4huoKaL9x76im48kr46ldh2zZ2zXk95/yP07h38FUQAeTC7qdOPxqovfTB0glJkqTWi5RS%0Au4+hotmzZ6fly5e35bVPXHh30XKJwYF+ll70hj0fsGFDbmXBb30Ltm+Hv/oruPBCOO44V/GTJEnq%0AcBGxIqU0u9J+zkRXUPWFe6tXw+c+B//8zzBtGpx9NixYAEcdtXsX64QlSZJ6gyG6grIX7qUEP/4x%0ALFwId94J++0H558P550HhxzShqOVJElSKxiiKyh24d4+04Ir/ui/4LWXwLJl8Cd/Ap/9LHzwgzAw%0AUPNrNaLcw5IRSZKk5jNEV1B44d6mZ7Zx9sb/5KPLb2O/jY/AEUfAVVfBu98N/fW1lGvEyoOduHqh%0AJElSL5rS7gPoBvOPOoCle6/hoRvP5ZJbFrHf/vvAd78LDz0EH/pQ3QEayq882MrnkCRJUmXORFfj%0A2mvhE5+AP/9zuOYamDdvd5u6RmnEyoOduHqhJElSLzJEV+O974U5c+A1r2naSzRi5cFOXb1QkiSp%0A11jOUY39929qgIbcBYz9fVPHbcu68mAjnkOSJEmVOROdQTM7XzRi5UFXL5QkSWoNVyys0sTOF5Cb%0A5b38zGOYP2vQ1nKSJEk9wBULG6xS5wtby0mSJE0ehugqlet8US5gVwrRE2ewT/mzg7nnwU08sWWE%0AgX36SAm2jow6uy1JktRBDNFVKtf5oth2oOT2McUWR/nOssd237/5+dFxz+XstiRJUmewO0eVynW+%0AmFqiZ3Sp7WOKzWCX48IpkiRJncEQXaX5swa5/MxjGBzoJ4DBgf7dFxXuLHFxZqntY2pZBMWFUyRJ%0AktrPco4M5s8aLFpKMViipGOwwiIn5UpByj1GkiRJ7eVMdAPUushJsceV48IpkiRJncGZ6AaodZGT%0AYo9rVHcO+1ZLkiQ1j4ut9KBKC8NIkiSpOBdb6UHVzi7X07dakiRJlRmiu0SxntKl+kaXWxhGkiRJ%0A9fPCwi5RadnxQqU6eNjZQ5IkqTEM0V0iy+xyrd1CJEmSVB3LOVpgaNUwn/7+A7uX8R7o7+PStx6d%0AqT653LLjE9XaLaRWdgKRJEmTjSG6yYZWDbPglvsZ3flCF5QtI6MsuPl+YM965lIWzJ3BgpvvZ3TX%0AC8/TNyVKzi6XWhim0bLUakuSJPUKyzmabNGS9eMC9JjRXaloPXNZUeHnNshSqy1JktQrDNFNVq4j%0ARpZuGcXC+OjOGoJ4g9kJRJIkTUaG6CYr1xFjSgRHXPSvnLjwboZWDZd9nk4Nq3YCkSRJk5EhuskW%0AzJ1B39TidRc7UyLxQh1xuSBdS1gdWjXMiQvvrjqo18JOIJIkaTIyRDfRWNeK0Z2JKQU5ulikrlRH%0AnDWsjl3wN7xlpOqgXov5swa5/MxjGBzoJ4DBgX6XF5ckST3P7hwZVdvO7ZNDa7lh2WOMVTHvSrnQ%0Ae/mZx/Dxm1YXfe5ypRlZ29a1cunvVnUCkSRJ6hSG6Ayqbec2tGp4XIAeMxZiS/V8TsCJC+8uGY6z%0AhNVOraGWJEnqBZZzZFBtO7dFS9bvEaDHPLFlpGhpxphGlV14wZ8kSVLzGKIzqHZ2t9xs7/SB/nF1%0AxMU0os9ypRrqVlx0KEmS1KsM0RlUO7tbar+A3SF2/qxBll70hpLrpdRbdlHugr9WXXQoSZLUqwzR%0AGZQqw3h++45xAbTYfgGcNeewPWqam1l2MRbU/2vhm1l60RvGXZzoKoOSJEm1M0RnMDa7O9DfN277%0A5udHx83kFpsFPmvOYdzz4KY9yifa0Wd5sl50aAmLJElqlLaE6IiYFxHrI+KRiLioHcdQq/mzBtl3%0Arz2bmkycyS2cBV4wdwa3rhguWj7Rjj7Lk/GiQ0tYJElSI7W8xV1ETAWuAv4SeBz4eUTcnlL6RauP%0ApVZZZ3Ir9WxudZ/lBXNnjGvVB72/ymAr+2ZLkqTe146Z6OOBR1JKv0opbQduBM5ow3HULOtMbqeV%0AT0zGVQY77T2QJEndrR2LrQwCvy74+XHghDYcR82yzuSWWlylneUTk22VwU58DyRJUvfq2AsLI+J9%0AEbE8IpZv2rSp3YczTtaZ3HZcPKjxfA8kSVIjtWMmehg4tODnl+W3jZNSuga4BmD27NmlFgBsmywz%0AuYWt5Z7YMsL0gf6SS3urOXwPJElSI0VKrc2nETENeAg4lVx4/jnwtymlB0o9Zvbs2Wn58uUtOkJJ%0AkiRNVhGxIqU0u9J+LZ+JTintiIiPAEuAqcA3ywVoSZIkqdO0o5yDlNIdwB3teG1JkiSpXh17YaEk%0ASZLUqQzRkiRJUkaGaEmSJCmjttRE94KhVcO2S5MkSZqkDNE1GFo1PG7FwuEtI1y8eC2AQVqSJGkS%0AsJyjBouWrB+35DfAyOhOFi1Z36YjkiRJUisZomvwxJaRTNslSZLUWwzRNZg+0J9puyRJknqLIboG%0AC+bOoL9v6rht/X1TWTB3RpuOSJIkSa3khYU1GLt40O4ckiRJk1OklNp9DBXNnj07LV++vN2HUZSt%0A7iRJknpHRKxIKc2utJ8z0XWw1Z0kSdLkZE10HWx1J0mSNDk5E12HTm91Z6mJJElSczgTXYdObnU3%0AVmoyvGWExAulJkOrhtt9aJIkSV3PEF2HTm51Z6mJJElS81jOUYdObnXX6aUmkiRJ3cwQXaf5swY7%0AIjRPNH2gn+EigbkTSk0kSZK6neUcPaqTS00kSZK6nTPRPaqTS00kSZK6nSG6h3VqqYkkSVK3s5xD%0AkiRJysgQLUmSJGVkiJYkSZIyMkRLkiRJGRmiJUmSpIwM0ZIkSVJGhmhJkiQpI0O0JEmSlJEhWpIk%0AScrIEC1JkiRl5LLfFQytGmbRkvU8sWWE6QP9LJg7w6W0JUmSJjlDdBlDq4a5ePFaRkZ3AjC8ZYSL%0AF68FMEhLkiRNYpZzlLFoyfrdAXrMyOhOFi1Z36YjkiRJUicwRJfxxJaRTNslSZI0ORiiy5g+0J9p%0AuyRJkiYHQ3QZC+bOoL9v6rht/X1TWTB3RpuOSJIkSZ3ACwvLGLt40O4ckiRJKmSIrmD+rEFDsyRJ%0AksaxnEOSJEnKyBAtSZIkZWSIliRJkjIyREuSJEkZGaIlSZKkjAzRkiRJUkaGaEmSJCkjQ7QkSZKU%0AkSFakiRJysgQLUmSJGVkiJYkSZIyMkRLkiRJGRmiJUmSpIwM0ZIkSVJGhmhJkiQpI0O0JEmSlJEh%0AWpIkScooUkrtPoaKImIT8GgbD+HFwG/b+Pq9zvFtLse3uRzf5nFsm8vxbS7Ht7maOb4vTykdXGmn%0ArgjR7RYRy1NKs9t9HL3K8W0ux7e5HN/mcWyby/FtLse3uTphfC3nkCRJkjIyREuSJEkZGaKrc027%0AD6DHOb7N5fg2l+PbPI5tczm+zeX4Nlfbx9eaaEmSJCkjZ6IlSZKkjAzRBSJiY0SsjYjVEbG8yP0R%0AEV+KiEciYk1E/M92HGc3iogZ+XEd+9oWEedN2OfkiNhasM//adfxdoOI+GZE/CYi1hVsOygifhgR%0AD+e/H1jisfMiYn3+s3xR6466e5QY30UR8WD+7/9tETFQ4rFlzyWTXYmxvTQihgv+/r+pxGP97FZQ%0AYnxvKhjbjRGxusRj/eyWERGHRsQ9EfGLiHggIj6W3+65twHKjG9Hnnst5ygQERuB2Smlon0H8yf1%0Ac4E3AScAV6aUTmjdEfaGiJgKDAMnpJQeLdh+MnB+Sukt7Tq2bhIRrweeA65PKb0qv+3zwO9SSgvz%0AJ+gDU0oXTnjcVOAh4C+Bx4GfA+9MKf2ipX+ADldifN8I3J1S2hERnwOYOL75/TZS5lwy2ZUY20uB%0A51JKXyjzOD+7VSg2vhPu/wdga0rpsiL3bcTPbkkRcQhwSEppZUTsB6wA5gPn4Lm3bmXG92V04LnX%0AmehsziB3UkoppWXAQP4NVzanAhsKA7SySyn9GPjdhM1nANflb19H7uQz0fHAIymlX6WUtgM35h+n%0AAsXGN6V0V0ppR/7HZeRO7MqoxGe3Gn52q1BufCMigL8GvtfSg+oRKaUnU0or87efBX4JDOK5tyFK%0AjW+nnnsN0eMl4EcRsSIi3lfk/kHg1wU/P57fpmzeQekT+Gvzv675t4g4upUH1SNeklJ6Mn/7KeAl%0ARfbxc9wY7wH+rcR9lc4lKu7c/N//b5b4dbif3fqdBDydUnq4xP1+dqsUEYcDs4D78NzbcBPGt1DH%0AnHsN0eO9LqU0EzgN+HD+V2JqoIj4I+CtwM1F7l4JHJZSOhb4MjDUymPrNSlXq2W9VhNExCXADuCG%0AErt4Lsnua8CRwEzgSeAf2ns4PeudlJ+F9rNbhYj4Y+BW4LyU0rbC+zz31q/U+HbaudcQXSClNJz/%0A/hvgNnK/eik0DBxa8PPL8ttUvdOAlSmlpyfekVLallJ6Ln/7DqAvIl7c6gPsck+PlRjlv/+myD5+%0AjusQEecAbwHOSiUuKqniXKIJUkpPp5R2ppR2AddSfMz87NYhIqYBZwI3ldrHz25lEdFHLuDdkFJa%0AnN/subdBSoxvR557DdF5EbFvvoidiNgXeCOwbsJutwN/FzlzyF2Y8STKouQsSES8NF+vR0QcT+7z%0A+UwLj60X3A6cnb99NvAvRfb5OXBURByR/83AO/KPUwURMQ+4AHhrSun5EvtUcy7RBBOuL3kbxcfM%0Az259/gJ4MKX0eLE7/exWlv836hvAL1NKVxTc5bm3AUqNb8eee1NKfuX+Q3MkcH/+6wHgkvz2DwAf%0AyN8O4CpgA7CW3BWgbT/2bvkC9iUXig8o2FY4vh/Jj/395C4ceG27j7mTv8j9Z+RJYJRcbd17gRcB%0A/w48DPwIOCi/73TgjoLHvoncVeIbxj7rflU1vo+Qq2lcnf+6euL4ljqX+FVxbP9v/ry6hlywOGTi%0A2OZ/9rNbw/jmt3977HxbsK+f3Wxj+zpypRprCs4Db/Lc2/Tx7chzry3uJEmSpIws55AkSZIyMkRL%0AkiRJGRmiJUmSpIwM0ZIkSVJGhmhJkiQpI0O0JLVYROyMiNURsS4ibo6IfRr8/OdExFcq7HNyRLy2%0A4OcPRMTfNfI4JKmXGaIlqfVGUkozU0qvAraT65feaicDu0N0SunqlNL1bTgOSepKhmhJaq+fAK8A%0AiIhP5Gen10XEeflth0fEgxFxQ0T8MiJuGZu5joiNEfHi/O3ZEXHvxCePiNMj4r6IWBURP4qIl0TE%0A4eSC+8fzM+InRcSlEXF+/jEzI2JZRKyJiNsi4sD89nsj4nMR8bOIeCgiTmr+8EhSZzJES1KbRMQ0%0A4DRgbUQcB7wbOAGYA/yviJiV33UG8NWU0iuBbcCHMrzMT4E5KaVZwI3ABSmljcDVwBfzM+I/mfCY%0A64ELU0rHkltF8FMF901LKR0PnDdhuyRNKoZoSWq9/ohYDSwHHgO+QW6529tSSr9PKT0HLAbGZnp/%0AnVJamr/9nfy+1XoZsCQi1gILgKPL7RwRBwADKaX/yG+6Dnh9wS6L899XAIdnOA5J6inT2n0AkjQJ%0AjaSUZhZuiIhy+6cSP+/ghcmQvUs89svAFSml2yPiZODSTEe6pz/kv+/Ef0MkTWLOREtSZ/gJMD8i%0A9omIfYG35bcBHBYRr8nf/ltyJRoAG4Hj8rffXuJ5DwCG87fPLtj+LLDfxJ1TSluBzQX1zu8C/mPi%0AfpI02RmiJakDpJRWAt8GfgbcB3w9pbQqf/d64MMR8UvgQOBr+e2fBq6MiOXkZoaLuRS4OSJWAL8t%0A2P594G1jFxZOeMzZwKKIWAPMBC6r588mSb0oUpr4W0JJUqfId9L4Qb4dniSpQzgTLUmSJGXkTLQk%0ASZKUkTPRkiRJUkaGaEmSJCkjQ7QkSZKUkSFakiRJysgQLUmSJGVkiJYkSZIy+v9JU5gv3mOwXwAA%0AAABJRU5ErkJgg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pitchFamily="34" charset="-122"/>
              <a:cs typeface="+mn-cs"/>
            </a:endParaRPr>
          </a:p>
        </p:txBody>
      </p:sp>
      <p:sp>
        <p:nvSpPr>
          <p:cNvPr id="4" name="AutoShape 2" descr="data:image/png;base64,iVBORw0KGgoAAAANSUhEUgAAAYoAAAEXCAYAAACzhgONAAAABHNCSVQICAgIfAhkiAAAAAlwSFlzAAALEgAACxIB0t1+/AAAADl0RVh0U29mdHdhcmUAbWF0cGxvdGxpYiB2ZXJzaW9uIDIuMS4yLCBodHRwOi8vbWF0cGxvdGxpYi5vcmcvNQv5yAAAIABJREFUeJzt3XlYVGX/P/D3MAMz7DCyqelQgIx7pqWoifqIlKAUWS6pmWlqlt+fFllJWpqV5vJkliWP6VOZPrigWbmTFmDmlksKbqGorILsw8DM+f0xMjKxDC7DzDDv13V5ycw5nPkM5by5z+fc9xEJgiCAiIioHnbmLoCIiCwbg4KIiBrEoCAiogYxKIiIqEEMCiIiahCDgoiIGsSgsCF//vknxo4di6FDhyIyMhITJ07E+fPnjX7fZ599hnnz5t3168bGxuL06dMAgNmzZyMlJeWuj3U/66q2fv16rFq1CgCwceNGrFu37o6On5GRgddeew0AcPXqVXTr1u2e6rl69Srat2+PqKioWn/UajW2bNmCyZMnAwDGjh2LnTt33tPrGbNlyxYEBwdj+fLlBs8LgoB//etfiIyMNHqM/fv349NPP9Ufr7r+u3Xq1CkMHDjwno5BjScxdwHUNNRqNSZPnoyvv/4aHTt2BABs27YNkyZNwr59+yAWi0322ikpKRgxYgQAYMGCBSZ7nbs1atQo/ddHjx5FUFDQHX3/9evX8ffff9/XmmQyGbZt23Zfj3kvWrVqhR9++AHTp0/XP3fkyBGoVCo4Ojoa/f5Tp06hsLDQlCWSCTEobER5eTmKi4tRVlamf27YsGFwcXGBRqOBWCxGYmIiVq5cicrKSshkMsyaNavWb8fZ2dmYN28eMjMzUVlZiYiICEyZMgUA8Msvv+Df//43tFotnJyc8P7772PHjh3IycnBG2+8gUWLFmHx4sV4/vnn0alTJ4wfPx6hoaE4ceIEioqKEBMTg7CwMJSXl2Pu3Lk4ceIEXF1dERgYCAD4+OOP631/a9euxZYtW7B69Wp4e3vrn3/llVcwYMAAPPvsszh+/DhGjhyJvXv3ok2bNvjiiy9QWloKmUyGgoIChISEIDExEcnJyZDJZACAS5cuYezYscjNzYWXlxeWLl0KHx8f/fE1Gg1iY2ORnZ2Nl156Ce+//z40Gg3mzJmDU6dOobi4GDExMQgPDwcArFy5Ert374ZWq0Xr1q0xd+5c+Pr63tN/2z179mDVqlVQqVQYOnQopk6dCgDYu3cvVqxYAa1WC2dnZ7z99tto06YNBg4ciOTkZDg5OWHOnDm4dOkSvvvuOwDA4MGDsXLlSgQEBBi8Rrt27ZCZmYljx47hkUceAQAkJCRg2LBh+O233/T71fX+srKysGHDBmg0Gri6ukKhUCA3Nxcvv/wyMjMzIRaLsWTJEgQEBCArKwvvvfcerl27BkEQ8NRTT2HixIkAgO+//x7//e9/4eLignbt2t3Tz4zuDE892Qh3d3fExMRg4sSJ+Ne//oWYmBhs3rwZvXv3hoODA9LT07Fs2TKsWrUKW7duxfz58/Haa68ZBAsAxMTE4JlnnsGWLVuwadMmpKSk4Oeff0ZeXh5iYmLw0UcfYfv27XjppZewePFizJgxAz4+Pli8eDG6du1qcKyMjAz07dsXmzZtwuuvv44PP/wQAPDFF19Ao9Fgx44dWLt2Lc6cOdPge4uLi8POnTvx3XffGYQEoPvgq/4g++233+Dt7a0/9ZWYmKj/AAeAsLAwDBw4EOPHj8fzzz+vr/HTTz/Fzp074ebmho0bNxocXywW44MPPkDbtm2xevVqAEBFRQX69OmDhIQEzJo1C5988gkAYOvWrTh37hw2btyIbdu2ITQ0FLGxsXW+J5VKVeu00/vvv1/nvqWlpYiPj0d8fDx++OEHHDhwABcvXsTcuXPx2Wef6UcCr7zyCuzt7dG5c2ccOnQIAHDo0CH8/fffKC0txYULFyCRSGqFRLWnnnpKP8opLy/H0aNH8fjjj+u31/f+unbtipEjR2LIkCGYMWOG/uc6e/ZsbN++HT169ND/7N544w307NkT27dvx/r16/HDDz/gp59+wtmzZ7FixQp899132Lx5M+zt7euskUyDIwob8uKLL+LZZ5/F4cOHcfjwYcTFxSEuLg6bNm1CcnIycnJyMH78eP3+IpEIV65c0T8uKyvD4cOHUVhYqD/fXFZWhtTUVEgkEgQFBaFDhw4AdB/QgwcPbrAee3t7hIaGAgA6dOiAmzdvAgAOHDiAt99+G3Z2dnBxccHTTz+NtLS0Oo+xe/du5Obm4ssvv4Sbm1ut7QMGDMBHH32EqqoqJCUlYerUqUhOTkb//v2Rn5+Pzp0748CBA/XW2KdPH8jlcgCAUqlEfn5+g++p+n1VB5BSqcSNGzcA6EZcp06dwjPPPAMA0Gq1KC8vr/MYd3Lqafjw4ZBIJHBxcUF4eDhSUlLQtm1b9OrVC23atAEAhISEQC6X4/Tp0wgLC8Ovv/6Ktm3bwtfXF+3atcPhw4eRlpbW4H+zoUOHIioqCrNnz8aePXswcOBAg1OWd/L+unTpAoVCAQBo37499uzZg7KyMhw7dgxff/01AMDV1RXR0dH49ddfkZ2djT59+uh/ERgxYgSSkpIa9fOhe8egsBFHjx7F8ePHMXHiRAwYMAADBgzAzJkzERkZieTkZGi1WoSEhODf//63/nsyMzPh4+ODPXv2AND9wxcEARs2bNCfl87Pz4dUKsXvv/8OkUik/15BEJCWlgalUllvTfb29rCz0w1qa36vRCJBzSXIqvepi0KhwLvvvov3338f3bt3rxUW7u7uaN++PX755ReUlJQgKioKX3zxBfbu3YtBgwYZvG5dJJLb/0REIhEaszRazd92ax5fq9Vi4sSJGD16NABd3+h+nLev+WEtCAIkEgm0Wm2t9yYIAqqqqhAWFobnn38e/v7+6NOnD9zc3JCUlIRTp07VO2oBAG9vb3To0AG//vortm7dirfeegsFBQV39f7q+rlW//9Vk1arRVVVlb7+ut4zmR5PPdkIuVyOlStX4siRI/rncnNzUVJSgnbt2iEkJATJycm4ePEiAN1v9cOGDYNKpdLv7+Ligocffhhr1qwBABQVFWHUqFHYt28funbtiosXL+qvotq3bx9iYmIA6P5RV/9jb4zQ0FBs3rxZ/xvpjz/+WO8HenBwMMLDwxESElLvh1xYWBiWLl2KkJAQuLi4wN/fH3FxcXX+9nyntVZ/T2VlpdH9qk+zlZSUAAA+/fRTvPnmm3f0WnXZunUrBEFAYWEhduzYgccffxwhISFISkpCRkYGAODgwYPIzMxE165d4efnB09PT2zYsAF9+vRB3759sXv3bty8ebPBYAd0p5/WrFmD4uLiWn2Cht5fY36uLi4u6Nq1q/6qs+LiYmzduhW9e/dGnz59kJycjKysLAC6/gg1HY4obMSDDz6Izz//HMuWLUNWVhakUilcXV3x4Ycf4qGHHgIAzJs3DzNnztT/Vrpy5Uo4OzsbHGfx4sWYP38+hg4dCrVajcjISAwbNky/bdasWdBoNHBxccGyZcsA6D6oY2Ji8N577zWq1smTJ2PevHkYOnQoXF1d0aJFC31zuT7vvPMOIiMj8fPPP2PIkCEG2wYNGoT58+fjjTfeAKD7QFu3bp2+KVtTv379Gmya1yUwMBBSqRTDhw/Xv+e6PPvss8jOzsZzzz0HkUiEli1b1vta1T2Kf6pr/+pTNCqVCmPGjEGvXr0AAHPnzsWrr74KjUYDmUyGL7/8Eq6urgB0/02+/vprdOjQAXZ2dpDJZBg0aJDR9zpo0CDMnTtX32to7Pvr1asX3njjDcyfP19/1V1dFi9ejHnz5mHLli1Qq9UYOnQooqOjIRKJEBMTgxdeeAHOzs7o0qWL0Vrp/hFxmXGyND/99BNcXFwQGhoKrVaL1157DX369NGf0iCipsWgIItz7tw5zJkzB+Xl5aisrETPnj3xzjvv8EoXIjNhUBARUYPYzCYiogYxKIiIqEFWedWTSqXC6dOn4e3tzeupiYgaSaPRIDc3F506dTJ6JWFNVhkUp0+f1i+xQEREd2bdunXo0aNHo/e3yqConsa/bt06+Pn5mbkaIiLrkJWVheeff77WmmjGWGVQVJ9u8vPzwwMPPGDmaoiIrMudnrJnM5uIiBrEoCAiogYxKIiIqEEMCiIiapDNBMXmxPM4eSHX4LmTF3KxOfG8mSoiIrIONhMUQW09sPCbI/qwOHkhFwu/OYKgth5mroyIyLJZ5eWxd6NLoDdmjeuBBWv+gL3EDoIAzBrXA10C7+x6YiIiW2MzIwpAFxaPBPugsESNRzv4MiSIiBrBpoLi5IVcnDivO/WUfOJ6rZ4FERHVZjNBUd2TeOuFR+HXwgkBD7gb9CyIiKhuNhMU56/c1PcklAo5MvPK8ObYHjh/5aa5SyMismg208x+ZmCQ/mulwhP7j11FSy9ndA1in4KIqCE2M6KoKdhfDgBISy8wcyVERJbPJoPiwZZukDqIkXo539ylEBFZPJsMCrHYDkFtPBgURESNYJNBAQBKhRyXrhWiolJj7lKIiCyaDQeFJ6o0Ai5k8KonIqKG2GxQBCtuNbR5+omIqEE2GxQerlK0bOGM1Mu88omIqCE2GxQAEOzvidT0fAiCYO5SiIgslk0HhVIhR0FxBXIKys1dChGRxbLxoPAEAKSms09BRFQfkwbFihUrEBERgYiICCxatKjW9rNnzyI6Ohrh4eGYPXs2qqqqTFlOLf4t3SDjxDsiogaZLChSUlKQlJSEhIQEbN26FX/99Rf27NljsE9MTAzmzJmDXbt2QRAExMfHm6qcOukm3nmyoU1E1ACTBYW3tzfeeustODg4wN7eHgEBAbh+/bp++7Vr16BSqfDwww8DAKKjo7Fz505TlVMvpb8n/ubEOyKiepksKIKCgvQhkJ6ejh07diA0NFS/PScnB97et1du9fb2RnZ2tqnKqZdSIYdGy4l3RET1MXkz+/z585gwYQLefPNN+Pv765/XarUQiUT6x4IgGDxuKsFsaBMRNcikQXH06FGMHz8er7/+Op5++mmDbX5+fsjNvX13uby8PPj4+JiynDq5u0jR0suZDW0ionqYLCgyMzMxbdo0LF68GBEREbW2t27dGlKpFEePHgUAbNu2Df369TNVOQ1SKnQNbU68IyKqzWR3uFu9ejUqKirw8ccf658bOXIkEhMTMX36dHTu3BmLFy9GbGwsSkpK0LFjR4wbN85U5TRI6S/HL0evIju/DH4tnM1SAxGRpTJZUMTGxiI2NrbW86NGjdJ/rVQqsWnTJlOV0GjKWwsEpl4uYFAQEf2DTc/Mrqbwc4XMQYw0NrSJiGphUEA38a5dW082tImI6sCguCVY4Ym/rxdBpW7aZUSIiCwdg+IWpT8n3hER1YVBcUtw21sT77juExGRAQbFLe4uUrTycuYMbSKif2BQ1KD0lyONE++IiAwwKGpQKjxxs6QC2fll5i6FiMhiMChqUPrfmnjH009ERHoMihra+rnBUSpmQ5uIqAYGRQ1iO9GtO95xREFEVI1B8Q9Kf7lu4l0FJ94REQEMilqUCk9otQLOX+XEOyIigEFRS7CCDW0iopoYFP/g5uyA1t7OSGNDm4gIAIOiTsEKOVIv53PiHRERGBR1UvrLUViiRtYNTrwjImJQ1EGpqF4gkH0KIiIGRR10E+8kbGgTEYFBUSexnQjt2npwhjYRERgU9VIq5EjP5MQ7IiIGRT2U/nLdxDve8Y6IbByDoh7BbGgTEQFgUNTL1ckBrb1dkJrOPgUR2TaJsR2OHz+OpUuXorCw0GAC2vbt201amCVQ+nvi8JlsCIIAkUhk7nKIiMzCaFDMmTMH0dHR6NChg819WLb3l2Pf4Qxk3ihFKy8Xc5dDRGQWRoNCIpHgxRdfbIpaLI5Sv0BgAYOCiGyW0R5FUFAQ0tLSmqIWi9PG1xVOMgkb2kRk04yOKDIyMvDMM8+gVatWkEql+udtoUdhZydCu7aeSGNDm4hsmNGgmDFjRlPUYbGUCjni96ahvKIKjlKjPy4iombH6Kmnxx57DFKpFH/88QeSk5P1z9kKpb8ntAJwPoOjCiKyTUaDYuvWrZg+fToKCwtRWlqK119/HfHx8U1Rm0UIbntr4h1PPxGRjTJ6LmXt2rXYuHEjfHx8AACTJk3CSy+9hOeee87kxVkCFycHtPF1YUObiGyW0RGFVqvVhwQA+Pr6ws7OtiZ0KxVypF0u4B3viMgmGf3E9/DwwN69e/WP9+7dC3d3d5MWZWmCFXIUlaqRmVdq7lKIiJqc0VNP7777Ll555RXMnz8fAGBvb48VK1aYvDBLovTX9SnOpuejlTcn3hGRbTEaFEFBQdi5cyfS09Oh0Wjw0EMPQSKxrctE2/i4wlkmQerlAvzr0bbmLoeIqEnV+4kfFxeHSZMmYf78+XWu8RQbG2vSwixJ9cQ73hqViGxRvT0KV1dXAICnpyc8PDxq/WmskpISREZG4urVq7W2rVixAgMGDEBUVBSioqKwbt26u3gLTUPpL8eVrCKUqSrNXQoRUZOqd0QxcuRIAMCrr76qfy47OxsZGRno0aNHow5+4sQJxMbGIj09vc7tp0+fxtKlS9GtW7c7KNk8lAq5buLdlZvo2s7b3OUQETUZo1c9rV+/Hq+//jry8/MRHR2N2bNnY8mSJY06eHx8PObOnWtweW1Np0+fxldffYWhQ4di3rx5qKiouLPqm1A73vGOiGyU0aDYuHEj3n77bezcuRMDBw7ETz/9pF/Kw5gFCxbUO/ooLS1F+/btERMTg4SEBBQVFeGLL764s+qbkIujPdr4uiL1MmdoE5FtMRoUIpEIXl5eOHjwIEJCQiCRSKDVau/5hZ2dnREXF4eAgABIJBJMmDABBw4cuOfjmpJS4Ym0y/mceEdENsVoUDg4OCAuLg5//PEH+vTpg++//x6Ojo73/MLXr1/Hpk2b9I8FQbD4y26V/nIUl1XiWm6JuUshImoyRoNiwYIFSE9Px8KFC+Hu7o6jR49iwYIF9/zCMpkMn3zyCTIyMiAIAtatW4ewsLB7Pq4pKRVcIJCIbI/RoPjyyy+xYMEC9O/fHwCwZMkSPPTQQ3f9gpMmTcKpU6cgl8sxb948TJ06FU888QQEQbD4W64+4OMKZ0d7NrSJyKYYPddz9uxZCIJQ56S7xkpMTNR/HRcXp/86PDwc4eHhd33cpmZnJ0JwW0+ksaFNRDbEaFD4+PggIiICXbt2hbOzs/55W5qZXZNS4Yn1e9JQpqqEk8ze3OUQEZmc0aDo1q2bVUyIayrB/nIIAnDuSgEeblf3/BAioubEaFC8+uqrUKlUuHz5MoKCglBRUXFfrnqyVsFtPSESAamXGRREZBuMNrNPnDiBQYMGYfLkycjJyUH//v1x7NixpqjNIjlXT7zjAoFEZCOMBsXChQuxdu1aeHh4wM/PD4sWLbovl8das+o73mm1nHhHRM2f0aBQqVQIDAzUPw4NDYVGozFpUZZOqfBESTkn3hGRbTAaFBKJBIWFhfrLYy9dumTyoiyd0l8OAEjjfAoisgFGg2Lq1KkYM2YMMjMzMXPmTIwaNQpTp05titosVmtvl1sT7zifgoiaP6NXPQ0YMAAPPfQQkpOTodVqMW3aNAQEBDRFbRbLzk6EYAXveEdEtsHoiAIA1Go11Go1tFotxGKxqWuyCkqFHFeyi1FazjveEVHz1qgbF40bNw5nz57FyZMnMXr0aPz8889NUZtFUyo89RPviIiaM6OnntauXYutW7fC19cXgG558JdffhlDhgwxeXGWLFhxe+Jdt2BOvCOi5svoiMLFxUUfEgDQqlUrODg4mLQoa+Aks0dbX1euJEtEzZ7RoOjTpw/mzp2Lc+fO4eLFi1i6dCn8/f3x119/4a+//mqKGi2W0p8T74io+TN66unHH38EAPz2228Gz7/22msQiUTYt2+faSqzAkqFJ3b9fhnXckvQxtfV3OUQEZmE0aCoeS8JMhSs0E28S03PZ1AQUbNl9NTTxYsXsXHjRgiCgBkzZmDQoEH4/fffm6I2i9fa2wUunHhHRM2c0aCYO3cupFIp9u/fj6ysLCxYsADLli1ritosnn7iHRvaRNSMGQ2KiooKDBs2DElJSXjyySfRs2dPVFZyklk1pb8cGZx4R0TNmNGgUKvVyMvLw/79+9G7d2/k5eWhoqKiKWqzCtUT79I48Y6ImimjQTFixAgMGDAA3bt3R2BgIIYPH44XXnihKWqzCu1u3fEujes+EVEzZfSqp9GjR2PkyJGws9NlSkJCAjw9PU1emLVwktlD4efGhjYRNVv1BkVcXBwmTZqEDz74oM7tsbGxJivK2gQrPJH05zVotQLs7ETmLoeI6L6qNyhcXXXzAjw8PJqsGGulVMix6/fLuJpTjLZ+buYuh4jovqo3KEaOHAkAePXVV1FQUACZTAZHR8cmK8yaKP11p+JSLxcwKIio2Wmwmb127Vr07dsXvXv3xiOPPIKwsDBs2LChqWqzGq29XeDqZM8bGRFRs1TviOL777/Hjh078Nlnn0GpVEIkEuHkyZNYsmQJgNsjDgJEIhGCFXI2tImoWap3RLF582Z89dVX6NatGxwdHSGTyfDYY49h+fLl2LRpU1PWaBWUCk9kZBejhBPviKiZqTcoqqqq6mxk+/r6QqvVmrQoa6S8tUDgOY4qiKiZqTcoqudN1EUQeP+Ffwpq6wE7EbjuExE1O/X2KDQaDQoLC+sMBY1GY9KirJGTzB5t/dzY0CaiZqfeoDh37hx69epVZ1CIRJxUVhelvxy/Hb/KiXdE1KzUGxSpqalNWUezoFR4YufBdGTkFEPB+RRE1EwYXRSQGk/pX33HOza0iaj5YFDcR628nOHq5IA0NrSJqBlhUNxHuol3vOMdETUvjQoKlUqFtLQ0CIKA8vJyU9dk1ZT+nsjILkFJmdrcpRAR3RdGg+LPP//EoEGDMHnyZGRnZ6N///44duxYU9Rmlaon3vGOd0TUXBgNikWLFmHt2rXw8PCAn58fFi1ahAULFjTq4CUlJYiMjMTVq1drbTt79iyio6MRHh6O2bNno6qq6s6rt0Dt2nrCTgSc5XwKImomjAaFSqVCYGCg/nFoaGijJtydOHECo0aNQnp6ep3bY2JiMGfOHOzatQuCICA+Pr7xVVswR6kEipZuSOOVT0TUTBgNColEgsLCQv0ku0uXLjXqwPHx8Zg7dy58fHxqbbt27RpUKhUefvhhAEB0dDR27tx5J3VbNKVCjrQrBdBoudQJEVk/o0ExZcoUjBkzBllZWZg5cyZGjRqFqVOnGj3wggUL0KNHjzq35eTkwNvbW//Y29sb2dnZd1C2ZVP6e6K8ogoZ2cXmLoWI6J7VOzO72sCBAxEQEIDk5GRotVpMmzYNAQEB9/SiWq3WYBkQQRCa1bIg1Q3t1PR8+LfkDG0ism5GRxSHDx9GTk4OgoKCEBwcjIKCApw+fRolJSV3/aJ+fn7Izc3VP87Ly6vzFJW1aunlDDdnB86nIKJmweiI4qOPPkJqaiqCgoJgZ2eHc+fOwdvbG+Xl5ViwYAEGDRp0xy/aunVrSKVSHD16FN27d8e2bdvQr1+/u3oDlkg/8Y4NbSJqBoyOKFq1aoU1a9Zg27ZtSEhIwPr16/HII49g27Zt+Pzzz+/oxSZNmoRTp04BABYvXoyPPvoITzzxBMrKyjBu3Li7ewcWSqmQ41puCYo58Y6IrJzREUVGRgZ69uypf9ylSxekp6fDz8+vUS+QmJio/zouLk7/tVKpbNa3VFX6ewIA0i4XoEd7XzNXQ0R09xp1eWxSUpL+cVJSEuzt7ZGfn99sJsmZQlAb3cQ73siIiKyd0RHF3LlzMX36dIhEImi1WkilUixfvhz/+c9/MHLkyKao0So5SiXwb+nOhjYRWT2jQdGlSxfs27cP586dg1gsRkBAAMRiMZRKZVPUZ9WC/T2x/2gGNFoBYt7xjoislNGgyM/Pxw8//IDS0lIIggCtVovLly9jyZIlTVGfVVMq5NiRko4rWUV4sJW7ucshIrorRoPi//2//weZTIYLFy6gd+/eSElJQffu3ZuiNqtX3dBOvVzAoCAiq2W0mX39+nWsWrUK/fr1w5gxY7B+/fpGr/dk61q2uDXxjg1tIrJiRoPCy8sLAODv749z587B19eXVzs1kkgk0i0QyIY2EVkxo0HRokUL/Oc//0GnTp2wefNmJCYmQqVSNUVtzYLS3xPXcktRVMqJd0RknYwGxbx58+Dg4IAePXqgU6dOWL58Od54442mqK1ZUPrfuuMdRxVEZKWMBsXChQv1y2vExMRg69atCAsLM3lhzUXQAx6wsxMh9TLXfSIi62Q0KM6ePQtB4A147pZMKsGDrdzY0CYiq2X08lgfHx9ERESga9eucHZ21j8fGxtr0sKaE6VCjsQjVzjxjoisktGg6NatG7p169YUtTRbSoUnfkr+mxPviMgqGQ2KV199FSqVCpcvX0ZQUBAqKirg6OjYFLU1G9UN7dT0fAYFEVkdoz2KEydOYNCgQZg8eTJycnLQv39/HDt2rClqazZ85U7wcJGyoU1EVqlRVz2tXbsWHh4e8PPzw6JFi7BgwYKmqK3ZuH3HOza0icj6GA0KlUqFwMBA/ePQ0FBoNBqTFtUcKf3luJ5XisKSCnOXQkR0Rxp146LCwkKIRLqrdbjO091RKm7d8e4KTz8RkXUxGhRTpkzBmDFjkJWVhZkzZ2LUqFGYOnVqU9TWrAS28YDYTsTTT0RkdYxe9TRw4EAEBAQgOTkZWq0W06ZNQ0BAQFPU1qzIHHQT79LY0CYiK2M0KGbOnInnnnsOo0ePbop6mjWlQo69h69Ao9FCLDY6mCMisghGP60effRRLF26FGFhYfjqq6+Qm5vbFHU1S8H+cqjUGlzOKjZ3KUREjWY0KEaNGoX4+Hh8+eWXKCwsxMiRIzFt2rSmqK3ZqW5op3IlWSKyIo0+/6FSqaBWqyEIAuzseNrkbvjKneDhKmVDm4isitEexZo1a7Blyxao1WoMHz4c8fHx+rve0Z3R3fHOkzO0iciqGB0anD4ARNxcAAAVhklEQVR9GrGxsdi1axcmTJiAQ4cO4dlnn22K2polpUKOTE68IyIrYnREsWTJEhQWFmLVqlVYt24dSktLMXbs2KaorVm6fce7AjzW0c/M1RARGddgUFy6dAnffPMNtm3bhtatW0OlUuGXX36Bq6trU9XX7Ogn3l3OZ1AQkVWo99TTyy+/jDFjxkAikeCbb77Bjz/+CGdnZ4bEPZLai/Fga3ekprNPQUTWod6gOHPmDDp27IigoCAoFAoA0K/3RPdGqfDEuYwCaDRac5dCRGRUvUGxf/9+PP300/jxxx/Rt29fTJ8+HRUVbMDeD0qFHBVqDdIzi8xdChGRUfUGhUQiwZAhQ/Dtt99iy5Yt8PHxQUVFBQYPHoz169c3ZY3Njv6Od7xMloisQKNmzgUGBiI2Nha//vorXnrpJcTHx5u6rmbNx9MRnq5SztAmIqtwR1OsHR0dMWLECCQkJJiqHpsgEomg9JcjjQ1tIrICXIvDTJQKT2TeKMXNYvZ9iMiyMSjMJFhRPfGOp5+IyLIxKMzk9sQ7nn4iIsvGoDATqb0YD7V2Z0ObiCyeSYNi+/btGDJkCAYPHox169bV2r5ixQoMGDAAUVFRiIqKqnOf5kzpL8f5jJuceEdEFs3oooB3Kzs7G8uWLcOWLVvg4OCAkSNHomfPnggMDNTvc/r0aSxduhTdunUzVRkWTanwxPbfLuHvzCIEPuBh7nKIiOpkshFFSkoKevXqBQ8PDzg5OSE8PBw7d+402Of06dP46quvMHToUMybN8/mZn4rqxvavJEREVkwkwVFTk4OvL299Y99fHyQnZ2tf1xaWor27dsjJiYGCQkJKCoqwhdffGGqciySt6cj5G5SnOV8CiKyYCYLCq1Wa7CIoCAIBo+dnZ0RFxeHgIAASCQSTJgwAQcOHDBVORZJJBIhWCFnQ5uILJrJgsLPzw+5ubn6x7m5ufDx8dE/vn79OjZt2qR/LAgCJBKTtUwsllIhR3Z+GQqKVeYuhYioTiYLit69e+PgwYPIz89HeXk5du/ejX79+um3y2QyfPLJJ8jIyIAgCFi3bh3CwsJMVY7FUvp7AgDvT0FEFstkQeHr64sZM2Zg3LhxeOqppxAZGYkuXbpg0qRJOHXqFORyOebNm4epU6fiiSeegCAIePHFF01VjsUKfMADErGIM7SJyGKZ9FzP0KFDMXToUIPn4uLi9F+Hh4cjPDzclCVYPAf9xDuOKIjIMnFmtgVQKnQT76o48Y6ILBCDwgIoFXKoKzX4+3qhuUshIqqFQWEBgtnQJiILxqAws82J55GZVwq5m0w/n+LkhVxsTjxv5sqIiHQYFGYW1NYDi749gpZeTkhNz8eRM1lY+M0RBLXl2k9EZBlsb4abhekS6I1Z43pg/upDUKk1eH/1Ibg62eP7XWlIPJKBll7OaNnCWf+3i5ODuUsmIhvDoLAAXQK9Edn3IWxKPI/OAS3gK3dG5o1SHE/Lxb7DGQb7ujrZw69GcLT0coZfC2e08nKGh6vUYJkUIqL7gUFhAU5eyMXuQ5cxIqwddqSkY+TgYHQJ1C2oqFJXIftGGa7nlSLrRiky80qReaMUaZcLkPTnNWiF28eROYgNQsTPyxmtbv3t5eEIsR1DhIjuHIPCzE5eyMXCb45g1rge6BLojS6BXgaPZQ4SKFq6QdHSrdb3VlZpkVtQhswaAZKZV4qrOcU4fCbbYF6GRCyCr9wJLb1cbo1CnNDKywV+LZzgK3eCvURscOzNiecR1NZDH1jVtZ6/chPPDAwy3Q+EiCwOg8LMzl+5qQ8F4HbP4vyVmwYf0nWxl9ihlbcLWnm71Nqm1Qq4UahC5o0SZOaVITOvBFk3ypCZV4q/Lt1AeUWVfl87EeDl4WhwGktdqcGHaw/jjdGPoEcHP4NAIyLbwqAws7p+O9eNLBoOCWPs7ETw9nSEt6cjugQabhMEAYUlamTdKMX1PN0opPq01sFTmSgqVev3fX/1IcgcxKis0qJLoBfO/J2P/KIKtLoVKq5O9uyLEDVzDAobJBKJ4OEqhYerFEp/ea3tpeWV+tNYOw+m4+SFPHh7OiIjuxjHz+Ua7OvsaI+WLXSntPxaON2+QsvLGZ6uMtixL0Jk9RgUVIuzoz0CH/BAmaoS6ZlF+ib7rHE9EKyQI1vfE7l9SutCxk0kn7wObY3uuoO9uFZ4+LXQNdp9PB0hFnMaD5E1YFBQnYw12dv61W6uazRa5N4sN7xC61aT/fi5XKgrNfp9xXYi+Hg66RvrLb1cbo1MnOHbwhlSe3Gt4wNsshOZA4OC6nQ3TXax2A5+LXSjhn8SBAH5RSp9P0QXJrorttKuFKC0vNJg/xbuslpzRVp6OaONr6tBYLHJTmR6DAqq0/1usotEIrRwd0QLd0d0CvCqtb24TG0wAqkOlCNns1FQXGGwr6NUgjlfHURrHxdk3yjDkD7+AIDs/DJ4uct4SovoPmNQkEVwdXKAa1sHtGvrWWtbeUUVsm7UnHBYhuNpObiSVQwASNh/EQn7LwLQndLy8nC8NT/EGb5y3TwR31vzRTxcOHud6E4xKMjiOUoleLCVOx5s5Q5A15NIOXld32SfFNUJnm4yZOeXIetGKbLzy5CdX4Y/zmTh5j9GI1IH8e3wkOvCpHrSoa/cCU4ye3O8RSKLxqAgq9JQk31wT0Wt/VUVVcgu0AVH9o0ygzA5fdFw4iGgG9lUjz785E7wbeGs/9rb0wn2krpPa7HJTs0Zg4Ksyp022WVSCRR+blDUcZWWIAgoLqtEdr6usV49Esm+UYq/rxXi0OlMVGluX+4rEgEt3B31ow8//SktXZiwyU7NFYOCrMr9bLKLRCK4OTvAzdkBQW1q90Y0WgH5hSpk598+nVU9GjlxPhe/FKkg1FiUUWwnwrtfpsDH0wk3ilTo3bkl0jOLUFSqhqerDJ5uUni6yuAo5T87si78P5aoHuIay6B0Cqi9XV2pQU5BzZGIri9yNacEjlIxkk5cx4Hj12p9n6NUDA9XGeRuMni4SiF3k8HTVWoQJp5uUrg5S7niL1kEBgXRXXKwF+MBH1c84OMKQNeT2Hv4ir7J/s74nniwlRsKiiuQX6TCzWIV8osqUFCsQsGtv9OvF+J4Wg7KVFW1jm9nJ4KHi4M+VDxdpfD8x9/VYSNzqP+fMvsndK8YFET3gbGZ7P51LBNfk6qiCjdLdIFSUFyBgn/8nV+kwqVrN3GzuMLgHiTVnGSSGgFye2Qid5MCIuCjtYcxfcTD6NmxJU5fymP/hO4Ig4LoPriX5eIBXdPdTyqpc1Z7TRqtgKLSCv2IpGaQVAfLhas3UVCkgkqtMfjeD9cehggAREBLL2dsPXARvx6/Znj6qzpoXKVwqGcZFbI9DAqi+8BUy8X/k9hOdOuDXAbAvcF9yyuqDIJkz6HLOH4uF/4t3SB3kyHvZjnOZ9xEYUmFQVO+mrOjPeTVPZN/9E/krjJ4uOkCxsXx7paa5ykx68GgIGqmHKUSON66sdXJC7m4eK3QYJJi9Qe0RqNFYan6Vh+lenSiqjFqqUDaFd19SGou7FhNIra7FSLVQSKD3FUKj1t/V49SPFylBvNQgtp6WOQlxQyw2hgURM2csf6JWGwHuZuuYd4QQRBQXlHVYB8lO78MZ9PzDW5+VZOrk8PtUYqbFF0DvTB/9SF0fKgF/vr7BiL7PITCYjUOnsqEvcQOErEIErEdJBI7SMR2sBfb3Xr+9nMSsUj/3P1YnsVSA8ycGBREzdy99k+qiUQiOMns4SSz11/pVZ8qjRaFdTTna45arv9dioIiFSqrtDiamgMA2JR4/u7fKHA7WP4RLhJJ9d+G2w226b9HhM4BXnj/P4fQwV+OtCsFeG5QEJxk9sgtKIe7i4PN9W8YFETNXFP1T2qSiO30qwU35MR53W/rA3s8gH1HMvDyU50R+IAHqjRaVFbp/lRpbv2p0qJKI6Dy1teV+udub6/U3NqnSoMqjaDfXnPf6mOq1FWoqrp1vBrPV++nrtTgz/O6Ozr+96ez+O9PZ/V1O0olcHdxgLuLFO7O0ttf1/OcveTeg8Wcp8QYFERkFicv5GLRt0fw1gu60c5jHf0MTvmYu7aF3xzBoEfbYvehyxgdroS3pyMKS9QoLKlAYWkFCovVKCytQO7NMly4qrsoQFPXtcvQXb5cMzzcnB3g4aqbVOnh4gA3FyncazxX15pi5jwlxqAgIrO4X6fE7rd/9nS6t/fRP+7VqWW93ycIAkpVVSgqqcDNkgrDULn1dVGJGtn5ZTifUYDCEnW9weIsk+jDQzcq0YVM366t8MHXf2Bo3wex8/fLTRaqDAoiMgtznBJrjLsNMJFIBBdHe7g42qOVt4vR1xEEAaXllfpQKSqtwM0StT5oikrUuFlSgez8MqRdKUBRqVp/T/r4fecxIqxdk/2sGBRERDU0VYCJRCK4ODnAxckBD/gY31+rFfDHmSx8+r/jiOjzIHakpKNLoFeThAXvGUlEZAVOX8rDZ/F/4u0XHsWYJ9pj1rgeWPjNEZy8kGvy12ZQEBFZgYZOiZkaTz0REVkBc/Z0OKIgIqIGmTQotm/fjiFDhmDw4MFYt25dre1nz55FdHQ0wsPDMXv2bFRV1V6Tn4iIzMtkQZGdnY1ly5bh+++/x9atW/G///0PFy5cMNgnJiYGc+bMwa5duyAIAuLj401VDhER3SWTBUVKSgp69eoFDw8PODk5ITw8HDt37tRvv3btGlQqFR5++GEAQHR0tMF2IiKyDCZrZufk5MDb+3aTxcfHBydPnqx3u7e3N7Kzsxt1bI1Gt9RxVlbWfaqWiKj5q/7MrP4MbSyTBYVWqzVY8lcQBIPHxrY3JDdXd93w888/f5+qJSKyHbm5uVAoFI3e32RB4efnhyNHjugf5+bmwsfHx2B79Qc+AOTl5Rlsb0inTp2wbt06eHt7Qyy2reV+iYjulkajQW5uLjp16nRH32eyoOjduzc+++wz5Ofnw9HREbt378b8+fP121u3bg2pVIqjR4+ie/fu2LZtG/r169eoY8tkMvToYbs3ESEiult3MpKoJhKEuu6We39s374dX331FSorKzF8+HBMmjQJkyZNwvTp09G5c2ekpqYiNjYWJSUl6NixIz766CM4ODiYqhwiIroLJg0KIiKyfpyZTUREDWJQEBFRgxgURETUIAYFERE1iEFBREQNsrmgKCkpQWRkJK5evWruUgysWLECERERiIiIwKJFi8xdjt6nn36KIUOGICIiAmvWrDF3OQYWLlyIt956y9xlGBg7diwiIiIQFRWFqKgonDhxwtwlAQASExMRHR2NJ598Eh988IG5ywEAbNy4Uf9zioqKQvfu3TFv3jxzlwUA2LZtm/7f48KFC81djt6qVasQHh6OoUOHYuXKlU33woIN+fPPP4XIyEihY8eOQkZGhrnL0UtOThZGjBghVFRUCGq1Whg3bpywe/duc5clHDp0SBg5cqRQWVkplJeXCwMGDBAuXrxo7rIEQRCElJQUoWfPnsKsWbPMXYqeVqsV+vbtK1RWVpq7FANXrlwR+vbtK2RmZgpqtVoYNWqUsH//fnOXZeDcuXNCWFiYcOPGDXOXIpSVlQmPPvqocOPGDaGyslIYPny4kJycbO6yhOTkZCEyMlIoLi4WqqqqhMmTJwu7du1qkte2qRFFfHw85s6d2+ilQpqKt7c33nrrLTg4OMDe3h4BAQG4fv26ucvCY489hm+++QYSiQQ3btyARqOBk5OTucvCzZs3sWzZMkyZMsXcpRi4dOkSAGDChAkYNmwYvvvuOzNXpLNnzx4MGTIEfn5+sLe3x7Jly9C1a1dzl2Xgvffew4wZMyCXy81dCjQaDbRaLcrLy1FVVYWqqipIpVJzl4UzZ86gb9++cHFxgVgsxuOPP469e/c2yWvbVFAsWLDAIpf+CAoK0i+3np6ejh07diA0NNTMVenY29tj+fLliIiIQEhICHx9fc1dEubMmYMZM2bAzc3N3KUYKCoqQkhICD7//HOsXbsWGzZsQHJysrnLwuXLl6HRaDBlyhRERUXh+++/h7u7u7nL0ktJSYFKpcKTTz5p7lIAAC4uLvi///s/PPnkkwgNDUXr1q3xyCOPmLssdOzYEUlJSbh58yYqKiqQmJiIvLy8JnltmwoKS3f+/HlMmDABb775Jvz9/c1djt706dNx8OBBZGZmmv3mUhs3bkTLli0REhJi1jrq0q1bNyxatAiurq6Qy+UYPnw4Dhw4YO6yoNFocPDgQXz44Yf43//+h5MnTyIhIcHcZelt2LABL774ornL0EtNTcXmzZvxyy+/4LfffoOdnR1Wr15t7rIQEhKC6OhojB07FhMnTkT37t1hb2/fJK/NoLAQR48exfjx4/H666/j6aefNnc5AICLFy/i7NmzAABHR0cMHjwYaWlpZq3p559/RnJyMqKiorB8+XIkJibiww8/NGtN1Y4cOYKDBw/qHwuCAInEZOtuNpqXlxdCQkIgl8shk8kwaNAgg3vDmJNarcbhw4cxcOBAc5eil5SUhJCQELRo0QIODg6Ijo7GH3/8Ye6yUFJSgsGDB2P79u349ttv4eDggDZt2jTJazMoLEBmZiamTZuGxYsXIyIiwtzl6F29ehWxsbFQq9VQq9XYt28funfvbtaa1qxZgx9//BHbtm3D9OnTMXDgQLzzzjtmralacXExFi1ahIqKCpSUlCAhIQFhYWHmLgsDBgxAUlISioqKoNFo8Ntvv6Fjx47mLgsAkJaWBn9/f4vofVVTKpVISUlBWVkZBEFAYmIiOnfubO6ycPXqVbzyyiuoqqpCcXExNm3a1GSn68z/6w5h9erVqKiowMcff6x/buTIkRg1apQZqwJCQ0Nx8uRJPPXUUxCLxRg8eLBFBZmlGTBgAE6cOIGnnnoKWq0Wo0ePRrdu3cxdFrp27YqJEydi9OjRqKysRJ8+ffDMM8+YuywAQEZGBvz8/MxdhoG+ffvizJkziI6Ohr29PTp37oyXX37Z3GVBqVRi8ODBGDZsGDQaDcaPH99kv7hx9VgiImoQTz0REVGDGBRERNQgBgURETWIQUFERA1iUBARUYMYFET3yaFDhxAZGWnuMojuOwYFERE1iEFBZAJHjhxB//79cezYMXOXQnTPODOb6D77/fff8e677+LLL7+EUqk0dzlE94wjCqL7KCsrC1OmTMGgQYMYEtRsMCiI7iOxWIyvv/4aCQkJFnMbVKJ7xaAguo+8vb3xyCOPYNasWXjzzTdRXl5u7pKI7hmDgsgEnn76aTz44IMGKwITWSuuHktERA3iiIKIiBrEoCAiogYxKIiIqEEMCiIiahCDgoiIGsSgICKiBjEoiIioQQwKIiJq0P8HWDW8RqD0dl4AAAAASUVORK5CYII="/>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pitchFamily="34" charset="-122"/>
              <a:cs typeface="+mn-cs"/>
            </a:endParaRPr>
          </a:p>
        </p:txBody>
      </p:sp>
      <p:sp>
        <p:nvSpPr>
          <p:cNvPr id="5" name="AutoShape 4" descr="data:image/png;base64,iVBORw0KGgoAAAANSUhEUgAAAYoAAAEXCAYAAACzhgONAAAABHNCSVQICAgIfAhkiAAAAAlwSFlzAAALEgAACxIB0t1+/AAAADl0RVh0U29mdHdhcmUAbWF0cGxvdGxpYiB2ZXJzaW9uIDIuMS4yLCBodHRwOi8vbWF0cGxvdGxpYi5vcmcvNQv5yAAAIABJREFUeJzt3XlYVGX/P/D3MAMz7DCyqelQgIx7pqWoifqIlKAUWS6pmWlqlt+fFllJWpqV5vJkliWP6VOZPrigWbmTFmDmlksKbqGorILsw8DM+f0xMjKxDC7DzDDv13V5ycw5nPkM5by5z+fc9xEJgiCAiIioHnbmLoCIiCwbg4KIiBrEoCAiogYxKIiIqEEMCiIiahCDgoiIGsSgsCF//vknxo4di6FDhyIyMhITJ07E+fPnjX7fZ599hnnz5t3168bGxuL06dMAgNmzZyMlJeWuj3U/66q2fv16rFq1CgCwceNGrFu37o6On5GRgddeew0AcPXqVXTr1u2e6rl69Srat2+PqKioWn/UajW2bNmCyZMnAwDGjh2LnTt33tPrGbNlyxYEBwdj+fLlBs8LgoB//etfiIyMNHqM/fv349NPP9Ufr7r+u3Xq1CkMHDjwno5BjScxdwHUNNRqNSZPnoyvv/4aHTt2BABs27YNkyZNwr59+yAWi0322ikpKRgxYgQAYMGCBSZ7nbs1atQo/ddHjx5FUFDQHX3/9evX8ffff9/XmmQyGbZt23Zfj3kvWrVqhR9++AHTp0/XP3fkyBGoVCo4Ojoa/f5Tp06hsLDQlCWSCTEobER5eTmKi4tRVlamf27YsGFwcXGBRqOBWCxGYmIiVq5cicrKSshkMsyaNavWb8fZ2dmYN28eMjMzUVlZiYiICEyZMgUA8Msvv+Df//43tFotnJyc8P7772PHjh3IycnBG2+8gUWLFmHx4sV4/vnn0alTJ4wfPx6hoaE4ceIEioqKEBMTg7CwMJSXl2Pu3Lk4ceIEXF1dERgYCAD4+OOP631/a9euxZYtW7B69Wp4e3vrn3/llVcwYMAAPPvsszh+/DhGjhyJvXv3ok2bNvjiiy9QWloKmUyGgoIChISEIDExEcnJyZDJZACAS5cuYezYscjNzYWXlxeWLl0KHx8f/fE1Gg1iY2ORnZ2Nl156Ce+//z40Gg3mzJmDU6dOobi4GDExMQgPDwcArFy5Ert374ZWq0Xr1q0xd+5c+Pr63tN/2z179mDVqlVQqVQYOnQopk6dCgDYu3cvVqxYAa1WC2dnZ7z99tto06YNBg4ciOTkZDg5OWHOnDm4dOkSvvvuOwDA4MGDsXLlSgQEBBi8Rrt27ZCZmYljx47hkUceAQAkJCRg2LBh+O233/T71fX+srKysGHDBmg0Gri6ukKhUCA3Nxcvv/wyMjMzIRaLsWTJEgQEBCArKwvvvfcerl27BkEQ8NRTT2HixIkAgO+//x7//e9/4eLignbt2t3Tz4zuDE892Qh3d3fExMRg4sSJ+Ne//oWYmBhs3rwZvXv3hoODA9LT07Fs2TKsWrUKW7duxfz58/Haa68ZBAsAxMTE4JlnnsGWLVuwadMmpKSk4Oeff0ZeXh5iYmLw0UcfYfv27XjppZewePFizJgxAz4+Pli8eDG6du1qcKyMjAz07dsXmzZtwuuvv44PP/wQAPDFF19Ao9Fgx44dWLt2Lc6cOdPge4uLi8POnTvx3XffGYQEoPvgq/4g++233+Dt7a0/9ZWYmKj/AAeAsLAwDBw4EOPHj8fzzz+vr/HTTz/Fzp074ebmho0bNxocXywW44MPPkDbtm2xevVqAEBFRQX69OmDhIQEzJo1C5988gkAYOvWrTh37hw2btyIbdu2ITQ0FLGxsXW+J5VKVeu00/vvv1/nvqWlpYiPj0d8fDx++OEHHDhwABcvXsTcuXPx2Wef6UcCr7zyCuzt7dG5c2ccOnQIAHDo0CH8/fffKC0txYULFyCRSGqFRLWnnnpKP8opLy/H0aNH8fjjj+u31/f+unbtipEjR2LIkCGYMWOG/uc6e/ZsbN++HT169ND/7N544w307NkT27dvx/r16/HDDz/gp59+wtmzZ7FixQp899132Lx5M+zt7euskUyDIwob8uKLL+LZZ5/F4cOHcfjwYcTFxSEuLg6bNm1CcnIycnJyMH78eP3+IpEIV65c0T8uKyvD4cOHUVhYqD/fXFZWhtTUVEgkEgQFBaFDhw4AdB/QgwcPbrAee3t7hIaGAgA6dOiAmzdvAgAOHDiAt99+G3Z2dnBxccHTTz+NtLS0Oo+xe/du5Obm4ssvv4Sbm1ut7QMGDMBHH32EqqoqJCUlYerUqUhOTkb//v2Rn5+Pzp0748CBA/XW2KdPH8jlcgCAUqlEfn5+g++p+n1VB5BSqcSNGzcA6EZcp06dwjPPPAMA0Gq1KC8vr/MYd3Lqafjw4ZBIJHBxcUF4eDhSUlLQtm1b9OrVC23atAEAhISEQC6X4/Tp0wgLC8Ovv/6Ktm3bwtfXF+3atcPhw4eRlpbW4H+zoUOHIioqCrNnz8aePXswcOBAg1OWd/L+unTpAoVCAQBo37499uzZg7KyMhw7dgxff/01AMDV1RXR0dH49ddfkZ2djT59+uh/ERgxYgSSkpIa9fOhe8egsBFHjx7F8ePHMXHiRAwYMAADBgzAzJkzERkZieTkZGi1WoSEhODf//63/nsyMzPh4+ODPXv2AND9wxcEARs2bNCfl87Pz4dUKsXvv/8OkUik/15BEJCWlgalUllvTfb29rCz0w1qa36vRCJBzSXIqvepi0KhwLvvvov3338f3bt3rxUW7u7uaN++PX755ReUlJQgKioKX3zxBfbu3YtBgwYZvG5dJJLb/0REIhEaszRazd92ax5fq9Vi4sSJGD16NABd3+h+nLev+WEtCAIkEgm0Wm2t9yYIAqqqqhAWFobnn38e/v7+6NOnD9zc3JCUlIRTp07VO2oBAG9vb3To0AG//vortm7dirfeegsFBQV39f7q+rlW//9Vk1arRVVVlb7+ut4zmR5PPdkIuVyOlStX4siRI/rncnNzUVJSgnbt2iEkJATJycm4ePEiAN1v9cOGDYNKpdLv7+Ligocffhhr1qwBABQVFWHUqFHYt28funbtiosXL+qvotq3bx9iYmIA6P5RV/9jb4zQ0FBs3rxZ/xvpjz/+WO8HenBwMMLDwxESElLvh1xYWBiWLl2KkJAQuLi4wN/fH3FxcXX+9nyntVZ/T2VlpdH9qk+zlZSUAAA+/fRTvPnmm3f0WnXZunUrBEFAYWEhduzYgccffxwhISFISkpCRkYGAODgwYPIzMxE165d4efnB09PT2zYsAF9+vRB3759sXv3bty8ebPBYAd0p5/WrFmD4uLiWn2Cht5fY36uLi4u6Nq1q/6qs+LiYmzduhW9e/dGnz59kJycjKysLAC6/gg1HY4obMSDDz6Izz//HMuWLUNWVhakUilcXV3x4Ycf4qGHHgIAzJs3DzNnztT/Vrpy5Uo4OzsbHGfx4sWYP38+hg4dCrVajcjISAwbNky/bdasWdBoNHBxccGyZcsA6D6oY2Ji8N577zWq1smTJ2PevHkYOnQoXF1d0aJFC31zuT7vvPMOIiMj8fPPP2PIkCEG2wYNGoT58+fjjTfeAKD7QFu3bp2+KVtTv379Gmya1yUwMBBSqRTDhw/Xv+e6PPvss8jOzsZzzz0HkUiEli1b1vta1T2Kf6pr/+pTNCqVCmPGjEGvXr0AAHPnzsWrr74KjUYDmUyGL7/8Eq6urgB0/02+/vprdOjQAXZ2dpDJZBg0aJDR9zpo0CDMnTtX32to7Pvr1asX3njjDcyfP19/1V1dFi9ejHnz5mHLli1Qq9UYOnQooqOjIRKJEBMTgxdeeAHOzs7o0qWL0Vrp/hFxmXGyND/99BNcXFwQGhoKrVaL1157DX369NGf0iCipsWgIItz7tw5zJkzB+Xl5aisrETPnj3xzjvv8EoXIjNhUBARUYPYzCYiogYxKIiIqEFWedWTSqXC6dOn4e3tzeupiYgaSaPRIDc3F506dTJ6JWFNVhkUp0+f1i+xQEREd2bdunXo0aNHo/e3yqConsa/bt06+Pn5mbkaIiLrkJWVheeff77WmmjGWGVQVJ9u8vPzwwMPPGDmaoiIrMudnrJnM5uIiBrEoCAiogYxKIiIqEEMCiIiapDNBMXmxPM4eSHX4LmTF3KxOfG8mSoiIrIONhMUQW09sPCbI/qwOHkhFwu/OYKgth5mroyIyLJZ5eWxd6NLoDdmjeuBBWv+gL3EDoIAzBrXA10C7+x6YiIiW2MzIwpAFxaPBPugsESNRzv4MiSIiBrBpoLi5IVcnDivO/WUfOJ6rZ4FERHVZjNBUd2TeOuFR+HXwgkBD7gb9CyIiKhuNhMU56/c1PcklAo5MvPK8ObYHjh/5aa5SyMismg208x+ZmCQ/mulwhP7j11FSy9ndA1in4KIqCE2M6KoKdhfDgBISy8wcyVERJbPJoPiwZZukDqIkXo539ylEBFZPJsMCrHYDkFtPBgURESNYJNBAQBKhRyXrhWiolJj7lKIiCyaDQeFJ6o0Ai5k8KonIqKG2GxQBCtuNbR5+omIqEE2GxQerlK0bOGM1Mu88omIqCE2GxQAEOzvidT0fAiCYO5SiIgslk0HhVIhR0FxBXIKys1dChGRxbLxoPAEAKSms09BRFQfkwbFihUrEBERgYiICCxatKjW9rNnzyI6Ohrh4eGYPXs2qqqqTFlOLf4t3SDjxDsiogaZLChSUlKQlJSEhIQEbN26FX/99Rf27NljsE9MTAzmzJmDXbt2QRAExMfHm6qcOukm3nmyoU1E1ACTBYW3tzfeeustODg4wN7eHgEBAbh+/bp++7Vr16BSqfDwww8DAKKjo7Fz505TlVMvpb8n/ubEOyKiepksKIKCgvQhkJ6ejh07diA0NFS/PScnB97et1du9fb2RnZ2tqnKqZdSIYdGy4l3RET1MXkz+/z585gwYQLefPNN+Pv765/XarUQiUT6x4IgGDxuKsFsaBMRNcikQXH06FGMHz8er7/+Op5++mmDbX5+fsjNvX13uby8PPj4+JiynDq5u0jR0suZDW0ionqYLCgyMzMxbdo0LF68GBEREbW2t27dGlKpFEePHgUAbNu2Df369TNVOQ1SKnQNbU68IyKqzWR3uFu9ejUqKirw8ccf658bOXIkEhMTMX36dHTu3BmLFy9GbGwsSkpK0LFjR4wbN85U5TRI6S/HL0evIju/DH4tnM1SAxGRpTJZUMTGxiI2NrbW86NGjdJ/rVQqsWnTJlOV0GjKWwsEpl4uYFAQEf2DTc/Mrqbwc4XMQYw0NrSJiGphUEA38a5dW082tImI6sCguCVY4Ym/rxdBpW7aZUSIiCwdg+IWpT8n3hER1YVBcUtw21sT77juExGRAQbFLe4uUrTycuYMbSKif2BQ1KD0lyONE++IiAwwKGpQKjxxs6QC2fll5i6FiMhiMChqUPrfmnjH009ERHoMihra+rnBUSpmQ5uIqAYGRQ1iO9GtO95xREFEVI1B8Q9Kf7lu4l0FJ94REQEMilqUCk9otQLOX+XEOyIigEFRS7CCDW0iopoYFP/g5uyA1t7OSGNDm4gIAIOiTsEKOVIv53PiHRERGBR1UvrLUViiRtYNTrwjImJQ1EGpqF4gkH0KIiIGRR10E+8kbGgTEYFBUSexnQjt2npwhjYRERgU9VIq5EjP5MQ7IiIGRT2U/nLdxDve8Y6IbByDoh7BbGgTEQFgUNTL1ckBrb1dkJrOPgUR2TaJsR2OHz+OpUuXorCw0GAC2vbt201amCVQ+nvi8JlsCIIAkUhk7nKIiMzCaFDMmTMH0dHR6NChg819WLb3l2Pf4Qxk3ihFKy8Xc5dDRGQWRoNCIpHgxRdfbIpaLI5Sv0BgAYOCiGyW0R5FUFAQ0tLSmqIWi9PG1xVOMgkb2kRk04yOKDIyMvDMM8+gVatWkEql+udtoUdhZydCu7aeSGNDm4hsmNGgmDFjRlPUYbGUCjni96ahvKIKjlKjPy4iombH6Kmnxx57DFKpFH/88QeSk5P1z9kKpb8ntAJwPoOjCiKyTUaDYuvWrZg+fToKCwtRWlqK119/HfHx8U1Rm0UIbntr4h1PPxGRjTJ6LmXt2rXYuHEjfHx8AACTJk3CSy+9hOeee87kxVkCFycHtPF1YUObiGyW0RGFVqvVhwQA+Pr6ws7OtiZ0KxVypF0u4B3viMgmGf3E9/DwwN69e/WP9+7dC3d3d5MWZWmCFXIUlaqRmVdq7lKIiJqc0VNP7777Ll555RXMnz8fAGBvb48VK1aYvDBLovTX9SnOpuejlTcn3hGRbTEaFEFBQdi5cyfS09Oh0Wjw0EMPQSKxrctE2/i4wlkmQerlAvzr0bbmLoeIqEnV+4kfFxeHSZMmYf78+XWu8RQbG2vSwixJ9cQ73hqViGxRvT0KV1dXAICnpyc8PDxq/WmskpISREZG4urVq7W2rVixAgMGDEBUVBSioqKwbt26u3gLTUPpL8eVrCKUqSrNXQoRUZOqd0QxcuRIAMCrr76qfy47OxsZGRno0aNHow5+4sQJxMbGIj09vc7tp0+fxtKlS9GtW7c7KNk8lAq5buLdlZvo2s7b3OUQETUZo1c9rV+/Hq+//jry8/MRHR2N2bNnY8mSJY06eHx8PObOnWtweW1Np0+fxldffYWhQ4di3rx5qKiouLPqm1A73vGOiGyU0aDYuHEj3n77bezcuRMDBw7ETz/9pF/Kw5gFCxbUO/ooLS1F+/btERMTg4SEBBQVFeGLL764s+qbkIujPdr4uiL1MmdoE5FtMRoUIpEIXl5eOHjwIEJCQiCRSKDVau/5hZ2dnREXF4eAgABIJBJMmDABBw4cuOfjmpJS4Ym0y/mceEdENsVoUDg4OCAuLg5//PEH+vTpg++//x6Ojo73/MLXr1/Hpk2b9I8FQbD4y26V/nIUl1XiWm6JuUshImoyRoNiwYIFSE9Px8KFC+Hu7o6jR49iwYIF9/zCMpkMn3zyCTIyMiAIAtatW4ewsLB7Pq4pKRVcIJCIbI/RoPjyyy+xYMEC9O/fHwCwZMkSPPTQQ3f9gpMmTcKpU6cgl8sxb948TJ06FU888QQEQbD4W64+4OMKZ0d7NrSJyKYYPddz9uxZCIJQ56S7xkpMTNR/HRcXp/86PDwc4eHhd33cpmZnJ0JwW0+ksaFNRDbEaFD4+PggIiICXbt2hbOzs/55W5qZXZNS4Yn1e9JQpqqEk8ze3OUQEZmc0aDo1q2bVUyIayrB/nIIAnDuSgEeblf3/BAioubEaFC8+uqrUKlUuHz5MoKCglBRUXFfrnqyVsFtPSESAamXGRREZBuMNrNPnDiBQYMGYfLkycjJyUH//v1x7NixpqjNIjlXT7zjAoFEZCOMBsXChQuxdu1aeHh4wM/PD4sWLbovl8das+o73mm1nHhHRM2f0aBQqVQIDAzUPw4NDYVGozFpUZZOqfBESTkn3hGRbTAaFBKJBIWFhfrLYy9dumTyoiyd0l8OAEjjfAoisgFGg2Lq1KkYM2YMMjMzMXPmTIwaNQpTp05titosVmtvl1sT7zifgoiaP6NXPQ0YMAAPPfQQkpOTodVqMW3aNAQEBDRFbRbLzk6EYAXveEdEtsHoiAIA1Go11Go1tFotxGKxqWuyCkqFHFeyi1FazjveEVHz1qgbF40bNw5nz57FyZMnMXr0aPz8889NUZtFUyo89RPviIiaM6OnntauXYutW7fC19cXgG558JdffhlDhgwxeXGWLFhxe+Jdt2BOvCOi5svoiMLFxUUfEgDQqlUrODg4mLQoa+Aks0dbX1euJEtEzZ7RoOjTpw/mzp2Lc+fO4eLFi1i6dCn8/f3x119/4a+//mqKGi2W0p8T74io+TN66unHH38EAPz2228Gz7/22msQiUTYt2+faSqzAkqFJ3b9fhnXckvQxtfV3OUQEZmE0aCoeS8JMhSs0E28S03PZ1AQUbNl9NTTxYsXsXHjRgiCgBkzZmDQoEH4/fffm6I2i9fa2wUunHhHRM2c0aCYO3cupFIp9u/fj6ysLCxYsADLli1ritosnn7iHRvaRNSMGQ2KiooKDBs2DElJSXjyySfRs2dPVFZyklk1pb8cGZx4R0TNmNGgUKvVyMvLw/79+9G7d2/k5eWhoqKiKWqzCtUT79I48Y6ImimjQTFixAgMGDAA3bt3R2BgIIYPH44XXnihKWqzCu1u3fEujes+EVEzZfSqp9GjR2PkyJGws9NlSkJCAjw9PU1emLVwktlD4efGhjYRNVv1BkVcXBwmTZqEDz74oM7tsbGxJivK2gQrPJH05zVotQLs7ETmLoeI6L6qNyhcXXXzAjw8PJqsGGulVMix6/fLuJpTjLZ+buYuh4jovqo3KEaOHAkAePXVV1FQUACZTAZHR8cmK8yaKP11p+JSLxcwKIio2Wmwmb127Vr07dsXvXv3xiOPPIKwsDBs2LChqWqzGq29XeDqZM8bGRFRs1TviOL777/Hjh078Nlnn0GpVEIkEuHkyZNYsmQJgNsjDgJEIhGCFXI2tImoWap3RLF582Z89dVX6NatGxwdHSGTyfDYY49h+fLl2LRpU1PWaBWUCk9kZBejhBPviKiZqTcoqqqq6mxk+/r6QqvVmrQoa6S8tUDgOY4qiKiZqTcoqudN1EUQeP+Ffwpq6wE7EbjuExE1O/X2KDQaDQoLC+sMBY1GY9KirJGTzB5t/dzY0CaiZqfeoDh37hx69epVZ1CIRJxUVhelvxy/Hb/KiXdE1KzUGxSpqalNWUezoFR4YufBdGTkFEPB+RRE1EwYXRSQGk/pX33HOza0iaj5YFDcR628nOHq5IA0NrSJqBlhUNxHuol3vOMdETUvjQoKlUqFtLQ0CIKA8vJyU9dk1ZT+nsjILkFJmdrcpRAR3RdGg+LPP//EoEGDMHnyZGRnZ6N///44duxYU9Rmlaon3vGOd0TUXBgNikWLFmHt2rXw8PCAn58fFi1ahAULFjTq4CUlJYiMjMTVq1drbTt79iyio6MRHh6O2bNno6qq6s6rt0Dt2nrCTgSc5XwKImomjAaFSqVCYGCg/nFoaGijJtydOHECo0aNQnp6ep3bY2JiMGfOHOzatQuCICA+Pr7xVVswR6kEipZuSOOVT0TUTBgNColEgsLCQv0ku0uXLjXqwPHx8Zg7dy58fHxqbbt27RpUKhUefvhhAEB0dDR27tx5J3VbNKVCjrQrBdBoudQJEVk/o0ExZcoUjBkzBllZWZg5cyZGjRqFqVOnGj3wggUL0KNHjzq35eTkwNvbW//Y29sb2dnZd1C2ZVP6e6K8ogoZ2cXmLoWI6J7VOzO72sCBAxEQEIDk5GRotVpMmzYNAQEB9/SiWq3WYBkQQRCa1bIg1Q3t1PR8+LfkDG0ism5GRxSHDx9GTk4OgoKCEBwcjIKCApw+fRolJSV3/aJ+fn7Izc3VP87Ly6vzFJW1aunlDDdnB86nIKJmweiI4qOPPkJqaiqCgoJgZ2eHc+fOwdvbG+Xl5ViwYAEGDRp0xy/aunVrSKVSHD16FN27d8e2bdvQr1+/u3oDlkg/8Y4NbSJqBoyOKFq1aoU1a9Zg27ZtSEhIwPr16/HII49g27Zt+Pzzz+/oxSZNmoRTp04BABYvXoyPPvoITzzxBMrKyjBu3Li7ewcWSqmQ41puCYo58Y6IrJzREUVGRgZ69uypf9ylSxekp6fDz8+vUS+QmJio/zouLk7/tVKpbNa3VFX6ewIA0i4XoEd7XzNXQ0R09xp1eWxSUpL+cVJSEuzt7ZGfn99sJsmZQlAb3cQ73siIiKyd0RHF3LlzMX36dIhEImi1WkilUixfvhz/+c9/MHLkyKao0So5SiXwb+nOhjYRWT2jQdGlSxfs27cP586dg1gsRkBAAMRiMZRKZVPUZ9WC/T2x/2gGNFoBYt7xjoislNGgyM/Pxw8//IDS0lIIggCtVovLly9jyZIlTVGfVVMq5NiRko4rWUV4sJW7ucshIrorRoPi//2//weZTIYLFy6gd+/eSElJQffu3ZuiNqtX3dBOvVzAoCAiq2W0mX39+nWsWrUK/fr1w5gxY7B+/fpGr/dk61q2uDXxjg1tIrJiRoPCy8sLAODv749z587B19eXVzs1kkgk0i0QyIY2EVkxo0HRokUL/Oc//0GnTp2wefNmJCYmQqVSNUVtzYLS3xPXcktRVMqJd0RknYwGxbx58+Dg4IAePXqgU6dOWL58Od54442mqK1ZUPrfuuMdRxVEZKWMBsXChQv1y2vExMRg69atCAsLM3lhzUXQAx6wsxMh9TLXfSIi62Q0KM6ePQtB4A147pZMKsGDrdzY0CYiq2X08lgfHx9ERESga9eucHZ21j8fGxtr0sKaE6VCjsQjVzjxjoisktGg6NatG7p169YUtTRbSoUnfkr+mxPviMgqGQ2KV199FSqVCpcvX0ZQUBAqKirg6OjYFLU1G9UN7dT0fAYFEVkdoz2KEydOYNCgQZg8eTJycnLQv39/HDt2rClqazZ85U7wcJGyoU1EVqlRVz2tXbsWHh4e8PPzw6JFi7BgwYKmqK3ZuH3HOza0icj6GA0KlUqFwMBA/ePQ0FBoNBqTFtUcKf3luJ5XisKSCnOXQkR0Rxp146LCwkKIRLqrdbjO091RKm7d8e4KTz8RkXUxGhRTpkzBmDFjkJWVhZkzZ2LUqFGYOnVqU9TWrAS28YDYTsTTT0RkdYxe9TRw4EAEBAQgOTkZWq0W06ZNQ0BAQFPU1qzIHHQT79LY0CYiK2M0KGbOnInnnnsOo0ePbop6mjWlQo69h69Ao9FCLDY6mCMisghGP60effRRLF26FGFhYfjqq6+Qm5vbFHU1S8H+cqjUGlzOKjZ3KUREjWY0KEaNGoX4+Hh8+eWXKCwsxMiRIzFt2rSmqK3ZqW5op3IlWSKyIo0+/6FSqaBWqyEIAuzseNrkbvjKneDhKmVDm4isitEexZo1a7Blyxao1WoMHz4c8fHx+rve0Z3R3fHOkzO0iciqGB0anD4ARNxcAAAVhklEQVR9GrGxsdi1axcmTJiAQ4cO4dlnn22K2polpUKOTE68IyIrYnREsWTJEhQWFmLVqlVYt24dSktLMXbs2KaorVm6fce7AjzW0c/M1RARGddgUFy6dAnffPMNtm3bhtatW0OlUuGXX36Bq6trU9XX7Ogn3l3OZ1AQkVWo99TTyy+/jDFjxkAikeCbb77Bjz/+CGdnZ4bEPZLai/Fga3ekprNPQUTWod6gOHPmDDp27IigoCAoFAoA0K/3RPdGqfDEuYwCaDRac5dCRGRUvUGxf/9+PP300/jxxx/Rt29fTJ8+HRUVbMDeD0qFHBVqDdIzi8xdChGRUfUGhUQiwZAhQ/Dtt99iy5Yt8PHxQUVFBQYPHoz169c3ZY3Njv6Od7xMloisQKNmzgUGBiI2Nha//vorXnrpJcTHx5u6rmbNx9MRnq5SztAmIqtwR1OsHR0dMWLECCQkJJiqHpsgEomg9JcjjQ1tIrICXIvDTJQKT2TeKMXNYvZ9iMiyMSjMJFhRPfGOp5+IyLIxKMzk9sQ7nn4iIsvGoDATqb0YD7V2Z0ObiCyeSYNi+/btGDJkCAYPHox169bV2r5ixQoMGDAAUVFRiIqKqnOf5kzpL8f5jJuceEdEFs3oooB3Kzs7G8uWLcOWLVvg4OCAkSNHomfPnggMDNTvc/r0aSxduhTdunUzVRkWTanwxPbfLuHvzCIEPuBh7nKIiOpkshFFSkoKevXqBQ8PDzg5OSE8PBw7d+402Of06dP46quvMHToUMybN8/mZn4rqxvavJEREVkwkwVFTk4OvL299Y99fHyQnZ2tf1xaWor27dsjJiYGCQkJKCoqwhdffGGqciySt6cj5G5SnOV8CiKyYCYLCq1Wa7CIoCAIBo+dnZ0RFxeHgIAASCQSTJgwAQcOHDBVORZJJBIhWCFnQ5uILJrJgsLPzw+5ubn6x7m5ufDx8dE/vn79OjZt2qR/LAgCJBKTtUwsllIhR3Z+GQqKVeYuhYioTiYLit69e+PgwYPIz89HeXk5du/ejX79+um3y2QyfPLJJ8jIyIAgCFi3bh3CwsJMVY7FUvp7AgDvT0FEFstkQeHr64sZM2Zg3LhxeOqppxAZGYkuXbpg0qRJOHXqFORyOebNm4epU6fiiSeegCAIePHFF01VjsUKfMADErGIM7SJyGKZ9FzP0KFDMXToUIPn4uLi9F+Hh4cjPDzclCVYPAf9xDuOKIjIMnFmtgVQKnQT76o48Y6ILBCDwgIoFXKoKzX4+3qhuUshIqqFQWEBgtnQJiILxqAws82J55GZVwq5m0w/n+LkhVxsTjxv5sqIiHQYFGYW1NYDi749gpZeTkhNz8eRM1lY+M0RBLXl2k9EZBlsb4abhekS6I1Z43pg/upDUKk1eH/1Ibg62eP7XWlIPJKBll7OaNnCWf+3i5ODuUsmIhvDoLAAXQK9Edn3IWxKPI/OAS3gK3dG5o1SHE/Lxb7DGQb7ujrZw69GcLT0coZfC2e08nKGh6vUYJkUIqL7gUFhAU5eyMXuQ5cxIqwddqSkY+TgYHQJ1C2oqFJXIftGGa7nlSLrRiky80qReaMUaZcLkPTnNWiF28eROYgNQsTPyxmtbv3t5eEIsR1DhIjuHIPCzE5eyMXCb45g1rge6BLojS6BXgaPZQ4SKFq6QdHSrdb3VlZpkVtQhswaAZKZV4qrOcU4fCbbYF6GRCyCr9wJLb1cbo1CnNDKywV+LZzgK3eCvURscOzNiecR1NZDH1jVtZ6/chPPDAwy3Q+EiCwOg8LMzl+5qQ8F4HbP4vyVmwYf0nWxl9ihlbcLWnm71Nqm1Qq4UahC5o0SZOaVITOvBFk3ypCZV4q/Lt1AeUWVfl87EeDl4WhwGktdqcGHaw/jjdGPoEcHP4NAIyLbwqAws7p+O9eNLBoOCWPs7ETw9nSEt6cjugQabhMEAYUlamTdKMX1PN0opPq01sFTmSgqVev3fX/1IcgcxKis0qJLoBfO/J2P/KIKtLoVKq5O9uyLEDVzDAobJBKJ4OEqhYerFEp/ea3tpeWV+tNYOw+m4+SFPHh7OiIjuxjHz+Ua7OvsaI+WLXSntPxaON2+QsvLGZ6uMtixL0Jk9RgUVIuzoz0CH/BAmaoS6ZlF+ib7rHE9EKyQI1vfE7l9SutCxk0kn7wObY3uuoO9uFZ4+LXQNdp9PB0hFnMaD5E1YFBQnYw12dv61W6uazRa5N4sN7xC61aT/fi5XKgrNfp9xXYi+Hg66RvrLb1cbo1MnOHbwhlSe3Gt4wNsshOZA4OC6nQ3TXax2A5+LXSjhn8SBAH5RSp9P0QXJrorttKuFKC0vNJg/xbuslpzRVp6OaONr6tBYLHJTmR6DAqq0/1usotEIrRwd0QLd0d0CvCqtb24TG0wAqkOlCNns1FQXGGwr6NUgjlfHURrHxdk3yjDkD7+AIDs/DJ4uct4SovoPmNQkEVwdXKAa1sHtGvrWWtbeUUVsm7UnHBYhuNpObiSVQwASNh/EQn7LwLQndLy8nC8NT/EGb5y3TwR31vzRTxcOHud6E4xKMjiOUoleLCVOx5s5Q5A15NIOXld32SfFNUJnm4yZOeXIetGKbLzy5CdX4Y/zmTh5j9GI1IH8e3wkOvCpHrSoa/cCU4ye3O8RSKLxqAgq9JQk31wT0Wt/VUVVcgu0AVH9o0ygzA5fdFw4iGgG9lUjz785E7wbeGs/9rb0wn2krpPa7HJTs0Zg4Ksyp022WVSCRR+blDUcZWWIAgoLqtEdr6usV49Esm+UYq/rxXi0OlMVGluX+4rEgEt3B31ow8//SktXZiwyU7NFYOCrMr9bLKLRCK4OTvAzdkBQW1q90Y0WgH5hSpk598+nVU9GjlxPhe/FKkg1FiUUWwnwrtfpsDH0wk3ilTo3bkl0jOLUFSqhqerDJ5uUni6yuAo5T87si78P5aoHuIay6B0Cqi9XV2pQU5BzZGIri9yNacEjlIxkk5cx4Hj12p9n6NUDA9XGeRuMni4SiF3k8HTVWoQJp5uUrg5S7niL1kEBgXRXXKwF+MBH1c84OMKQNeT2Hv4ir7J/s74nniwlRsKiiuQX6TCzWIV8osqUFCsQsGtv9OvF+J4Wg7KVFW1jm9nJ4KHi4M+VDxdpfD8x9/VYSNzqP+fMvsndK8YFET3gbGZ7P51LBNfk6qiCjdLdIFSUFyBgn/8nV+kwqVrN3GzuMLgHiTVnGSSGgFye2Qid5MCIuCjtYcxfcTD6NmxJU5fymP/hO4Ig4LoPriX5eIBXdPdTyqpc1Z7TRqtgKLSCv2IpGaQVAfLhas3UVCkgkqtMfjeD9cehggAREBLL2dsPXARvx6/Znj6qzpoXKVwqGcZFbI9DAqi+8BUy8X/k9hOdOuDXAbAvcF9yyuqDIJkz6HLOH4uF/4t3SB3kyHvZjnOZ9xEYUmFQVO+mrOjPeTVPZN/9E/krjJ4uOkCxsXx7paa5ykx68GgIGqmHKUSON66sdXJC7m4eK3QYJJi9Qe0RqNFYan6Vh+lenSiqjFqqUDaFd19SGou7FhNIra7FSLVQSKD3FUKj1t/V49SPFylBvNQgtp6WOQlxQyw2hgURM2csf6JWGwHuZuuYd4QQRBQXlHVYB8lO78MZ9PzDW5+VZOrk8PtUYqbFF0DvTB/9SF0fKgF/vr7BiL7PITCYjUOnsqEvcQOErEIErEdJBI7SMR2sBfb3Xr+9nMSsUj/3P1YnsVSA8ycGBREzdy99k+qiUQiOMns4SSz11/pVZ8qjRaFdTTna45arv9dioIiFSqrtDiamgMA2JR4/u7fKHA7WP4RLhJJ9d+G2w226b9HhM4BXnj/P4fQwV+OtCsFeG5QEJxk9sgtKIe7i4PN9W8YFETNXFP1T2qSiO30qwU35MR53W/rA3s8gH1HMvDyU50R+IAHqjRaVFbp/lRpbv2p0qJKI6Dy1teV+udub6/U3NqnSoMqjaDfXnPf6mOq1FWoqrp1vBrPV++nrtTgz/O6Ozr+96ez+O9PZ/V1O0olcHdxgLuLFO7O0ttf1/OcveTeg8Wcp8QYFERkFicv5GLRt0fw1gu60c5jHf0MTvmYu7aF3xzBoEfbYvehyxgdroS3pyMKS9QoLKlAYWkFCovVKCytQO7NMly4qrsoQFPXtcvQXb5cMzzcnB3g4aqbVOnh4gA3FyncazxX15pi5jwlxqAgIrO4X6fE7rd/9nS6t/fRP+7VqWW93ycIAkpVVSgqqcDNkgrDULn1dVGJGtn5ZTifUYDCEnW9weIsk+jDQzcq0YVM366t8MHXf2Bo3wex8/fLTRaqDAoiMgtznBJrjLsNMJFIBBdHe7g42qOVt4vR1xEEAaXllfpQKSqtwM0StT5oikrUuFlSgez8MqRdKUBRqVp/T/r4fecxIqxdk/2sGBRERDU0VYCJRCK4ODnAxckBD/gY31+rFfDHmSx8+r/jiOjzIHakpKNLoFeThAXvGUlEZAVOX8rDZ/F/4u0XHsWYJ9pj1rgeWPjNEZy8kGvy12ZQEBFZgYZOiZkaTz0REVkBc/Z0OKIgIqIGmTQotm/fjiFDhmDw4MFYt25dre1nz55FdHQ0wsPDMXv2bFRV1V6Tn4iIzMtkQZGdnY1ly5bh+++/x9atW/G///0PFy5cMNgnJiYGc+bMwa5duyAIAuLj401VDhER3SWTBUVKSgp69eoFDw8PODk5ITw8HDt37tRvv3btGlQqFR5++GEAQHR0tMF2IiKyDCZrZufk5MDb+3aTxcfHBydPnqx3u7e3N7Kzsxt1bI1Gt9RxVlbWfaqWiKj5q/7MrP4MbSyTBYVWqzVY8lcQBIPHxrY3JDdXd93w888/f5+qJSKyHbm5uVAoFI3e32RB4efnhyNHjugf5+bmwsfHx2B79Qc+AOTl5Rlsb0inTp2wbt06eHt7Qyy2reV+iYjulkajQW5uLjp16nRH32eyoOjduzc+++wz5Ofnw9HREbt378b8+fP121u3bg2pVIqjR4+ie/fu2LZtG/r169eoY8tkMvToYbs3ESEiult3MpKoJhKEuu6We39s374dX331FSorKzF8+HBMmjQJkyZNwvTp09G5c2ekpqYiNjYWJSUl6NixIz766CM4ODiYqhwiIroLJg0KIiKyfpyZTUREDWJQEBFRgxgURETUIAYFERE1iEFBREQNsrmgKCkpQWRkJK5evWruUgysWLECERERiIiIwKJFi8xdjt6nn36KIUOGICIiAmvWrDF3OQYWLlyIt956y9xlGBg7diwiIiIQFRWFqKgonDhxwtwlAQASExMRHR2NJ598Eh988IG5ywEAbNy4Uf9zioqKQvfu3TFv3jxzlwUA2LZtm/7f48KFC81djt6qVasQHh6OoUOHYuXKlU33woIN+fPPP4XIyEihY8eOQkZGhrnL0UtOThZGjBghVFRUCGq1Whg3bpywe/duc5clHDp0SBg5cqRQWVkplJeXCwMGDBAuXrxo7rIEQRCElJQUoWfPnsKsWbPMXYqeVqsV+vbtK1RWVpq7FANXrlwR+vbtK2RmZgpqtVoYNWqUsH//fnOXZeDcuXNCWFiYcOPGDXOXIpSVlQmPPvqocOPGDaGyslIYPny4kJycbO6yhOTkZCEyMlIoLi4WqqqqhMmTJwu7du1qkte2qRFFfHw85s6d2+ilQpqKt7c33nrrLTg4OMDe3h4BAQG4fv26ucvCY489hm+++QYSiQQ3btyARqOBk5OTucvCzZs3sWzZMkyZMsXcpRi4dOkSAGDChAkYNmwYvvvuOzNXpLNnzx4MGTIEfn5+sLe3x7Jly9C1a1dzl2Xgvffew4wZMyCXy81dCjQaDbRaLcrLy1FVVYWqqipIpVJzl4UzZ86gb9++cHFxgVgsxuOPP469e/c2yWvbVFAsWLDAIpf+CAoK0i+3np6ejh07diA0NNTMVenY29tj+fLliIiIQEhICHx9fc1dEubMmYMZM2bAzc3N3KUYKCoqQkhICD7//HOsXbsWGzZsQHJysrnLwuXLl6HRaDBlyhRERUXh+++/h7u7u7nL0ktJSYFKpcKTTz5p7lIAAC4uLvi///s/PPnkkwgNDUXr1q3xyCOPmLssdOzYEUlJSbh58yYqKiqQmJiIvLy8JnltmwoKS3f+/HlMmDABb775Jvz9/c1djt706dNx8OBBZGZmmv3mUhs3bkTLli0REhJi1jrq0q1bNyxatAiurq6Qy+UYPnw4Dhw4YO6yoNFocPDgQXz44Yf43//+h5MnTyIhIcHcZelt2LABL774ornL0EtNTcXmzZvxyy+/4LfffoOdnR1Wr15t7rIQEhKC6OhojB07FhMnTkT37t1hb2/fJK/NoLAQR48exfjx4/H666/j6aefNnc5AICLFy/i7NmzAABHR0cMHjwYaWlpZq3p559/RnJyMqKiorB8+XIkJibiww8/NGtN1Y4cOYKDBw/qHwuCAInEZOtuNpqXlxdCQkIgl8shk8kwaNAgg3vDmJNarcbhw4cxcOBAc5eil5SUhJCQELRo0QIODg6Ijo7GH3/8Ye6yUFJSgsGDB2P79u349ttv4eDggDZt2jTJazMoLEBmZiamTZuGxYsXIyIiwtzl6F29ehWxsbFQq9VQq9XYt28funfvbtaa1qxZgx9//BHbtm3D9OnTMXDgQLzzzjtmralacXExFi1ahIqKCpSUlCAhIQFhYWHmLgsDBgxAUlISioqKoNFo8Ntvv6Fjx47mLgsAkJaWBn9/f4vofVVTKpVISUlBWVkZBEFAYmIiOnfubO6ycPXqVbzyyiuoqqpCcXExNm3a1GSn68z/6w5h9erVqKiowMcff6x/buTIkRg1apQZqwJCQ0Nx8uRJPPXUUxCLxRg8eLBFBZmlGTBgAE6cOIGnnnoKWq0Wo0ePRrdu3cxdFrp27YqJEydi9OjRqKysRJ8+ffDMM8+YuywAQEZGBvz8/MxdhoG+ffvizJkziI6Ohr29PTp37oyXX37Z3GVBqVRi8ODBGDZsGDQaDcaPH99kv7hx9VgiImoQTz0REVGDGBRERNQgBgURETWIQUFERA1iUBARUYMYFET3yaFDhxAZGWnuMojuOwYFERE1iEFBZAJHjhxB//79cezYMXOXQnTPODOb6D77/fff8e677+LLL7+EUqk0dzlE94wjCqL7KCsrC1OmTMGgQYMYEtRsMCiI7iOxWIyvv/4aCQkJFnMbVKJ7xaAguo+8vb3xyCOPYNasWXjzzTdRXl5u7pKI7hmDgsgEnn76aTz44IMGKwITWSuuHktERA3iiIKIiBrEoCAiogYxKIiIqEEMCiIiahCDgoiIGsSgICKiBjEoiIioQQwKIiJq0P8HWDW8RqD0dl4AAAAASUVORK5CYII="/>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pitchFamily="34" charset="-122"/>
              <a:cs typeface="+mn-cs"/>
            </a:endParaRPr>
          </a:p>
        </p:txBody>
      </p:sp>
      <p:sp>
        <p:nvSpPr>
          <p:cNvPr id="6" name="AutoShape 6" descr="data:image/png;base64,iVBORw0KGgoAAAANSUhEUgAAAYoAAAEXCAYAAACzhgONAAAABHNCSVQICAgIfAhkiAAAAAlwSFlzAAALEgAACxIB0t1+/AAAADl0RVh0U29mdHdhcmUAbWF0cGxvdGxpYiB2ZXJzaW9uIDIuMS4yLCBodHRwOi8vbWF0cGxvdGxpYi5vcmcvNQv5yAAAIABJREFUeJzt3XlYVGX/P/D3MAMz7DCyqelQgIx7pqWoifqIlKAUWS6pmWlqlt+fFllJWpqV5vJkliWP6VOZPrigWbmTFmDmlksKbqGorILsw8DM+f0xMjKxDC7DzDDv13V5ycw5nPkM5by5z+fc9xEJgiCAiIioHnbmLoCIiCwbg4KIiBrEoCAiogYxKIiIqEEMCiIiahCDgoiIGsSgsCF//vknxo4di6FDhyIyMhITJ07E+fPnjX7fZ599hnnz5t3168bGxuL06dMAgNmzZyMlJeWuj3U/66q2fv16rFq1CgCwceNGrFu37o6On5GRgddeew0AcPXqVXTr1u2e6rl69Srat2+PqKioWn/UajW2bNmCyZMnAwDGjh2LnTt33tPrGbNlyxYEBwdj+fLlBs8LgoB//etfiIyMNHqM/fv349NPP9Ufr7r+u3Xq1CkMHDjwno5BjScxdwHUNNRqNSZPnoyvv/4aHTt2BABs27YNkyZNwr59+yAWi0322ikpKRgxYgQAYMGCBSZ7nbs1atQo/ddHjx5FUFDQHX3/9evX8ffff9/XmmQyGbZt23Zfj3kvWrVqhR9++AHTp0/XP3fkyBGoVCo4Ojoa/f5Tp06hsLDQlCWSCTEobER5eTmKi4tRVlamf27YsGFwcXGBRqOBWCxGYmIiVq5cicrKSshkMsyaNavWb8fZ2dmYN28eMjMzUVlZiYiICEyZMgUA8Msvv+Df//43tFotnJyc8P7772PHjh3IycnBG2+8gUWLFmHx4sV4/vnn0alTJ4wfPx6hoaE4ceIEioqKEBMTg7CwMJSXl2Pu3Lk4ceIEXF1dERgYCAD4+OOP631/a9euxZYtW7B69Wp4e3vrn3/llVcwYMAAPPvsszh+/DhGjhyJvXv3ok2bNvjiiy9QWloKmUyGgoIChISEIDExEcnJyZDJZACAS5cuYezYscjNzYWXlxeWLl0KHx8f/fE1Gg1iY2ORnZ2Nl156Ce+//z40Gg3mzJmDU6dOobi4GDExMQgPDwcArFy5Ert374ZWq0Xr1q0xd+5c+Pr63tN/2z179mDVqlVQqVQYOnQopk6dCgDYu3cvVqxYAa1WC2dnZ7z99tto06YNBg4ciOTkZDg5OWHOnDm4dOkSvvvuOwDA4MGDsXLlSgQEBBi8Rrt27ZCZmYljx47hkUceAQAkJCRg2LBh+O233/T71fX+srKysGHDBmg0Gri6ukKhUCA3Nxcvv/wyMjMzIRaLsWTJEgQEBCArKwvvvfcerl27BkEQ8NRTT2HixIkAgO+//x7//e9/4eLignbt2t3Tz4zuDE892Qh3d3fExMRg4sSJ+Ne//oWYmBhs3rwZvXv3hoODA9LT07Fs2TKsWrUKW7duxfz58/Haa68ZBAsAxMTE4JlnnsGWLVuwadMmpKSk4Oeff0ZeXh5iYmLw0UcfYfv27XjppZewePFizJgxAz4+Pli8eDG6du1qcKyMjAz07dsXmzZtwuuvv44PP/wQAPDFF19Ao9Fgx44dWLt2Lc6cOdPge4uLi8POnTvx3XffGYQEoPvgq/4g++233+Dt7a0/9ZWYmKj/AAeAsLAwDBw4EOPHj8fzzz+vr/HTTz/Fzp074ebmho0bNxocXywW44MPPkDbtm2xevVqAEBFRQX69OmDhIQEzJo1C5988gkAYOvWrTh37hw2btyIbdu2ITQ0FLGxsXW+J5VKVeu00/vvv1/nvqWlpYiPj0d8fDx++OEHHDhwABcvXsTcuXPx2Wef6UcCr7zyCuzt7dG5c2ccOnQIAHDo0CH8/fffKC0txYULFyCRSGqFRLWnnnpKP8opLy/H0aNH8fjjj+u31/f+unbtipEjR2LIkCGYMWOG/uc6e/ZsbN++HT169ND/7N544w307NkT27dvx/r16/HDDz/gp59+wtmzZ7FixQp899132Lx5M+zt7euskUyDIwob8uKLL+LZZ5/F4cOHcfjwYcTFxSEuLg6bNm1CcnIycnJyMH78eP3+IpEIV65c0T8uKyvD4cOHUVhYqD/fXFZWhtTUVEgkEgQFBaFDhw4AdB/QgwcPbrAee3t7hIaGAgA6dOiAmzdvAgAOHDiAt99+G3Z2dnBxccHTTz+NtLS0Oo+xe/du5Obm4ssvv4Sbm1ut7QMGDMBHH32EqqoqJCUlYerUqUhOTkb//v2Rn5+Pzp0748CBA/XW2KdPH8jlcgCAUqlEfn5+g++p+n1VB5BSqcSNGzcA6EZcp06dwjPPPAMA0Gq1KC8vr/MYd3Lqafjw4ZBIJHBxcUF4eDhSUlLQtm1b9OrVC23atAEAhISEQC6X4/Tp0wgLC8Ovv/6Ktm3bwtfXF+3atcPhw4eRlpbW4H+zoUOHIioqCrNnz8aePXswcOBAg1OWd/L+unTpAoVCAQBo37499uzZg7KyMhw7dgxff/01AMDV1RXR0dH49ddfkZ2djT59+uh/ERgxYgSSkpIa9fOhe8egsBFHjx7F8ePHMXHiRAwYMAADBgzAzJkzERkZieTkZGi1WoSEhODf//63/nsyMzPh4+ODPXv2AND9wxcEARs2bNCfl87Pz4dUKsXvv/8OkUik/15BEJCWlgalUllvTfb29rCz0w1qa36vRCJBzSXIqvepi0KhwLvvvov3338f3bt3rxUW7u7uaN++PX755ReUlJQgKioKX3zxBfbu3YtBgwYZvG5dJJLb/0REIhEaszRazd92ax5fq9Vi4sSJGD16NABd3+h+nLev+WEtCAIkEgm0Wm2t9yYIAqqqqhAWFobnn38e/v7+6NOnD9zc3JCUlIRTp07VO2oBAG9vb3To0AG//vortm7dirfeegsFBQV39f7q+rlW//9Vk1arRVVVlb7+ut4zmR5PPdkIuVyOlStX4siRI/rncnNzUVJSgnbt2iEkJATJycm4ePEiAN1v9cOGDYNKpdLv7+Ligocffhhr1qwBABQVFWHUqFHYt28funbtiosXL+qvotq3bx9iYmIA6P5RV/9jb4zQ0FBs3rxZ/xvpjz/+WO8HenBwMMLDwxESElLvh1xYWBiWLl2KkJAQuLi4wN/fH3FxcXX+9nyntVZ/T2VlpdH9qk+zlZSUAAA+/fRTvPnmm3f0WnXZunUrBEFAYWEhduzYgccffxwhISFISkpCRkYGAODgwYPIzMxE165d4efnB09PT2zYsAF9+vRB3759sXv3bty8ebPBYAd0p5/WrFmD4uLiWn2Cht5fY36uLi4u6Nq1q/6qs+LiYmzduhW9e/dGnz59kJycjKysLAC6/gg1HY4obMSDDz6Izz//HMuWLUNWVhakUilcXV3x4Ycf4qGHHgIAzJs3DzNnztT/Vrpy5Uo4OzsbHGfx4sWYP38+hg4dCrVajcjISAwbNky/bdasWdBoNHBxccGyZcsA6D6oY2Ji8N577zWq1smTJ2PevHkYOnQoXF1d0aJFC31zuT7vvPMOIiMj8fPPP2PIkCEG2wYNGoT58+fjjTfeAKD7QFu3bp2+KVtTv379Gmya1yUwMBBSqRTDhw/Xv+e6PPvss8jOzsZzzz0HkUiEli1b1vta1T2Kf6pr/+pTNCqVCmPGjEGvXr0AAHPnzsWrr74KjUYDmUyGL7/8Eq6urgB0/02+/vprdOjQAXZ2dpDJZBg0aJDR9zpo0CDMnTtX32to7Pvr1asX3njjDcyfP19/1V1dFi9ejHnz5mHLli1Qq9UYOnQooqOjIRKJEBMTgxdeeAHOzs7o0qWL0Vrp/hFxmXGyND/99BNcXFwQGhoKrVaL1157DX369NGf0iCipsWgIItz7tw5zJkzB+Xl5aisrETPnj3xzjvv8EoXIjNhUBARUYPYzCYiogYxKIiIqEFWedWTSqXC6dOn4e3tzeupiYgaSaPRIDc3F506dTJ6JWFNVhkUp0+f1i+xQEREd2bdunXo0aNHo/e3yqConsa/bt06+Pn5mbkaIiLrkJWVheeff77WmmjGWGVQVJ9u8vPzwwMPPGDmaoiIrMudnrJnM5uIiBrEoCAiogYxKIiIqEEMCiIiapDNBMXmxPM4eSHX4LmTF3KxOfG8mSoiIrIONhMUQW09sPCbI/qwOHkhFwu/OYKgth5mroyIyLJZ5eWxd6NLoDdmjeuBBWv+gL3EDoIAzBrXA10C7+x6YiIiW2MzIwpAFxaPBPugsESNRzv4MiSIiBrBpoLi5IVcnDivO/WUfOJ6rZ4FERHVZjNBUd2TeOuFR+HXwgkBD7gb9CyIiKhuNhMU56/c1PcklAo5MvPK8ObYHjh/5aa5SyMismg208x+ZmCQ/mulwhP7j11FSy9ndA1in4KIqCE2M6KoKdhfDgBISy8wcyVERJbPJoPiwZZukDqIkXo539ylEBFZPJsMCrHYDkFtPBgURESNYJNBAQBKhRyXrhWiolJj7lKIiCyaDQeFJ6o0Ai5k8KonIqKG2GxQBCtuNbR5+omIqEE2GxQerlK0bOGM1Mu88omIqCE2GxQAEOzvidT0fAiCYO5SiIgslk0HhVIhR0FxBXIKys1dChGRxbLxoPAEAKSms09BRFQfkwbFihUrEBERgYiICCxatKjW9rNnzyI6Ohrh4eGYPXs2qqqqTFlOLf4t3SDjxDsiogaZLChSUlKQlJSEhIQEbN26FX/99Rf27NljsE9MTAzmzJmDXbt2QRAExMfHm6qcOukm3nmyoU1E1ACTBYW3tzfeeustODg4wN7eHgEBAbh+/bp++7Vr16BSqfDwww8DAKKjo7Fz505TlVMvpb8n/ubEOyKiepksKIKCgvQhkJ6ejh07diA0NFS/PScnB97et1du9fb2RnZ2tqnKqZdSIYdGy4l3RET1MXkz+/z585gwYQLefPNN+Pv765/XarUQiUT6x4IgGDxuKsFsaBMRNcikQXH06FGMHz8er7/+Op5++mmDbX5+fsjNvX13uby8PPj4+JiynDq5u0jR0suZDW0ionqYLCgyMzMxbdo0LF68GBEREbW2t27dGlKpFEePHgUAbNu2Df369TNVOQ1SKnQNbU68IyKqzWR3uFu9ejUqKirw8ccf658bOXIkEhMTMX36dHTu3BmLFy9GbGwsSkpK0LFjR4wbN85U5TRI6S/HL0evIju/DH4tnM1SAxGRpTJZUMTGxiI2NrbW86NGjdJ/rVQqsWnTJlOV0GjKWwsEpl4uYFAQEf2DTc/Mrqbwc4XMQYw0NrSJiGphUEA38a5dW082tImI6sCguCVY4Ym/rxdBpW7aZUSIiCwdg+IWpT8n3hER1YVBcUtw21sT77juExGRAQbFLe4uUrTycuYMbSKif2BQ1KD0lyONE++IiAwwKGpQKjxxs6QC2fll5i6FiMhiMChqUPrfmnjH009ERHoMihra+rnBUSpmQ5uIqAYGRQ1iO9GtO95xREFEVI1B8Q9Kf7lu4l0FJ94REQEMilqUCk9otQLOX+XEOyIigEFRS7CCDW0iopoYFP/g5uyA1t7OSGNDm4gIAIOiTsEKOVIv53PiHRERGBR1UvrLUViiRtYNTrwjImJQ1EGpqF4gkH0KIiIGRR10E+8kbGgTEYFBUSexnQjt2npwhjYRERgU9VIq5EjP5MQ7IiIGRT2U/nLdxDve8Y6IbByDoh7BbGgTEQFgUNTL1ckBrb1dkJrOPgUR2TaJsR2OHz+OpUuXorCw0GAC2vbt201amCVQ+nvi8JlsCIIAkUhk7nKIiMzCaFDMmTMH0dHR6NChg819WLb3l2Pf4Qxk3ihFKy8Xc5dDRGQWRoNCIpHgxRdfbIpaLI5Sv0BgAYOCiGyW0R5FUFAQ0tLSmqIWi9PG1xVOMgkb2kRk04yOKDIyMvDMM8+gVatWkEql+udtoUdhZydCu7aeSGNDm4hsmNGgmDFjRlPUYbGUCjni96ahvKIKjlKjPy4iombH6Kmnxx57DFKpFH/88QeSk5P1z9kKpb8ntAJwPoOjCiKyTUaDYuvWrZg+fToKCwtRWlqK119/HfHx8U1Rm0UIbntr4h1PPxGRjTJ6LmXt2rXYuHEjfHx8AACTJk3CSy+9hOeee87kxVkCFycHtPF1YUObiGyW0RGFVqvVhwQA+Pr6ws7OtiZ0KxVypF0u4B3viMgmGf3E9/DwwN69e/WP9+7dC3d3d5MWZWmCFXIUlaqRmVdq7lKIiJqc0VNP7777Ll555RXMnz8fAGBvb48VK1aYvDBLovTX9SnOpuejlTcn3hGRbTEaFEFBQdi5cyfS09Oh0Wjw0EMPQSKxrctE2/i4wlkmQerlAvzr0bbmLoeIqEnV+4kfFxeHSZMmYf78+XWu8RQbG2vSwixJ9cQ73hqViGxRvT0KV1dXAICnpyc8PDxq/WmskpISREZG4urVq7W2rVixAgMGDEBUVBSioqKwbt26u3gLTUPpL8eVrCKUqSrNXQoRUZOqd0QxcuRIAMCrr76qfy47OxsZGRno0aNHow5+4sQJxMbGIj09vc7tp0+fxtKlS9GtW7c7KNk8lAq5buLdlZvo2s7b3OUQETUZo1c9rV+/Hq+//jry8/MRHR2N2bNnY8mSJY06eHx8PObOnWtweW1Np0+fxldffYWhQ4di3rx5qKiouLPqm1A73vGOiGyU0aDYuHEj3n77bezcuRMDBw7ETz/9pF/Kw5gFCxbUO/ooLS1F+/btERMTg4SEBBQVFeGLL764s+qbkIujPdr4uiL1MmdoE5FtMRoUIpEIXl5eOHjwIEJCQiCRSKDVau/5hZ2dnREXF4eAgABIJBJMmDABBw4cuOfjmpJS4Ym0y/mceEdENsVoUDg4OCAuLg5//PEH+vTpg++//x6Ojo73/MLXr1/Hpk2b9I8FQbD4y26V/nIUl1XiWm6JuUshImoyRoNiwYIFSE9Px8KFC+Hu7o6jR49iwYIF9/zCMpkMn3zyCTIyMiAIAtatW4ewsLB7Pq4pKRVcIJCIbI/RoPjyyy+xYMEC9O/fHwCwZMkSPPTQQ3f9gpMmTcKpU6cgl8sxb948TJ06FU888QQEQbD4W64+4OMKZ0d7NrSJyKYYPddz9uxZCIJQ56S7xkpMTNR/HRcXp/86PDwc4eHhd33cpmZnJ0JwW0+ksaFNRDbEaFD4+PggIiICXbt2hbOzs/55W5qZXZNS4Yn1e9JQpqqEk8ze3OUQEZmc0aDo1q2bVUyIayrB/nIIAnDuSgEeblf3/BAioubEaFC8+uqrUKlUuHz5MoKCglBRUXFfrnqyVsFtPSESAamXGRREZBuMNrNPnDiBQYMGYfLkycjJyUH//v1x7NixpqjNIjlXT7zjAoFEZCOMBsXChQuxdu1aeHh4wM/PD4sWLbovl8das+o73mm1nHhHRM2f0aBQqVQIDAzUPw4NDYVGozFpUZZOqfBESTkn3hGRbTAaFBKJBIWFhfrLYy9dumTyoiyd0l8OAEjjfAoisgFGg2Lq1KkYM2YMMjMzMXPmTIwaNQpTp05titosVmtvl1sT7zifgoiaP6NXPQ0YMAAPPfQQkpOTodVqMW3aNAQEBDRFbRbLzk6EYAXveEdEtsHoiAIA1Go11Go1tFotxGKxqWuyCkqFHFeyi1FazjveEVHz1qgbF40bNw5nz57FyZMnMXr0aPz8889NUZtFUyo89RPviIiaM6OnntauXYutW7fC19cXgG558JdffhlDhgwxeXGWLFhxe+Jdt2BOvCOi5svoiMLFxUUfEgDQqlUrODg4mLQoa+Aks0dbX1euJEtEzZ7RoOjTpw/mzp2Lc+fO4eLFi1i6dCn8/f3x119/4a+//mqKGi2W0p8T74io+TN66unHH38EAPz2228Gz7/22msQiUTYt2+faSqzAkqFJ3b9fhnXckvQxtfV3OUQEZmE0aCoeS8JMhSs0E28S03PZ1AQUbNl9NTTxYsXsXHjRgiCgBkzZmDQoEH4/fffm6I2i9fa2wUunHhHRM2c0aCYO3cupFIp9u/fj6ysLCxYsADLli1ritosnn7iHRvaRNSMGQ2KiooKDBs2DElJSXjyySfRs2dPVFZyklk1pb8cGZx4R0TNmNGgUKvVyMvLw/79+9G7d2/k5eWhoqKiKWqzCtUT79I48Y6ImimjQTFixAgMGDAA3bt3R2BgIIYPH44XXnihKWqzCu1u3fEujes+EVEzZfSqp9GjR2PkyJGws9NlSkJCAjw9PU1emLVwktlD4efGhjYRNVv1BkVcXBwmTZqEDz74oM7tsbGxJivK2gQrPJH05zVotQLs7ETmLoeI6L6qNyhcXXXzAjw8PJqsGGulVMix6/fLuJpTjLZ+buYuh4jovqo3KEaOHAkAePXVV1FQUACZTAZHR8cmK8yaKP11p+JSLxcwKIio2Wmwmb127Vr07dsXvXv3xiOPPIKwsDBs2LChqWqzGq29XeDqZM8bGRFRs1TviOL777/Hjh078Nlnn0GpVEIkEuHkyZNYsmQJgNsjDgJEIhGCFXI2tImoWap3RLF582Z89dVX6NatGxwdHSGTyfDYY49h+fLl2LRpU1PWaBWUCk9kZBejhBPviKiZqTcoqqqq6mxk+/r6QqvVmrQoa6S8tUDgOY4qiKiZqTcoqudN1EUQeP+Ffwpq6wE7EbjuExE1O/X2KDQaDQoLC+sMBY1GY9KirJGTzB5t/dzY0CaiZqfeoDh37hx69epVZ1CIRJxUVhelvxy/Hb/KiXdE1KzUGxSpqalNWUezoFR4YufBdGTkFEPB+RRE1EwYXRSQGk/pX33HOza0iaj5YFDcR628nOHq5IA0NrSJqBlhUNxHuol3vOMdETUvjQoKlUqFtLQ0CIKA8vJyU9dk1ZT+nsjILkFJmdrcpRAR3RdGg+LPP//EoEGDMHnyZGRnZ6N///44duxYU9Rmlaon3vGOd0TUXBgNikWLFmHt2rXw8PCAn58fFi1ahAULFjTq4CUlJYiMjMTVq1drbTt79iyio6MRHh6O2bNno6qq6s6rt0Dt2nrCTgSc5XwKImomjAaFSqVCYGCg/nFoaGijJtydOHECo0aNQnp6ep3bY2JiMGfOHOzatQuCICA+Pr7xVVswR6kEipZuSOOVT0TUTBgNColEgsLCQv0ku0uXLjXqwPHx8Zg7dy58fHxqbbt27RpUKhUefvhhAEB0dDR27tx5J3VbNKVCjrQrBdBoudQJEVk/o0ExZcoUjBkzBllZWZg5cyZGjRqFqVOnGj3wggUL0KNHjzq35eTkwNvbW//Y29sb2dnZd1C2ZVP6e6K8ogoZ2cXmLoWI6J7VOzO72sCBAxEQEIDk5GRotVpMmzYNAQEB9/SiWq3WYBkQQRCa1bIg1Q3t1PR8+LfkDG0ism5GRxSHDx9GTk4OgoKCEBwcjIKCApw+fRolJSV3/aJ+fn7Izc3VP87Ly6vzFJW1aunlDDdnB86nIKJmweiI4qOPPkJqaiqCgoJgZ2eHc+fOwdvbG+Xl5ViwYAEGDRp0xy/aunVrSKVSHD16FN27d8e2bdvQr1+/u3oDlkg/8Y4NbSJqBoyOKFq1aoU1a9Zg27ZtSEhIwPr16/HII49g27Zt+Pzzz+/oxSZNmoRTp04BABYvXoyPPvoITzzxBMrKyjBu3Li7ewcWSqmQ41puCYo58Y6IrJzREUVGRgZ69uypf9ylSxekp6fDz8+vUS+QmJio/zouLk7/tVKpbNa3VFX6ewIA0i4XoEd7XzNXQ0R09xp1eWxSUpL+cVJSEuzt7ZGfn99sJsmZQlAb3cQ73siIiKyd0RHF3LlzMX36dIhEImi1WkilUixfvhz/+c9/MHLkyKao0So5SiXwb+nOhjYRWT2jQdGlSxfs27cP586dg1gsRkBAAMRiMZRKZVPUZ9WC/T2x/2gGNFoBYt7xjoislNGgyM/Pxw8//IDS0lIIggCtVovLly9jyZIlTVGfVVMq5NiRko4rWUV4sJW7ucshIrorRoPi//2//weZTIYLFy6gd+/eSElJQffu3ZuiNqtX3dBOvVzAoCAiq2W0mX39+nWsWrUK/fr1w5gxY7B+/fpGr/dk61q2uDXxjg1tIrJiRoPCy8sLAODv749z587B19eXVzs1kkgk0i0QyIY2EVkxo0HRokUL/Oc//0GnTp2wefNmJCYmQqVSNUVtzYLS3xPXcktRVMqJd0RknYwGxbx58+Dg4IAePXqgU6dOWL58Od54442mqK1ZUPrfuuMdRxVEZKWMBsXChQv1y2vExMRg69atCAsLM3lhzUXQAx6wsxMh9TLXfSIi62Q0KM6ePQtB4A147pZMKsGDrdzY0CYiq2X08lgfHx9ERESga9eucHZ21j8fGxtr0sKaE6VCjsQjVzjxjoisktGg6NatG7p169YUtTRbSoUnfkr+mxPviMgqGQ2KV199FSqVCpcvX0ZQUBAqKirg6OjYFLU1G9UN7dT0fAYFEVkdoz2KEydOYNCgQZg8eTJycnLQv39/HDt2rClqazZ85U7wcJGyoU1EVqlRVz2tXbsWHh4e8PPzw6JFi7BgwYKmqK3ZuH3HOza0icj6GA0KlUqFwMBA/ePQ0FBoNBqTFtUcKf3luJ5XisKSCnOXQkR0Rxp146LCwkKIRLqrdbjO091RKm7d8e4KTz8RkXUxGhRTpkzBmDFjkJWVhZkzZ2LUqFGYOnVqU9TWrAS28YDYTsTTT0RkdYxe9TRw4EAEBAQgOTkZWq0W06ZNQ0BAQFPU1qzIHHQT79LY0CYiK2M0KGbOnInnnnsOo0ePbop6mjWlQo69h69Ao9FCLDY6mCMisghGP60effRRLF26FGFhYfjqq6+Qm5vbFHU1S8H+cqjUGlzOKjZ3KUREjWY0KEaNGoX4+Hh8+eWXKCwsxMiRIzFt2rSmqK3ZqW5op3IlWSKyIo0+/6FSqaBWqyEIAuzseNrkbvjKneDhKmVDm4isitEexZo1a7Blyxao1WoMHz4c8fHx+rve0Z3R3fHOkzO0iciqGB0anD4ARNxcAAAVhklEQVR9GrGxsdi1axcmTJiAQ4cO4dlnn22K2polpUKOTE68IyIrYnREsWTJEhQWFmLVqlVYt24dSktLMXbs2KaorVm6fce7AjzW0c/M1RARGddgUFy6dAnffPMNtm3bhtatW0OlUuGXX36Bq6trU9XX7Ogn3l3OZ1AQkVWo99TTyy+/jDFjxkAikeCbb77Bjz/+CGdnZ4bEPZLai/Fga3ekprNPQUTWod6gOHPmDDp27IigoCAoFAoA0K/3RPdGqfDEuYwCaDRac5dCRGRUvUGxf/9+PP300/jxxx/Rt29fTJ8+HRUVbMDeD0qFHBVqDdIzi8xdChGRUfUGhUQiwZAhQ/Dtt99iy5Yt8PHxQUVFBQYPHoz169c3ZY3Njv6Od7xMloisQKNmzgUGBiI2Nha//vorXnrpJcTHx5u6rmbNx9MRnq5SztAmIqtwR1OsHR0dMWLECCQkJJiqHpsgEomg9JcjjQ1tIrICXIvDTJQKT2TeKMXNYvZ9iMiyMSjMJFhRPfGOp5+IyLIxKMzk9sQ7nn4iIsvGoDATqb0YD7V2Z0ObiCyeSYNi+/btGDJkCAYPHox169bV2r5ixQoMGDAAUVFRiIqKqnOf5kzpL8f5jJuceEdEFs3oooB3Kzs7G8uWLcOWLVvg4OCAkSNHomfPnggMDNTvc/r0aSxduhTdunUzVRkWTanwxPbfLuHvzCIEPuBh7nKIiOpkshFFSkoKevXqBQ8PDzg5OSE8PBw7d+402Of06dP46quvMHToUMybN8/mZn4rqxvavJEREVkwkwVFTk4OvL299Y99fHyQnZ2tf1xaWor27dsjJiYGCQkJKCoqwhdffGGqciySt6cj5G5SnOV8CiKyYCYLCq1Wa7CIoCAIBo+dnZ0RFxeHgIAASCQSTJgwAQcOHDBVORZJJBIhWCFnQ5uILJrJgsLPzw+5ubn6x7m5ufDx8dE/vn79OjZt2qR/LAgCJBKTtUwsllIhR3Z+GQqKVeYuhYioTiYLit69e+PgwYPIz89HeXk5du/ejX79+um3y2QyfPLJJ8jIyIAgCFi3bh3CwsJMVY7FUvp7AgDvT0FEFstkQeHr64sZM2Zg3LhxeOqppxAZGYkuXbpg0qRJOHXqFORyOebNm4epU6fiiSeegCAIePHFF01VjsUKfMADErGIM7SJyGKZ9FzP0KFDMXToUIPn4uLi9F+Hh4cjPDzclCVYPAf9xDuOKIjIMnFmtgVQKnQT76o48Y6ILBCDwgIoFXKoKzX4+3qhuUshIqqFQWEBgtnQJiILxqAws82J55GZVwq5m0w/n+LkhVxsTjxv5sqIiHQYFGYW1NYDi749gpZeTkhNz8eRM1lY+M0RBLXl2k9EZBlsb4abhekS6I1Z43pg/upDUKk1eH/1Ibg62eP7XWlIPJKBll7OaNnCWf+3i5ODuUsmIhvDoLAAXQK9Edn3IWxKPI/OAS3gK3dG5o1SHE/Lxb7DGQb7ujrZw69GcLT0coZfC2e08nKGh6vUYJkUIqL7gUFhAU5eyMXuQ5cxIqwddqSkY+TgYHQJ1C2oqFJXIftGGa7nlSLrRiky80qReaMUaZcLkPTnNWiF28eROYgNQsTPyxmtbv3t5eEIsR1DhIjuHIPCzE5eyMXCb45g1rge6BLojS6BXgaPZQ4SKFq6QdHSrdb3VlZpkVtQhswaAZKZV4qrOcU4fCbbYF6GRCyCr9wJLb1cbo1CnNDKywV+LZzgK3eCvURscOzNiecR1NZDH1jVtZ6/chPPDAwy3Q+EiCwOg8LMzl+5qQ8F4HbP4vyVmwYf0nWxl9ihlbcLWnm71Nqm1Qq4UahC5o0SZOaVITOvBFk3ypCZV4q/Lt1AeUWVfl87EeDl4WhwGktdqcGHaw/jjdGPoEcHP4NAIyLbwqAws7p+O9eNLBoOCWPs7ETw9nSEt6cjugQabhMEAYUlamTdKMX1PN0opPq01sFTmSgqVev3fX/1IcgcxKis0qJLoBfO/J2P/KIKtLoVKq5O9uyLEDVzDAobJBKJ4OEqhYerFEp/ea3tpeWV+tNYOw+m4+SFPHh7OiIjuxjHz+Ua7OvsaI+WLXSntPxaON2+QsvLGZ6uMtixL0Jk9RgUVIuzoz0CH/BAmaoS6ZlF+ib7rHE9EKyQI1vfE7l9SutCxk0kn7wObY3uuoO9uFZ4+LXQNdp9PB0hFnMaD5E1YFBQnYw12dv61W6uazRa5N4sN7xC61aT/fi5XKgrNfp9xXYi+Hg66RvrLb1cbo1MnOHbwhlSe3Gt4wNsshOZA4OC6nQ3TXax2A5+LXSjhn8SBAH5RSp9P0QXJrorttKuFKC0vNJg/xbuslpzRVp6OaONr6tBYLHJTmR6DAqq0/1usotEIrRwd0QLd0d0CvCqtb24TG0wAqkOlCNns1FQXGGwr6NUgjlfHURrHxdk3yjDkD7+AIDs/DJ4uct4SovoPmNQkEVwdXKAa1sHtGvrWWtbeUUVsm7UnHBYhuNpObiSVQwASNh/EQn7LwLQndLy8nC8NT/EGb5y3TwR31vzRTxcOHud6E4xKMjiOUoleLCVOx5s5Q5A15NIOXld32SfFNUJnm4yZOeXIetGKbLzy5CdX4Y/zmTh5j9GI1IH8e3wkOvCpHrSoa/cCU4ye3O8RSKLxqAgq9JQk31wT0Wt/VUVVcgu0AVH9o0ygzA5fdFw4iGgG9lUjz785E7wbeGs/9rb0wn2krpPa7HJTs0Zg4Ksyp022WVSCRR+blDUcZWWIAgoLqtEdr6usV49Esm+UYq/rxXi0OlMVGluX+4rEgEt3B31ow8//SktXZiwyU7NFYOCrMr9bLKLRCK4OTvAzdkBQW1q90Y0WgH5hSpk598+nVU9GjlxPhe/FKkg1FiUUWwnwrtfpsDH0wk3ilTo3bkl0jOLUFSqhqerDJ5uUni6yuAo5T87si78P5aoHuIay6B0Cqi9XV2pQU5BzZGIri9yNacEjlIxkk5cx4Hj12p9n6NUDA9XGeRuMni4SiF3k8HTVWoQJp5uUrg5S7niL1kEBgXRXXKwF+MBH1c84OMKQNeT2Hv4ir7J/s74nniwlRsKiiuQX6TCzWIV8osqUFCsQsGtv9OvF+J4Wg7KVFW1jm9nJ4KHi4M+VDxdpfD8x9/VYSNzqP+fMvsndK8YFET3gbGZ7P51LBNfk6qiCjdLdIFSUFyBgn/8nV+kwqVrN3GzuMLgHiTVnGSSGgFye2Qid5MCIuCjtYcxfcTD6NmxJU5fymP/hO4Ig4LoPriX5eIBXdPdTyqpc1Z7TRqtgKLSCv2IpGaQVAfLhas3UVCkgkqtMfjeD9cehggAREBLL2dsPXARvx6/Znj6qzpoXKVwqGcZFbI9DAqi+8BUy8X/k9hOdOuDXAbAvcF9yyuqDIJkz6HLOH4uF/4t3SB3kyHvZjnOZ9xEYUmFQVO+mrOjPeTVPZN/9E/krjJ4uOkCxsXx7paa5ykx68GgIGqmHKUSON66sdXJC7m4eK3QYJJi9Qe0RqNFYan6Vh+lenSiqjFqqUDaFd19SGou7FhNIra7FSLVQSKD3FUKj1t/V49SPFylBvNQgtp6WOQlxQyw2hgURM2csf6JWGwHuZuuYd4QQRBQXlHVYB8lO78MZ9PzDW5+VZOrk8PtUYqbFF0DvTB/9SF0fKgF/vr7BiL7PITCYjUOnsqEvcQOErEIErEdJBI7SMR2sBfb3Xr+9nMSsUj/3P1YnsVSA8ycGBREzdy99k+qiUQiOMns4SSz11/pVZ8qjRaFdTTna45arv9dioIiFSqrtDiamgMA2JR4/u7fKHA7WP4RLhJJ9d+G2w226b9HhM4BXnj/P4fQwV+OtCsFeG5QEJxk9sgtKIe7i4PN9W8YFETNXFP1T2qSiO30qwU35MR53W/rA3s8gH1HMvDyU50R+IAHqjRaVFbp/lRpbv2p0qJKI6Dy1teV+udub6/U3NqnSoMqjaDfXnPf6mOq1FWoqrp1vBrPV++nrtTgz/O6Ozr+96ez+O9PZ/V1O0olcHdxgLuLFO7O0ttf1/OcveTeg8Wcp8QYFERkFicv5GLRt0fw1gu60c5jHf0MTvmYu7aF3xzBoEfbYvehyxgdroS3pyMKS9QoLKlAYWkFCovVKCytQO7NMly4qrsoQFPXtcvQXb5cMzzcnB3g4aqbVOnh4gA3FyncazxX15pi5jwlxqAgIrO4X6fE7rd/9nS6t/fRP+7VqWW93ycIAkpVVSgqqcDNkgrDULn1dVGJGtn5ZTifUYDCEnW9weIsk+jDQzcq0YVM366t8MHXf2Bo3wex8/fLTRaqDAoiMgtznBJrjLsNMJFIBBdHe7g42qOVt4vR1xEEAaXllfpQKSqtwM0StT5oikrUuFlSgez8MqRdKUBRqVp/T/r4fecxIqxdk/2sGBRERDU0VYCJRCK4ODnAxckBD/gY31+rFfDHmSx8+r/jiOjzIHakpKNLoFeThAXvGUlEZAVOX8rDZ/F/4u0XHsWYJ9pj1rgeWPjNEZy8kGvy12ZQEBFZgYZOiZkaTz0REVkBc/Z0OKIgIqIGmTQotm/fjiFDhmDw4MFYt25dre1nz55FdHQ0wsPDMXv2bFRV1V6Tn4iIzMtkQZGdnY1ly5bh+++/x9atW/G///0PFy5cMNgnJiYGc+bMwa5duyAIAuLj401VDhER3SWTBUVKSgp69eoFDw8PODk5ITw8HDt37tRvv3btGlQqFR5++GEAQHR0tMF2IiKyDCZrZufk5MDb+3aTxcfHBydPnqx3u7e3N7Kzsxt1bI1Gt9RxVlbWfaqWiKj5q/7MrP4MbSyTBYVWqzVY8lcQBIPHxrY3JDdXd93w888/f5+qJSKyHbm5uVAoFI3e32RB4efnhyNHjugf5+bmwsfHx2B79Qc+AOTl5Rlsb0inTp2wbt06eHt7Qyy2reV+iYjulkajQW5uLjp16nRH32eyoOjduzc+++wz5Ofnw9HREbt378b8+fP121u3bg2pVIqjR4+ie/fu2LZtG/r169eoY8tkMvToYbs3ESEiult3MpKoJhKEuu6We39s374dX331FSorKzF8+HBMmjQJkyZNwvTp09G5c2ekpqYiNjYWJSUl6NixIz766CM4ODiYqhwiIroLJg0KIiKyfpyZTUREDWJQEBFRgxgURETUIAYFERE1iEFBREQNsrmgKCkpQWRkJK5evWruUgysWLECERERiIiIwKJFi8xdjt6nn36KIUOGICIiAmvWrDF3OQYWLlyIt956y9xlGBg7diwiIiIQFRWFqKgonDhxwtwlAQASExMRHR2NJ598Eh988IG5ywEAbNy4Uf9zioqKQvfu3TFv3jxzlwUA2LZtm/7f48KFC81djt6qVasQHh6OoUOHYuXKlU33woIN+fPPP4XIyEihY8eOQkZGhrnL0UtOThZGjBghVFRUCGq1Whg3bpywe/duc5clHDp0SBg5cqRQWVkplJeXCwMGDBAuXrxo7rIEQRCElJQUoWfPnsKsWbPMXYqeVqsV+vbtK1RWVpq7FANXrlwR+vbtK2RmZgpqtVoYNWqUsH//fnOXZeDcuXNCWFiYcOPGDXOXIpSVlQmPPvqocOPGDaGyslIYPny4kJycbO6yhOTkZCEyMlIoLi4WqqqqhMmTJwu7du1qkte2qRFFfHw85s6d2+ilQpqKt7c33nrrLTg4OMDe3h4BAQG4fv26ucvCY489hm+++QYSiQQ3btyARqOBk5OTucvCzZs3sWzZMkyZMsXcpRi4dOkSAGDChAkYNmwYvvvuOzNXpLNnzx4MGTIEfn5+sLe3x7Jly9C1a1dzl2Xgvffew4wZMyCXy81dCjQaDbRaLcrLy1FVVYWqqipIpVJzl4UzZ86gb9++cHFxgVgsxuOPP469e/c2yWvbVFAsWLDAIpf+CAoK0i+3np6ejh07diA0NNTMVenY29tj+fLliIiIQEhICHx9fc1dEubMmYMZM2bAzc3N3KUYKCoqQkhICD7//HOsXbsWGzZsQHJysrnLwuXLl6HRaDBlyhRERUXh+++/h7u7u7nL0ktJSYFKpcKTTz5p7lIAAC4uLvi///s/PPnkkwgNDUXr1q3xyCOPmLssdOzYEUlJSbh58yYqKiqQmJiIvLy8JnltmwoKS3f+/HlMmDABb775Jvz9/c1djt706dNx8OBBZGZmmv3mUhs3bkTLli0REhJi1jrq0q1bNyxatAiurq6Qy+UYPnw4Dhw4YO6yoNFocPDgQXz44Yf43//+h5MnTyIhIcHcZelt2LABL774ornL0EtNTcXmzZvxyy+/4LfffoOdnR1Wr15t7rIQEhKC6OhojB07FhMnTkT37t1hb2/fJK/NoLAQR48exfjx4/H666/j6aefNnc5AICLFy/i7NmzAABHR0cMHjwYaWlpZq3p559/RnJyMqKiorB8+XIkJibiww8/NGtN1Y4cOYKDBw/qHwuCAInEZOtuNpqXlxdCQkIgl8shk8kwaNAgg3vDmJNarcbhw4cxcOBAc5eil5SUhJCQELRo0QIODg6Ijo7GH3/8Ye6yUFJSgsGDB2P79u349ttv4eDggDZt2jTJazMoLEBmZiamTZuGxYsXIyIiwtzl6F29ehWxsbFQq9VQq9XYt28funfvbtaa1qxZgx9//BHbtm3D9OnTMXDgQLzzzjtmralacXExFi1ahIqKCpSUlCAhIQFhYWHmLgsDBgxAUlISioqKoNFo8Ntvv6Fjx47mLgsAkJaWBn9/f4vofVVTKpVISUlBWVkZBEFAYmIiOnfubO6ycPXqVbzyyiuoqqpCcXExNm3a1GSn68z/6w5h9erVqKiowMcff6x/buTIkRg1apQZqwJCQ0Nx8uRJPPXUUxCLxRg8eLBFBZmlGTBgAE6cOIGnnnoKWq0Wo0ePRrdu3cxdFrp27YqJEydi9OjRqKysRJ8+ffDMM8+YuywAQEZGBvz8/MxdhoG+ffvizJkziI6Ohr29PTp37oyXX37Z3GVBqVRi8ODBGDZsGDQaDcaPH99kv7hx9VgiImoQTz0REVGDGBRERNQgBgURETWIQUFERA1iUBARUYMYFET3yaFDhxAZGWnuMojuOwYFERE1iEFBZAJHjhxB//79cezYMXOXQnTPODOb6D77/fff8e677+LLL7+EUqk0dzlE94wjCqL7KCsrC1OmTMGgQYMYEtRsMCiI7iOxWIyvv/4aCQkJFnMbVKJ7xaAguo+8vb3xyCOPYNasWXjzzTdRXl5u7pKI7hmDgsgEnn76aTz44IMGKwITWSuuHktERA3iiIKIiBrEoCAiogYxKIiIqEEMCiIiahCDgoiIGsSgICKiBjEoiIioQQwKIiJq0P8HWDW8RqD0dl4AAAAASUVORK5CYII="/>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pitchFamily="34" charset="-122"/>
              <a:cs typeface="+mn-cs"/>
            </a:endParaRPr>
          </a:p>
        </p:txBody>
      </p:sp>
      <p:sp>
        <p:nvSpPr>
          <p:cNvPr id="9" name="AutoShape 2" descr="data:image/png;base64,iVBORw0KGgoAAAANSUhEUgAAAXIAAAEBCAYAAABlki5mAAAABHNCSVQICAgIfAhkiAAAAAlwSFlzAAALEgAACxIB0t1+/AAAADl0RVh0U29mdHdhcmUAbWF0cGxvdGxpYiB2ZXJzaW9uIDIuMS4yLCBodHRwOi8vbWF0cGxvdGxpYi5vcmcvNQv5yAAAEjVJREFUeJzt3XtQVVXDx/EfIkg3IQ3FJyzU1JmyyOQxUZMxEUsqCrFQw2nSHEsxrdHx9Zo+5G2mKEubUodGJUob8NKohZlMFJU2jZdMx0xQQhElFbyBh/3+4QvpPG+ejXL2OUu+n788zIH1m5r5nXXW3msvP8uyLAEAjNXE2wEAANeHIgcAw1HkAGA4ihwADEeRA4DhKHIAMBxFDgCGo8gBwHAUOQAYjiIHAMNR5ABguKae+sPnz5/X7t27FRoaKn9/f08NAwA3FJfLpbKyMnXp0kVBQUG2fsdjRb57924NGzbMU38eAG5omZmZioqKsvVejxV5aGhoXZiwsDBPDQMAN5SjR49q2LBhdR1qh8eKvHY5JSwsTOHh4Z4aBgBuSPVZkuZiJwAYjiIHAMNR5ABgOIocAAxHkQOA4ShyADCcx24/bAibCgqV90uxt2MA/6+YruF6LDrC2zEA356R5/1SrIN/nvJ2DOC/HPzzFJMM+AyfnpFLUrs7gzX3ld7ejgFc4X8W53s7AlDHp2fkAAD3KHIAMJytIt+yZYsSExP1+OOPKy0tzdOZAAD14LbIDx8+rJkzZ2rx4sVat26d9uzZo7y8PCeyAQBscHuxMzc3VwMHDqx7FG16erqaNWvm8WAAAHvczsiLiorkcrk0evRoJSQk6JNPPlFwcLAT2QAANrgtcpfLpYKCAs2ZM0efffaZdu7cqZycHCeyAQBscFvkd9xxh6Kjo9WiRQsFBQUpNjZWO3fudCIbAMAGt0Xet29f5efn6/Tp03K5XPr222913333OZENAGCD24udkZGRGjlypIYOHarq6mr16tVLgwYNciIbAMAGW1v0k5KSlJSU5OksAIBrwM5OADAcRQ4AhqPIAcBwFDkAGI4iBwDDUeQAYDiKHAAMR5EDgOEocgAwHEUOAIajyAHAcBQ5ABiOIgcAw1HkAGA4ihwADEeRA4DhKHIAMBxFDgCGo8gBwHAUOQAYjiIHAMNR5ABgOIocAAxHkQOA4ZraeVNKSorKy8vVtOmlt8+ePVuRkZEeDQYAsMdtkVuWpcLCQn3zzTd1RQ4A8B1ul1b++OMPSdKLL76op556SitXrvR4KACAfW6n2KdPn1Z0dLSmT5+u6upqDR8+XO3atVOvXr2cyAcAcMNtkXft2lVdu3ate52UlKS8vDyKHAB8hNulle3bt6ugoKDutWVZrJUDgA9xW+QVFRVasGCBLly4oMrKSuXk5Kh///5OZAMA2OB2at23b1/t2LFDTz/9tGpqajR06NArlloAAN5la41k/PjxGj9+vKezAACuATs7AcBwFDkAGI4iBwDDUeQAYDiKHAAMR5EDgOEocgAwHEUOAIajyAHAcBQ5ABiOIgcAw1HkAGA4ihwADEeRA4DhKHIAMBxFDgCGo8gBwHAUOQAYjiIHAMNR5ABgOIocAAzX1NsBYK7NB75VftE2b8fwisK//iVJemPL215O4h297/63Yjs84u0Y+D8UOa5ZftE2FZ4sVkRIuLejOK5zdIm3I3hN4cliSaLIfQhFjusSERKuNx59zdsx4KDG+i3El9leI58/f74mT57sySwAgGtgq8gLCgqUk5Pj6SwAgGvgtshPnjyp9PR0jR492ok8AIB6clvkM2bM0IQJE9S8eXMn8gAA6umqRb569Wq1adNG0dHRTuUBANTTVe9a2bBhg8rKypSQkKBTp07p7NmzmjNnjqZMmeJUPgCAG1ct8oyMjLp/Z2dn66effqLEAcDHsEUfAAxne0NQYmKiEhMTPZkFAHANmJEDgOEocgAwHEUOAIajyAHAcBQ5ABiOIgcAw1HkAGA4ihwADMcJQYDBvHFuau1Rb06fFMQ5of+MGTlgsNpzU50UERLu+DmthSeLG+1B33YwIwcM1xjOTeWc0KtjRg4AhqPIAcBwFDkAGI4iBwDDUeQAYDiKHAAMR5EDgOEocgAwHEUOAIajyAHAcBQ5ABiOIgcAw1HkAGA4ihwADGeryN99910NHDhQ8fHxysjI8HQmAEA9uH0e+U8//aQffvhB69at08WLFzVw4EDFxMSoffv2TuQDALjhdkbevXt3LV++XE2bNtWJEyfkcrl08803O5ENAGCDraWVgIAALVy4UPHx8YqOjlbr1q09nQsAYJPti53jxo1TQUGBjhw5olWrVnkyEwCgHtwW+YEDB/Tbb79Jkm666SbFxcVp3759Hg8GALDHbZEXFxdr2rRpqqqqUlVVlb7++mt169bNiWwAABvc3rUSExOjnTt36umnn5a/v7/i4uIUHx/vRDYAgA1ui1ySUlNTlZqa6uksAIBrwM5OADAcRQ4AhqPIAcBwFDkAGI4iBwDDUeQAYDiKHAAMR5EDgOEocgAwHEUOAIajyAHAcBQ5ABiOIgcAw1HkAGA4ihwADEeRA4DhKHIAMBxFDgCGo8gBwHAUOQAYjiIHAMNR5ABgOIocAAxHkQOA4ZraedP777+vjRs3SpJiYmI0adIkj4YCANjntsi///575efnKycnR35+fho5cqRyc3PVv39/J/I1CpsPfKv8om3ejlFvhSeLJUlvbHnby0nqr/fd/1Zsh0e8HQNoEG6XVkJDQzV58mQFBgYqICBAHTp0UElJiRPZGo38om11pWiSiJBwRYSEeztGvRWeLDbygxP4J25n5B07dqz7d2FhoTZu3KisrCyPhmqMIkLC9cajr3k7RqNg4jcI4GpsX+zcv3+/XnzxRU2aNEkREREejAQAqA9bRf7zzz/rhRde0Ouvv65nnnnG05kAAPXgdmnlyJEjGjNmjNLT0xUdHe1EJgBAPbgt8mXLlunChQuaN29e3c+Sk5M1ZMgQjwYDANjjtsinTZumadOmOZEFAHANbG0IAnzJ9d5331D3v3MvOnwFW/RhnOu9774h7n/nXnT4EmbkMJK377vnXnT4EmbkAGA4ihwADEeRA4DhKHIAMBxFDgCGo8gBwHAUOQAYjiIHAMNR5ABgOIocAAxHkQOA4ShyADAcRQ4AhqPIAcBwFDkAGI4iBwDDUeQAYDiKHAAMx1FvAK7L9R6GbUdDHZjtjqkHajMjB3BdrvcwbDsa4sBsd0w+UJsZOYDr5u3DsBuCyQdq256RV1ZW6oknnlBxsWc/eQEA9WOryHfs2KEhQ4aosLDQw3EAAPVlq8hXrVqlmTNnqlWrVp7OAwCoJ1tr5G+++aancwAArhF3rQCA4ShyADAcRQ4AhuM+cjfYtQbA19WryLds2eKpHD6rdteaJ3eVeXrHmvT3hwVFDtx4mJHbwK41AL6MNXIAMBxFDgCGo8gBwHAUOQAYjiIHAMNR5ABgOIocAAxHkQOA4dgQZIjrfVRAQz0GgG3+gO9hRm6I6z3gtiEOrzX5cFrgRsaM3CDeflQA2/wB38SMHAAMx4wcwA2hMV9HYkYO4IbQmK8jMSMHcMNorNeRmJEDgOEocgAwHEUOAIajyAHAcBQ5ABiOIgcAw1HkAGA4ihwADEeRA4DhbBX5+vXrNXDgQMXFxSkzM9PTmQAA9eB2i35paanS09OVnZ2twMBAJScn6+GHH9Y999zjRD4AgBtui/z7779Xjx49FBISIkkaMGCANm3apLFjx17191wulyTp6NGj1xzuzOnjkqTi4mt/EM71qjxR4fUMvpLDFzL4Sg5fyOArOXwhg6/kaIgMtZ1Z26F2+FmWZV3tDR9++KHOnj2rCRMmSJJWr16tnTt36j//+c9V//D27ds1bNgw20EAAH/LzMxUVFSUrfe6nZHX1NTIz8+v7rVlWVe8/iddunRRZmamQkND5e/vbysMADR2LpdLZWVl6tKli+3fcVvkYWFh2r59e93rsrIytWrVyu0fDgoKsv1pAgD42913312v97u9a6Vnz54qKChQeXm5zp07p6+++kp9+vS55oAAgIbldkbeunVrTZgwQcOHD1d1dbWSkpL0wAMPOJENAGCD24udAADfxs5OADAcRQ4AhqPIAcBwFDkAGM7tXSvekpubq4ULF6pJkyYKDg5WWlqa7rrrLsfGX7NmjTIyMupeV1RUqLS0VHl5ebrjjjscyyFJW7du1VtvvaWqqip17txZc+bM0a233upohrVr12rZsmXy8/PTTTfdpKlTp+r+++93NIMkrVy5UllZWfLz81Pbtm2Vlpamli1bOpphxYoVWrlypYKCgtShQwfNmDGj7hEWTpo3b542bdqk4OBgSVK7du30zjvvOJph3759SktLU0VFhZo0aaLZs2fXayNLQ7EsS5MnT1anTp00YsQIx8e/3ObNmzVx4kT98ssvzg1q+aBz585ZkZGRVmFhoWVZlpWRkWG99NJLXstTVVVlPfvss1ZWVpbjY584ccLq0aOHdfDgQcuyLGvBggXWzJkzHc1w4MABq1evXlZpaallWZa1detWKyYmxtEMlmVZu3btsvr27WudPn3asizLmjdvnjV9+nRHMxQUFFiPPPKIdeTIEcuyLCsnJ8dKTU11NEOtZ5991vr555+9MrZlWdbZs2etXr16WVu3brUsy7Jyc3OtAQMGOJ7j999/t1JSUqzIyEhr6dKljo9/uYMHD1qxsbHWgw8+6Oi4Prm04nK5ZFmWKiouPYDmzJkzatasmdfyLFmyRC1atFBycrLjY+fn5+v+++9XRESEJGnIkCFav369LAfvGg0MDFRaWlrdjt4uXbro+PHjqqqqcixD7bhffvmlbrvtNl24cEGlpaWOz4R//fVX9ezZU2FhYZKkuLg4bdmyxfH/FlVVVdqzZ4+WLl2qJ598UqmpqSopKXE0w3fffae2bdsqJiZGktSvXz/HvxFIl55JMnjwYD322GOOj325c+fOaeLEiZo8ebLjY/vk0sott9yiWbNmKTk5WSEhIaqpqVFWVpZXspSXlysjI0PZ2dleGf/o0aN1pSFdemRCZWWlzpw549jySnh4uMLDwyVd+go7d+5cPfroowoMDHRk/MsFBARo8+bNmjp1qgIDAzVu3DhHx4+MjNSKFSv0559/6s4771R2draqq6t18uRJW4+uaCilpaXq0aOHxo8fr44dO2rZsmV65ZVXlJOTY+tZSA3h4MGDCg0N1ZQpU7R37141b95cEydOdGTsy82YMUPSpQ8Wb5oxY4aee+45de7c2fGxfXJGvm/fPi1atEgbNmxQfn6+Ro8erdTUVEdnobVWrVqlfv36qW3bto6PLf33Q8tqNWni/P+6s2fP6tVXX9WhQ4eUlpbm+Pi1YmNj9eOPPyo1NVUjRoxQTU2NY2NHRUVpzJgxGjt2rBITE+Xn56eQkBAFBAQ4lkGS2rZtqyVLlqhTp07y8/PTiBEjdOjQIUcf4Xrx4kXl5eXpueeeU3Z2tp5//nmNGjXK8W8nviAzM1NNmzZVUlKSV8b3ySLPz8/XQw89VHdxc9iwYdq/f7/++usvx7Ns2LBBiYmJjo9bq02bNjp27Fjd69LSUgUHB+vmm292NEdJSYmSk5Pl7++v5cuXq3nz5o6OL0lFRUVXPMBt0KBBKikp0alTpxzLUFlZqe7duysnJ0fZ2dmKjY2VJMeXePbu3as1a9Zc8TPLshz9QGnVqpU6dOigyMhISZc+YF0ulw4fPuxYBl+Rk5OjXbt2KSEhQaNGjdL58+eVkJCg0tJSR8b3ySK/9957tW3bNh0/fulgic2bNys8PFwtWrRwNMepU6d06NAhde3a1dFxL9e7d2/t2LFDhYWFkqRPP/1U/fr1czRDZWWlUlJSFBcXp/T0dAUFBTk6fq2ysjK99tprKi8vl3TpCMKOHTvq9ttvdyzDsWPHlJKSosrKSknSBx98oPj4eMeWM2o1adJEb775Zl1pfvLJJ+rcufMVy3Ce1qdPHxUXF2v37t2SpG3btsnPz69uGa4x+fzzz/XFF19o7dq1+uijjxQUFKS1a9eqdevWjozvk2vk0dHRGjFihFJSUhQQEKDg4GAtXrzY8RxFRUUKDQ11/Gvz5Vq2bKm5c+dq3Lhxqq6u1l133aX58+c7miEzM1MlJSXKzc1Vbm5u3c8//vhjR0s0KipKo0eP1vDhw+Xv769WrVpp0aJFjo0vSe3bt9eoUaM0ePBg1dTUqFu3bnVrtE7q1KmTpk2bppdfflkul0thYWF6++23Hc0QGhqqRYsWadasWTp37pwCAwP13nvvefXGhMaKh2YBgOF8cmkFAGAfRQ4AhqPIAcBwFDkAGI4iBwDDUeQAYDiKHAAMR5EDgOH+F2GHWRrqzxxYAAAAAElFTkSuQmCC"/>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pitchFamily="34" charset="-122"/>
              <a:cs typeface="+mn-cs"/>
            </a:endParaRPr>
          </a:p>
        </p:txBody>
      </p:sp>
      <p:sp>
        <p:nvSpPr>
          <p:cNvPr id="23" name="文本框 22"/>
          <p:cNvSpPr txBox="1">
            <a:spLocks noChangeArrowheads="1"/>
          </p:cNvSpPr>
          <p:nvPr/>
        </p:nvSpPr>
        <p:spPr bwMode="auto">
          <a:xfrm>
            <a:off x="563563" y="291361"/>
            <a:ext cx="672623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defPPr>
              <a:defRPr lang="zh-CN"/>
            </a:defPPr>
            <a:lvl1pPr eaLnBrk="1" hangingPunct="1">
              <a:defRPr sz="3600" b="1">
                <a:latin typeface="+mj-lt"/>
                <a:ea typeface="+mj-ea"/>
                <a:cs typeface="+mj-cs"/>
              </a:defRPr>
            </a:lvl1pPr>
            <a:lvl2pPr algn="ctr">
              <a:defRPr sz="3600" b="1">
                <a:solidFill>
                  <a:schemeClr val="tx2"/>
                </a:solidFill>
              </a:defRPr>
            </a:lvl2pPr>
            <a:lvl3pPr algn="ctr">
              <a:defRPr sz="3600" b="1">
                <a:solidFill>
                  <a:schemeClr val="tx2"/>
                </a:solidFill>
              </a:defRPr>
            </a:lvl3pPr>
            <a:lvl4pPr algn="ctr">
              <a:defRPr sz="3600" b="1">
                <a:solidFill>
                  <a:schemeClr val="tx2"/>
                </a:solidFill>
              </a:defRPr>
            </a:lvl4pPr>
            <a:lvl5pPr algn="ctr">
              <a:defRPr sz="3600" b="1">
                <a:solidFill>
                  <a:schemeClr val="tx2"/>
                </a:solidFill>
              </a:defRPr>
            </a:lvl5pPr>
            <a:lvl6pPr marL="457200" algn="ctr" fontAlgn="base">
              <a:spcBef>
                <a:spcPct val="0"/>
              </a:spcBef>
              <a:spcAft>
                <a:spcPct val="0"/>
              </a:spcAft>
              <a:defRPr sz="3600" b="1">
                <a:solidFill>
                  <a:schemeClr val="tx2"/>
                </a:solidFill>
              </a:defRPr>
            </a:lvl6pPr>
            <a:lvl7pPr marL="914400" algn="ctr" fontAlgn="base">
              <a:spcBef>
                <a:spcPct val="0"/>
              </a:spcBef>
              <a:spcAft>
                <a:spcPct val="0"/>
              </a:spcAft>
              <a:defRPr sz="3600" b="1">
                <a:solidFill>
                  <a:schemeClr val="tx2"/>
                </a:solidFill>
              </a:defRPr>
            </a:lvl7pPr>
            <a:lvl8pPr marL="1371600" algn="ctr" fontAlgn="base">
              <a:spcBef>
                <a:spcPct val="0"/>
              </a:spcBef>
              <a:spcAft>
                <a:spcPct val="0"/>
              </a:spcAft>
              <a:defRPr sz="3600" b="1">
                <a:solidFill>
                  <a:schemeClr val="tx2"/>
                </a:solidFill>
              </a:defRPr>
            </a:lvl8pPr>
            <a:lvl9pPr marL="1828800" algn="ctr" fontAlgn="base">
              <a:spcBef>
                <a:spcPct val="0"/>
              </a:spcBef>
              <a:spcAft>
                <a:spcPct val="0"/>
              </a:spcAft>
              <a:defRPr sz="3600" b="1">
                <a:solidFill>
                  <a:schemeClr val="tx2"/>
                </a:solidFill>
              </a:defRPr>
            </a:lvl9pPr>
          </a:lstStyle>
          <a:p>
            <a:pPr algn="l" eaLnBrk="1" hangingPunct="1"/>
            <a:r>
              <a:rPr lang="en-US" altLang="zh-CN" dirty="0">
                <a:sym typeface="+mn-ea"/>
              </a:rPr>
              <a:t>YOLO</a:t>
            </a:r>
            <a:r>
              <a:rPr lang="zh-CN" altLang="en-US" dirty="0">
                <a:sym typeface="+mn-ea"/>
              </a:rPr>
              <a:t>算法</a:t>
            </a:r>
            <a:endParaRPr kumimoji="0" lang="zh-CN" altLang="en-US" sz="3600" b="1" i="0" u="none" strike="noStrike" kern="1200" cap="none" spc="0" normalizeH="0" baseline="0" noProof="0" dirty="0">
              <a:ln>
                <a:noFill/>
              </a:ln>
              <a:solidFill>
                <a:srgbClr val="000000"/>
              </a:solidFill>
              <a:effectLst/>
              <a:uLnTx/>
              <a:uFillTx/>
              <a:latin typeface="Arial" panose="020B0604020202020204"/>
              <a:ea typeface="微软雅黑" panose="020B0503020204020204" pitchFamily="34" charset="-122"/>
              <a:cs typeface="+mj-cs"/>
            </a:endParaRPr>
          </a:p>
        </p:txBody>
      </p:sp>
      <p:sp>
        <p:nvSpPr>
          <p:cNvPr id="3" name="文本框 2"/>
          <p:cNvSpPr txBox="1"/>
          <p:nvPr/>
        </p:nvSpPr>
        <p:spPr>
          <a:xfrm>
            <a:off x="460375" y="1481455"/>
            <a:ext cx="11247755" cy="829945"/>
          </a:xfrm>
          <a:prstGeom prst="rect">
            <a:avLst/>
          </a:prstGeom>
          <a:noFill/>
        </p:spPr>
        <p:txBody>
          <a:bodyPr wrap="square">
            <a:spAutoFit/>
          </a:bodyPr>
          <a:lstStyle/>
          <a:p>
            <a:r>
              <a:rPr kumimoji="0" lang="en-US" altLang="zh-CN" sz="24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0" lang="en-US" altLang="zh-CN" sz="2400" b="1" i="0" u="none" strike="noStrike" kern="1200" cap="none" spc="0" normalizeH="0" baseline="0" noProof="0" dirty="0" err="1">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IoU</a:t>
            </a:r>
            <a:r>
              <a:rPr kumimoji="0"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(Intersection over </a:t>
            </a:r>
            <a:r>
              <a:rPr lang="en-US" altLang="zh-CN" b="1" dirty="0">
                <a:solidFill>
                  <a:srgbClr val="000000"/>
                </a:solidFill>
                <a:latin typeface="Times New Roman" panose="02020603050405020304" pitchFamily="18" charset="0"/>
                <a:cs typeface="Times New Roman" panose="02020603050405020304" pitchFamily="18" charset="0"/>
              </a:rPr>
              <a:t>Union</a:t>
            </a:r>
            <a:r>
              <a:rPr lang="zh-CN" altLang="en-US" b="1" dirty="0">
                <a:solidFill>
                  <a:srgbClr val="000000"/>
                </a:solidFill>
                <a:latin typeface="Times New Roman" panose="02020603050405020304" pitchFamily="18" charset="0"/>
                <a:cs typeface="Times New Roman" panose="02020603050405020304" pitchFamily="18" charset="0"/>
              </a:rPr>
              <a:t>，交并比</a:t>
            </a:r>
            <a:r>
              <a:rPr lang="en-US" altLang="zh-CN" b="1" dirty="0">
                <a:solidFill>
                  <a:srgbClr val="000000"/>
                </a:solidFill>
                <a:latin typeface="PingFang SC"/>
              </a:rPr>
              <a:t>)</a:t>
            </a:r>
            <a:r>
              <a:rPr lang="zh-CN" altLang="en-US" dirty="0">
                <a:solidFill>
                  <a:srgbClr val="000000"/>
                </a:solidFill>
                <a:latin typeface="PingFang SC"/>
              </a:rPr>
              <a:t>：</a:t>
            </a:r>
            <a:r>
              <a:rPr kumimoji="0" lang="zh-CN" altLang="en-US" sz="2400" b="0" i="0" u="none" strike="noStrike" kern="1200" cap="none" spc="0" normalizeH="0" baseline="0" noProof="0" dirty="0">
                <a:ln>
                  <a:noFill/>
                </a:ln>
                <a:solidFill>
                  <a:srgbClr val="000000"/>
                </a:solidFill>
                <a:effectLst/>
                <a:uLnTx/>
                <a:uFillTx/>
                <a:latin typeface="PingFang SC"/>
                <a:ea typeface="微软雅黑" panose="020B0503020204020204" pitchFamily="34" charset="-122"/>
                <a:cs typeface="+mn-cs"/>
              </a:rPr>
              <a:t>是一种在目标检测和图像分割任务中常用的评估指标，用于衡量预测框与真实框的重叠程度。</a:t>
            </a:r>
            <a:endParaRPr kumimoji="0" lang="zh-CN" altLang="en-US" sz="2400" b="0" i="0" u="none" strike="noStrike" kern="120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mn-cs"/>
            </a:endParaRPr>
          </a:p>
        </p:txBody>
      </p:sp>
      <p:pic>
        <p:nvPicPr>
          <p:cNvPr id="8" name="图片 7" descr="无标题"/>
          <p:cNvPicPr>
            <a:picLocks noChangeAspect="1"/>
          </p:cNvPicPr>
          <p:nvPr/>
        </p:nvPicPr>
        <p:blipFill>
          <a:blip r:embed="rId1"/>
          <a:stretch>
            <a:fillRect/>
          </a:stretch>
        </p:blipFill>
        <p:spPr>
          <a:xfrm>
            <a:off x="3702050" y="2489835"/>
            <a:ext cx="4787900" cy="3886200"/>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2"/>
          <p:cNvSpPr>
            <a:spLocks noGrp="1" noChangeArrowheads="1"/>
          </p:cNvSpPr>
          <p:nvPr>
            <p:ph type="title"/>
          </p:nvPr>
        </p:nvSpPr>
        <p:spPr>
          <a:xfrm>
            <a:off x="668338" y="235898"/>
            <a:ext cx="11523662" cy="677863"/>
          </a:xfrm>
        </p:spPr>
        <p:txBody>
          <a:bodyPr/>
          <a:lstStyle/>
          <a:p>
            <a:pPr algn="l" eaLnBrk="1" hangingPunct="1"/>
            <a:r>
              <a:rPr lang="en-US" altLang="zh-CN" dirty="0">
                <a:solidFill>
                  <a:schemeClr val="tx1"/>
                </a:solidFill>
                <a:sym typeface="+mn-ea"/>
              </a:rPr>
              <a:t>YOLO</a:t>
            </a:r>
            <a:r>
              <a:rPr lang="zh-CN" altLang="en-US" dirty="0">
                <a:solidFill>
                  <a:schemeClr val="tx1"/>
                </a:solidFill>
                <a:sym typeface="+mn-ea"/>
              </a:rPr>
              <a:t>算法</a:t>
            </a:r>
            <a:endParaRPr lang="zh-CN" altLang="en-US" dirty="0">
              <a:solidFill>
                <a:schemeClr val="tx1"/>
              </a:solidFill>
            </a:endParaRPr>
          </a:p>
        </p:txBody>
      </p:sp>
      <p:sp>
        <p:nvSpPr>
          <p:cNvPr id="4" name="文本框 3"/>
          <p:cNvSpPr txBox="1"/>
          <p:nvPr/>
        </p:nvSpPr>
        <p:spPr>
          <a:xfrm>
            <a:off x="627859" y="1386348"/>
            <a:ext cx="5156492" cy="4994316"/>
          </a:xfrm>
          <a:prstGeom prst="rect">
            <a:avLst/>
          </a:prstGeom>
          <a:noFill/>
        </p:spPr>
        <p:txBody>
          <a:bodyPr wrap="square" rtlCol="0">
            <a:spAutoFit/>
          </a:bodyPr>
          <a:lstStyle/>
          <a:p>
            <a:pPr>
              <a:lnSpc>
                <a:spcPct val="200000"/>
              </a:lnSpc>
            </a:pPr>
            <a:r>
              <a:rPr lang="zh-CN" altLang="en-US" sz="1800" b="1" dirty="0"/>
              <a:t>非极大值抑制</a:t>
            </a:r>
            <a:r>
              <a:rPr lang="en-US" altLang="zh-CN" sz="1800" b="1" dirty="0"/>
              <a:t>(Non-Maximum Suppression,</a:t>
            </a:r>
            <a:r>
              <a:rPr lang="zh-CN" altLang="en-US" sz="1800" b="1" dirty="0"/>
              <a:t> </a:t>
            </a:r>
            <a:r>
              <a:rPr lang="en-US" altLang="zh-CN" sz="1800" b="1" dirty="0"/>
              <a:t>NMS)</a:t>
            </a:r>
            <a:r>
              <a:rPr lang="zh-CN" altLang="en-US" sz="1800" dirty="0"/>
              <a:t>，顾名思义就是抑制不是极大值的元素。用于目标检测中，就是提取置信度最高的目标检测框，而抑制置信度低的误检框。一般来说，用在当解析模型输出目标框时，目标框会非常多，其中有很多重复的框定位到同一个目标。</a:t>
            </a:r>
            <a:r>
              <a:rPr lang="en-US" altLang="zh-CN" sz="1800" dirty="0"/>
              <a:t>NMS</a:t>
            </a:r>
            <a:r>
              <a:rPr lang="zh-CN" altLang="en-US" sz="1800" dirty="0"/>
              <a:t>用来去除这些重复的框，获得真正的目标框。如下图所示，人、马、车上有很多框，通过</a:t>
            </a:r>
            <a:r>
              <a:rPr lang="en-US" altLang="zh-CN" sz="1800" dirty="0"/>
              <a:t>NMS</a:t>
            </a:r>
            <a:r>
              <a:rPr lang="zh-CN" altLang="en-US" sz="1800" dirty="0"/>
              <a:t>，得到唯一的检测框。</a:t>
            </a:r>
            <a:endParaRPr lang="zh-CN" altLang="en-US" sz="1800" dirty="0"/>
          </a:p>
        </p:txBody>
      </p:sp>
      <p:pic>
        <p:nvPicPr>
          <p:cNvPr id="3" name="图片 2" descr="许多人在骑马&#10;&#10;描述已自动生成"/>
          <p:cNvPicPr>
            <a:picLocks noChangeAspect="1"/>
          </p:cNvPicPr>
          <p:nvPr/>
        </p:nvPicPr>
        <p:blipFill rotWithShape="1">
          <a:blip r:embed="rId1">
            <a:extLst>
              <a:ext uri="{28A0092B-C50C-407E-A947-70E740481C1C}">
                <a14:useLocalDpi xmlns:a14="http://schemas.microsoft.com/office/drawing/2010/main" val="0"/>
              </a:ext>
            </a:extLst>
          </a:blip>
          <a:srcRect b="23280"/>
          <a:stretch>
            <a:fillRect/>
          </a:stretch>
        </p:blipFill>
        <p:spPr>
          <a:xfrm>
            <a:off x="6174768" y="1797978"/>
            <a:ext cx="5558242" cy="4296996"/>
          </a:xfrm>
          <a:prstGeom prst="rect">
            <a:avLst/>
          </a:prstGeom>
        </p:spPr>
      </p:pic>
    </p:spTree>
  </p:cSld>
  <p:clrMapOvr>
    <a:masterClrMapping/>
  </p:clrMapOvr>
  <p:transition advTm="8005"/>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2"/>
          <p:cNvSpPr>
            <a:spLocks noGrp="1" noChangeArrowheads="1"/>
          </p:cNvSpPr>
          <p:nvPr>
            <p:ph type="title"/>
          </p:nvPr>
        </p:nvSpPr>
        <p:spPr>
          <a:xfrm>
            <a:off x="668338" y="235898"/>
            <a:ext cx="11523662" cy="677863"/>
          </a:xfrm>
        </p:spPr>
        <p:txBody>
          <a:bodyPr/>
          <a:lstStyle/>
          <a:p>
            <a:pPr algn="l" eaLnBrk="1" hangingPunct="1"/>
            <a:r>
              <a:rPr lang="en-US" altLang="zh-CN" dirty="0">
                <a:solidFill>
                  <a:schemeClr val="tx1"/>
                </a:solidFill>
                <a:sym typeface="+mn-ea"/>
              </a:rPr>
              <a:t>YOLO</a:t>
            </a:r>
            <a:r>
              <a:rPr lang="zh-CN" altLang="en-US" dirty="0">
                <a:solidFill>
                  <a:schemeClr val="tx1"/>
                </a:solidFill>
                <a:sym typeface="+mn-ea"/>
              </a:rPr>
              <a:t>算法</a:t>
            </a:r>
            <a:endParaRPr lang="zh-CN" altLang="en-US" dirty="0">
              <a:solidFill>
                <a:schemeClr val="tx1"/>
              </a:solidFill>
            </a:endParaRPr>
          </a:p>
        </p:txBody>
      </p:sp>
      <p:sp>
        <p:nvSpPr>
          <p:cNvPr id="8" name="文本框 7"/>
          <p:cNvSpPr txBox="1"/>
          <p:nvPr/>
        </p:nvSpPr>
        <p:spPr>
          <a:xfrm>
            <a:off x="736068" y="1306686"/>
            <a:ext cx="6096798" cy="645160"/>
          </a:xfrm>
          <a:prstGeom prst="rect">
            <a:avLst/>
          </a:prstGeom>
          <a:noFill/>
        </p:spPr>
        <p:txBody>
          <a:bodyPr wrap="square">
            <a:spAutoFit/>
          </a:bodyPr>
          <a:lstStyle/>
          <a:p>
            <a:pPr algn="l">
              <a:lnSpc>
                <a:spcPct val="150000"/>
              </a:lnSpc>
              <a:buClrTx/>
              <a:buSzTx/>
              <a:buFontTx/>
            </a:pPr>
            <a:r>
              <a:rPr lang="zh-CN" altLang="en-US" b="1" i="0" dirty="0">
                <a:solidFill>
                  <a:srgbClr val="222222"/>
                </a:solidFill>
                <a:latin typeface="Times New Roman" panose="02020603050405020304" pitchFamily="18" charset="0"/>
                <a:cs typeface="Times New Roman" panose="02020603050405020304" pitchFamily="18" charset="0"/>
              </a:rPr>
              <a:t>mAP(Mean Average Precision</a:t>
            </a:r>
            <a:r>
              <a:rPr lang="zh-CN" altLang="en-US" b="1" dirty="0">
                <a:solidFill>
                  <a:srgbClr val="222222"/>
                </a:solidFill>
                <a:latin typeface="Times New Roman" panose="02020603050405020304" pitchFamily="18" charset="0"/>
                <a:cs typeface="Times New Roman" panose="02020603050405020304" pitchFamily="18" charset="0"/>
              </a:rPr>
              <a:t>)</a:t>
            </a:r>
            <a:endParaRPr lang="zh-CN" altLang="en-US" b="1" dirty="0">
              <a:solidFill>
                <a:srgbClr val="222222"/>
              </a:solidFill>
              <a:latin typeface="Times New Roman" panose="02020603050405020304" pitchFamily="18" charset="0"/>
              <a:cs typeface="Times New Roman" panose="02020603050405020304" pitchFamily="18" charset="0"/>
            </a:endParaRPr>
          </a:p>
        </p:txBody>
      </p:sp>
      <p:sp>
        <p:nvSpPr>
          <p:cNvPr id="11" name="文本框 10"/>
          <p:cNvSpPr txBox="1"/>
          <p:nvPr/>
        </p:nvSpPr>
        <p:spPr>
          <a:xfrm>
            <a:off x="735965" y="1968500"/>
            <a:ext cx="10798175" cy="2306955"/>
          </a:xfrm>
          <a:prstGeom prst="rect">
            <a:avLst/>
          </a:prstGeom>
          <a:noFill/>
        </p:spPr>
        <p:txBody>
          <a:bodyPr wrap="square">
            <a:spAutoFit/>
          </a:bodyPr>
          <a:lstStyle/>
          <a:p>
            <a:pPr>
              <a:lnSpc>
                <a:spcPct val="150000"/>
              </a:lnSpc>
            </a:pPr>
            <a:r>
              <a:rPr lang="zh-CN" altLang="en-US" dirty="0">
                <a:solidFill>
                  <a:srgbClr val="222222"/>
                </a:solidFill>
                <a:cs typeface="Arial" panose="020B0604020202020204" pitchFamily="34" charset="0"/>
              </a:rPr>
              <a:t>多个类别的目标检测中，每一个类别都可以绘制一条</a:t>
            </a:r>
            <a:r>
              <a:rPr lang="en-US" altLang="zh-CN" dirty="0">
                <a:solidFill>
                  <a:srgbClr val="222222"/>
                </a:solidFill>
                <a:cs typeface="Arial" panose="020B0604020202020204" pitchFamily="34" charset="0"/>
              </a:rPr>
              <a:t>P-R</a:t>
            </a:r>
            <a:r>
              <a:rPr lang="zh-CN" altLang="en-US" dirty="0">
                <a:solidFill>
                  <a:srgbClr val="222222"/>
                </a:solidFill>
                <a:cs typeface="Arial" panose="020B0604020202020204" pitchFamily="34" charset="0"/>
              </a:rPr>
              <a:t>曲线。各类别</a:t>
            </a:r>
            <a:r>
              <a:rPr lang="en-US" altLang="zh-CN" dirty="0">
                <a:solidFill>
                  <a:srgbClr val="222222"/>
                </a:solidFill>
                <a:cs typeface="Arial" panose="020B0604020202020204" pitchFamily="34" charset="0"/>
              </a:rPr>
              <a:t>AP</a:t>
            </a:r>
            <a:r>
              <a:rPr lang="zh-CN" altLang="en-US" dirty="0">
                <a:solidFill>
                  <a:srgbClr val="222222"/>
                </a:solidFill>
                <a:cs typeface="Arial" panose="020B0604020202020204" pitchFamily="34" charset="0"/>
              </a:rPr>
              <a:t>的均值（即所有类别的</a:t>
            </a:r>
            <a:r>
              <a:rPr lang="en-US" altLang="zh-CN" dirty="0">
                <a:solidFill>
                  <a:srgbClr val="222222"/>
                </a:solidFill>
                <a:cs typeface="Arial" panose="020B0604020202020204" pitchFamily="34" charset="0"/>
              </a:rPr>
              <a:t>AP</a:t>
            </a:r>
            <a:r>
              <a:rPr lang="zh-CN" altLang="en-US" dirty="0">
                <a:solidFill>
                  <a:srgbClr val="222222"/>
                </a:solidFill>
                <a:cs typeface="Arial" panose="020B0604020202020204" pitchFamily="34" charset="0"/>
              </a:rPr>
              <a:t>和</a:t>
            </a:r>
            <a:r>
              <a:rPr lang="en-US" altLang="zh-CN" dirty="0">
                <a:solidFill>
                  <a:srgbClr val="222222"/>
                </a:solidFill>
                <a:cs typeface="Arial" panose="020B0604020202020204" pitchFamily="34" charset="0"/>
              </a:rPr>
              <a:t>/</a:t>
            </a:r>
            <a:r>
              <a:rPr lang="zh-CN" altLang="en-US" dirty="0">
                <a:solidFill>
                  <a:srgbClr val="222222"/>
                </a:solidFill>
                <a:cs typeface="Arial" panose="020B0604020202020204" pitchFamily="34" charset="0"/>
              </a:rPr>
              <a:t>类别数目）即是</a:t>
            </a:r>
            <a:r>
              <a:rPr lang="en-US" altLang="zh-CN" dirty="0" err="1">
                <a:solidFill>
                  <a:srgbClr val="222222"/>
                </a:solidFill>
                <a:cs typeface="Arial" panose="020B0604020202020204" pitchFamily="34" charset="0"/>
              </a:rPr>
              <a:t>mAP</a:t>
            </a:r>
            <a:r>
              <a:rPr lang="zh-CN" altLang="en-US" dirty="0">
                <a:solidFill>
                  <a:srgbClr val="222222"/>
                </a:solidFill>
                <a:cs typeface="Arial" panose="020B0604020202020204" pitchFamily="34" charset="0"/>
              </a:rPr>
              <a:t>。</a:t>
            </a:r>
            <a:endParaRPr lang="en-US" altLang="zh-CN" dirty="0">
              <a:solidFill>
                <a:srgbClr val="222222"/>
              </a:solidFill>
              <a:cs typeface="Arial" panose="020B0604020202020204" pitchFamily="34" charset="0"/>
            </a:endParaRPr>
          </a:p>
          <a:p>
            <a:pPr>
              <a:lnSpc>
                <a:spcPct val="150000"/>
              </a:lnSpc>
            </a:pPr>
            <a:r>
              <a:rPr lang="zh-CN" altLang="en-US" dirty="0">
                <a:solidFill>
                  <a:srgbClr val="222222"/>
                </a:solidFill>
                <a:cs typeface="Arial" panose="020B0604020202020204" pitchFamily="34" charset="0"/>
              </a:rPr>
              <a:t>AP衡量的是训练出来的模型在各个类别上检测能力的好坏。</a:t>
            </a:r>
            <a:endParaRPr lang="en-US" altLang="zh-CN" dirty="0">
              <a:solidFill>
                <a:srgbClr val="222222"/>
              </a:solidFill>
              <a:cs typeface="Arial" panose="020B0604020202020204" pitchFamily="34" charset="0"/>
            </a:endParaRPr>
          </a:p>
          <a:p>
            <a:pPr>
              <a:lnSpc>
                <a:spcPct val="150000"/>
              </a:lnSpc>
            </a:pPr>
            <a:r>
              <a:rPr lang="en-US" altLang="zh-CN" dirty="0" err="1">
                <a:solidFill>
                  <a:srgbClr val="222222"/>
                </a:solidFill>
                <a:cs typeface="Arial" panose="020B0604020202020204" pitchFamily="34" charset="0"/>
              </a:rPr>
              <a:t>mAP</a:t>
            </a:r>
            <a:r>
              <a:rPr lang="zh-CN" altLang="en-US" dirty="0">
                <a:solidFill>
                  <a:srgbClr val="222222"/>
                </a:solidFill>
                <a:cs typeface="Arial" panose="020B0604020202020204" pitchFamily="34" charset="0"/>
              </a:rPr>
              <a:t>衡量的是训练出来的模型在所有类别上检测能力的好坏。</a:t>
            </a:r>
            <a:endParaRPr lang="en-US" altLang="zh-CN" dirty="0">
              <a:solidFill>
                <a:srgbClr val="222222"/>
              </a:solidFill>
              <a:cs typeface="Arial" panose="020B0604020202020204" pitchFamily="34" charset="0"/>
            </a:endParaRPr>
          </a:p>
        </p:txBody>
      </p:sp>
    </p:spTree>
  </p:cSld>
  <p:clrMapOvr>
    <a:masterClrMapping/>
  </p:clrMapOvr>
  <p:transition advTm="8005"/>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2"/>
          <p:cNvSpPr>
            <a:spLocks noGrp="1" noChangeArrowheads="1"/>
          </p:cNvSpPr>
          <p:nvPr>
            <p:ph type="title"/>
          </p:nvPr>
        </p:nvSpPr>
        <p:spPr>
          <a:xfrm>
            <a:off x="668338" y="235898"/>
            <a:ext cx="11523662" cy="677863"/>
          </a:xfrm>
        </p:spPr>
        <p:txBody>
          <a:bodyPr/>
          <a:lstStyle/>
          <a:p>
            <a:pPr algn="l" eaLnBrk="1" hangingPunct="1"/>
            <a:r>
              <a:rPr lang="en-US" altLang="zh-CN" dirty="0">
                <a:solidFill>
                  <a:schemeClr val="tx1"/>
                </a:solidFill>
                <a:sym typeface="+mn-ea"/>
              </a:rPr>
              <a:t>YOLO</a:t>
            </a:r>
            <a:r>
              <a:rPr lang="zh-CN" altLang="en-US" dirty="0">
                <a:solidFill>
                  <a:schemeClr val="tx1"/>
                </a:solidFill>
                <a:sym typeface="+mn-ea"/>
              </a:rPr>
              <a:t>算法</a:t>
            </a:r>
            <a:endParaRPr lang="zh-CN" altLang="en-US" dirty="0">
              <a:solidFill>
                <a:schemeClr val="tx1"/>
              </a:solidFill>
            </a:endParaRPr>
          </a:p>
        </p:txBody>
      </p:sp>
      <p:sp>
        <p:nvSpPr>
          <p:cNvPr id="4" name="文本框 3"/>
          <p:cNvSpPr txBox="1"/>
          <p:nvPr/>
        </p:nvSpPr>
        <p:spPr>
          <a:xfrm>
            <a:off x="668338" y="1456552"/>
            <a:ext cx="5174577" cy="463521"/>
          </a:xfrm>
          <a:prstGeom prst="rect">
            <a:avLst/>
          </a:prstGeom>
          <a:noFill/>
        </p:spPr>
        <p:txBody>
          <a:bodyPr wrap="square" rtlCol="0">
            <a:spAutoFit/>
          </a:bodyPr>
          <a:lstStyle/>
          <a:p>
            <a:r>
              <a:rPr lang="zh-CN" altLang="en-US" dirty="0"/>
              <a:t>滑动窗口检测</a:t>
            </a:r>
            <a:endParaRPr lang="zh-CN" altLang="en-US" dirty="0"/>
          </a:p>
        </p:txBody>
      </p:sp>
      <p:pic>
        <p:nvPicPr>
          <p:cNvPr id="5" name="Picture"/>
          <p:cNvPicPr/>
          <p:nvPr/>
        </p:nvPicPr>
        <p:blipFill>
          <a:blip r:embed="rId1"/>
          <a:stretch>
            <a:fillRect/>
          </a:stretch>
        </p:blipFill>
        <p:spPr bwMode="auto">
          <a:xfrm>
            <a:off x="668338" y="2263088"/>
            <a:ext cx="7309230" cy="1708030"/>
          </a:xfrm>
          <a:prstGeom prst="rect">
            <a:avLst/>
          </a:prstGeom>
          <a:noFill/>
          <a:ln w="9525">
            <a:noFill/>
          </a:ln>
        </p:spPr>
      </p:pic>
      <p:pic>
        <p:nvPicPr>
          <p:cNvPr id="6" name="Picture"/>
          <p:cNvPicPr/>
          <p:nvPr/>
        </p:nvPicPr>
        <p:blipFill rotWithShape="1">
          <a:blip r:embed="rId2" cstate="print"/>
          <a:srcRect b="2778"/>
          <a:stretch>
            <a:fillRect/>
          </a:stretch>
        </p:blipFill>
        <p:spPr bwMode="auto">
          <a:xfrm>
            <a:off x="714691" y="4763318"/>
            <a:ext cx="7262878" cy="1616046"/>
          </a:xfrm>
          <a:prstGeom prst="rect">
            <a:avLst/>
          </a:prstGeom>
          <a:noFill/>
          <a:ln>
            <a:noFill/>
          </a:ln>
        </p:spPr>
      </p:pic>
      <p:sp>
        <p:nvSpPr>
          <p:cNvPr id="9" name="文本框 8"/>
          <p:cNvSpPr txBox="1"/>
          <p:nvPr/>
        </p:nvSpPr>
        <p:spPr>
          <a:xfrm>
            <a:off x="8071945" y="1505830"/>
            <a:ext cx="3657600" cy="5116272"/>
          </a:xfrm>
          <a:prstGeom prst="rect">
            <a:avLst/>
          </a:prstGeom>
          <a:noFill/>
        </p:spPr>
        <p:txBody>
          <a:bodyPr wrap="square">
            <a:spAutoFit/>
          </a:bodyPr>
          <a:lstStyle/>
          <a:p>
            <a:pPr algn="just">
              <a:lnSpc>
                <a:spcPct val="150000"/>
              </a:lnSpc>
            </a:pPr>
            <a:r>
              <a:rPr lang="zh-CN" altLang="zh-CN" sz="2000" kern="100" dirty="0">
                <a:effectLst/>
                <a:latin typeface="+mj-ea"/>
                <a:ea typeface="+mj-ea"/>
                <a:cs typeface="Times New Roman" panose="02020603050405020304" pitchFamily="18" charset="0"/>
              </a:rPr>
              <a:t>滑动窗口目标检测算法有很明显的缺点，就是计算成本</a:t>
            </a:r>
            <a:r>
              <a:rPr lang="zh-CN" altLang="en-US" sz="2000" kern="100" dirty="0">
                <a:effectLst/>
                <a:latin typeface="+mj-ea"/>
                <a:ea typeface="+mj-ea"/>
                <a:cs typeface="Times New Roman" panose="02020603050405020304" pitchFamily="18" charset="0"/>
              </a:rPr>
              <a:t>。</a:t>
            </a:r>
            <a:r>
              <a:rPr lang="zh-CN" altLang="zh-CN" sz="2000" kern="100" dirty="0">
                <a:effectLst/>
                <a:latin typeface="+mj-ea"/>
                <a:ea typeface="+mj-ea"/>
                <a:cs typeface="Times New Roman" panose="02020603050405020304" pitchFamily="18" charset="0"/>
              </a:rPr>
              <a:t>因为你在图片中剪切出太多小方块，卷积网络要一个个地处理。如果你选用的步幅很大，显然会减少输入卷积网络的窗口个数，但是粗糙</a:t>
            </a:r>
            <a:r>
              <a:rPr lang="zh-CN" altLang="en-US" sz="2000" kern="100" dirty="0">
                <a:effectLst/>
                <a:latin typeface="+mj-ea"/>
                <a:ea typeface="+mj-ea"/>
                <a:cs typeface="Times New Roman" panose="02020603050405020304" pitchFamily="18" charset="0"/>
              </a:rPr>
              <a:t>的</a:t>
            </a:r>
            <a:r>
              <a:rPr lang="zh-CN" altLang="zh-CN" sz="2000" kern="100" dirty="0">
                <a:effectLst/>
                <a:latin typeface="+mj-ea"/>
                <a:ea typeface="+mj-ea"/>
                <a:cs typeface="Times New Roman" panose="02020603050405020304" pitchFamily="18" charset="0"/>
              </a:rPr>
              <a:t>间隔尺寸可能会影响性能。反之，如果采用小步幅，传递给卷积网络的小窗口会特别多，这意味着超高的计算成本。</a:t>
            </a:r>
            <a:endParaRPr lang="zh-CN" altLang="zh-CN" sz="2000" kern="100" dirty="0">
              <a:effectLst/>
              <a:latin typeface="+mj-ea"/>
              <a:ea typeface="+mj-ea"/>
              <a:cs typeface="Times New Roman" panose="02020603050405020304" pitchFamily="18" charset="0"/>
            </a:endParaRPr>
          </a:p>
        </p:txBody>
      </p:sp>
    </p:spTree>
  </p:cSld>
  <p:clrMapOvr>
    <a:masterClrMapping/>
  </p:clrMapOvr>
  <p:transition advTm="8005"/>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2"/>
          <p:cNvSpPr>
            <a:spLocks noGrp="1" noChangeArrowheads="1"/>
          </p:cNvSpPr>
          <p:nvPr>
            <p:ph type="title"/>
          </p:nvPr>
        </p:nvSpPr>
        <p:spPr>
          <a:xfrm>
            <a:off x="668338" y="235898"/>
            <a:ext cx="11523662" cy="677863"/>
          </a:xfrm>
        </p:spPr>
        <p:txBody>
          <a:bodyPr/>
          <a:lstStyle/>
          <a:p>
            <a:pPr algn="l" eaLnBrk="1" hangingPunct="1"/>
            <a:r>
              <a:rPr lang="en-US" altLang="zh-CN" dirty="0">
                <a:solidFill>
                  <a:schemeClr val="tx1"/>
                </a:solidFill>
              </a:rPr>
              <a:t>YOLO</a:t>
            </a:r>
            <a:r>
              <a:rPr lang="zh-CN" altLang="en-US" dirty="0">
                <a:solidFill>
                  <a:schemeClr val="tx1"/>
                </a:solidFill>
              </a:rPr>
              <a:t>算法</a:t>
            </a:r>
            <a:endParaRPr lang="zh-CN" altLang="en-US" dirty="0">
              <a:solidFill>
                <a:schemeClr val="tx1"/>
              </a:solidFill>
            </a:endParaRPr>
          </a:p>
        </p:txBody>
      </p:sp>
      <p:sp>
        <p:nvSpPr>
          <p:cNvPr id="11" name="文本框 10"/>
          <p:cNvSpPr txBox="1"/>
          <p:nvPr/>
        </p:nvSpPr>
        <p:spPr>
          <a:xfrm>
            <a:off x="668338" y="1551662"/>
            <a:ext cx="6095296" cy="461665"/>
          </a:xfrm>
          <a:prstGeom prst="rect">
            <a:avLst/>
          </a:prstGeom>
          <a:noFill/>
        </p:spPr>
        <p:txBody>
          <a:bodyPr wrap="square">
            <a:spAutoFit/>
          </a:bodyPr>
          <a:lstStyle/>
          <a:p>
            <a:r>
              <a:rPr lang="en-US" altLang="zh-CN" sz="2400" kern="100" dirty="0">
                <a:effectLst/>
                <a:latin typeface="Calibri" panose="020F0502020204030204" pitchFamily="34" charset="0"/>
                <a:ea typeface="宋体" panose="02010600030101010101" pitchFamily="2" charset="-122"/>
                <a:cs typeface="Times New Roman" panose="02020603050405020304" pitchFamily="18" charset="0"/>
              </a:rPr>
              <a:t>Anchor Boxes</a:t>
            </a:r>
            <a:r>
              <a:rPr lang="zh-CN" altLang="en-US" sz="2400" kern="100" dirty="0">
                <a:effectLst/>
                <a:latin typeface="Calibri" panose="020F0502020204030204" pitchFamily="34" charset="0"/>
                <a:ea typeface="宋体" panose="02010600030101010101" pitchFamily="2" charset="-122"/>
                <a:cs typeface="Times New Roman" panose="02020603050405020304" pitchFamily="18" charset="0"/>
              </a:rPr>
              <a:t>（锚框），而非滑动窗口。</a:t>
            </a:r>
            <a:endParaRPr lang="zh-CN" altLang="en-US" dirty="0"/>
          </a:p>
        </p:txBody>
      </p:sp>
      <p:graphicFrame>
        <p:nvGraphicFramePr>
          <p:cNvPr id="3" name="对象 2"/>
          <p:cNvGraphicFramePr/>
          <p:nvPr/>
        </p:nvGraphicFramePr>
        <p:xfrm>
          <a:off x="1466215" y="2071370"/>
          <a:ext cx="9259570" cy="4429125"/>
        </p:xfrm>
        <a:graphic>
          <a:graphicData uri="http://schemas.openxmlformats.org/presentationml/2006/ole">
            <mc:AlternateContent xmlns:mc="http://schemas.openxmlformats.org/markup-compatibility/2006">
              <mc:Choice xmlns:v="urn:schemas-microsoft-com:vml" Requires="v">
                <p:oleObj spid="_x0000_s4" name="" r:id="rId1" imgW="9251950" imgH="4425950" progId="Paint.Picture">
                  <p:embed/>
                </p:oleObj>
              </mc:Choice>
              <mc:Fallback>
                <p:oleObj name="" r:id="rId1" imgW="9251950" imgH="4425950" progId="Paint.Picture">
                  <p:embed/>
                  <p:pic>
                    <p:nvPicPr>
                      <p:cNvPr id="0" name="图片 3"/>
                      <p:cNvPicPr/>
                      <p:nvPr/>
                    </p:nvPicPr>
                    <p:blipFill>
                      <a:blip r:embed="rId2"/>
                      <a:stretch>
                        <a:fillRect/>
                      </a:stretch>
                    </p:blipFill>
                    <p:spPr>
                      <a:xfrm>
                        <a:off x="1466215" y="2071370"/>
                        <a:ext cx="9259570" cy="4429125"/>
                      </a:xfrm>
                      <a:prstGeom prst="rect">
                        <a:avLst/>
                      </a:prstGeom>
                    </p:spPr>
                  </p:pic>
                </p:oleObj>
              </mc:Fallback>
            </mc:AlternateContent>
          </a:graphicData>
        </a:graphic>
      </p:graphicFrame>
    </p:spTree>
  </p:cSld>
  <p:clrMapOvr>
    <a:masterClrMapping/>
  </p:clrMapOvr>
  <p:transition advTm="8005"/>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668338" y="1866374"/>
            <a:ext cx="10648704" cy="4172809"/>
          </a:xfrm>
          <a:prstGeom prst="rect">
            <a:avLst/>
          </a:prstGeom>
          <a:noFill/>
        </p:spPr>
        <p:txBody>
          <a:bodyPr wrap="square" rtlCol="0" anchor="t">
            <a:spAutoFit/>
          </a:bodyPr>
          <a:lstStyle/>
          <a:p>
            <a:pPr indent="457200">
              <a:lnSpc>
                <a:spcPct val="140000"/>
              </a:lnSpc>
            </a:pPr>
            <a:r>
              <a:rPr lang="en-US" altLang="zh-CN" dirty="0">
                <a:latin typeface="+mj-ea"/>
                <a:ea typeface="+mj-ea"/>
                <a:cs typeface="Times New Roman" panose="02020603050405020304" pitchFamily="18" charset="0"/>
              </a:rPr>
              <a:t>  R-CNN</a:t>
            </a:r>
            <a:r>
              <a:rPr lang="zh-CN" altLang="en-US" dirty="0">
                <a:latin typeface="+mj-ea"/>
                <a:ea typeface="+mj-ea"/>
                <a:cs typeface="Times New Roman" panose="02020603050405020304" pitchFamily="18" charset="0"/>
              </a:rPr>
              <a:t>的全称是</a:t>
            </a:r>
            <a:r>
              <a:rPr lang="en-US" altLang="zh-CN" dirty="0">
                <a:latin typeface="+mj-ea"/>
                <a:ea typeface="+mj-ea"/>
                <a:cs typeface="Times New Roman" panose="02020603050405020304" pitchFamily="18" charset="0"/>
              </a:rPr>
              <a:t>Region-CNN</a:t>
            </a:r>
            <a:r>
              <a:rPr lang="zh-CN" altLang="en-US" dirty="0">
                <a:latin typeface="+mj-ea"/>
                <a:ea typeface="+mj-ea"/>
                <a:cs typeface="Times New Roman" panose="02020603050405020304" pitchFamily="18" charset="0"/>
              </a:rPr>
              <a:t>（区域卷积神经网络），是第一个成功将深度学习应用到目标检测上的算法。</a:t>
            </a:r>
            <a:r>
              <a:rPr lang="en-US" altLang="zh-CN" dirty="0">
                <a:latin typeface="+mj-ea"/>
                <a:ea typeface="+mj-ea"/>
                <a:cs typeface="Times New Roman" panose="02020603050405020304" pitchFamily="18" charset="0"/>
              </a:rPr>
              <a:t>R-CNN</a:t>
            </a:r>
            <a:r>
              <a:rPr lang="zh-CN" altLang="en-US" dirty="0">
                <a:latin typeface="+mj-ea"/>
                <a:ea typeface="+mj-ea"/>
                <a:cs typeface="Times New Roman" panose="02020603050405020304" pitchFamily="18" charset="0"/>
              </a:rPr>
              <a:t>基于卷积神经网络</a:t>
            </a:r>
            <a:r>
              <a:rPr lang="en-US" altLang="zh-CN" dirty="0">
                <a:latin typeface="+mj-ea"/>
                <a:ea typeface="+mj-ea"/>
                <a:cs typeface="Times New Roman" panose="02020603050405020304" pitchFamily="18" charset="0"/>
              </a:rPr>
              <a:t>(CNN)</a:t>
            </a:r>
            <a:r>
              <a:rPr lang="zh-CN" altLang="en-US" dirty="0">
                <a:latin typeface="+mj-ea"/>
                <a:ea typeface="+mj-ea"/>
                <a:cs typeface="Times New Roman" panose="02020603050405020304" pitchFamily="18" charset="0"/>
              </a:rPr>
              <a:t>，线性回归和支持向量机</a:t>
            </a:r>
            <a:r>
              <a:rPr lang="en-US" altLang="zh-CN" dirty="0">
                <a:latin typeface="+mj-ea"/>
                <a:ea typeface="+mj-ea"/>
                <a:cs typeface="Times New Roman" panose="02020603050405020304" pitchFamily="18" charset="0"/>
              </a:rPr>
              <a:t>(SVM)</a:t>
            </a:r>
            <a:r>
              <a:rPr lang="zh-CN" altLang="en-US" dirty="0">
                <a:latin typeface="+mj-ea"/>
                <a:ea typeface="+mj-ea"/>
                <a:cs typeface="Times New Roman" panose="02020603050405020304" pitchFamily="18" charset="0"/>
              </a:rPr>
              <a:t>等算法，实现目标检测技术。</a:t>
            </a:r>
            <a:endParaRPr lang="en-US" altLang="zh-CN" dirty="0">
              <a:latin typeface="+mj-ea"/>
              <a:ea typeface="+mj-ea"/>
              <a:cs typeface="Times New Roman" panose="02020603050405020304" pitchFamily="18" charset="0"/>
            </a:endParaRPr>
          </a:p>
          <a:p>
            <a:pPr indent="457200">
              <a:lnSpc>
                <a:spcPct val="140000"/>
              </a:lnSpc>
            </a:pPr>
            <a:r>
              <a:rPr lang="zh-CN" altLang="en-US" dirty="0">
                <a:latin typeface="+mj-ea"/>
                <a:ea typeface="+mj-ea"/>
                <a:cs typeface="Times New Roman" panose="02020603050405020304" pitchFamily="18" charset="0"/>
              </a:rPr>
              <a:t>  尽管相比于</a:t>
            </a:r>
            <a:r>
              <a:rPr lang="en-US" altLang="zh-CN" dirty="0">
                <a:latin typeface="+mj-ea"/>
                <a:ea typeface="+mj-ea"/>
                <a:cs typeface="Times New Roman" panose="02020603050405020304" pitchFamily="18" charset="0"/>
              </a:rPr>
              <a:t>R-CNN</a:t>
            </a:r>
            <a:r>
              <a:rPr lang="zh-CN" altLang="en-US" dirty="0">
                <a:latin typeface="+mj-ea"/>
                <a:ea typeface="+mj-ea"/>
                <a:cs typeface="Times New Roman" panose="02020603050405020304" pitchFamily="18" charset="0"/>
              </a:rPr>
              <a:t>，Fast R-CNN更接近实时目标检测，但它区域候选框的生成仍然比较慢。</a:t>
            </a:r>
            <a:endParaRPr lang="en-US" altLang="zh-CN" dirty="0">
              <a:latin typeface="+mj-ea"/>
              <a:ea typeface="+mj-ea"/>
              <a:cs typeface="Times New Roman" panose="02020603050405020304" pitchFamily="18" charset="0"/>
            </a:endParaRPr>
          </a:p>
          <a:p>
            <a:pPr indent="457200">
              <a:lnSpc>
                <a:spcPct val="140000"/>
              </a:lnSpc>
            </a:pPr>
            <a:r>
              <a:rPr lang="en-US" altLang="zh-CN" dirty="0">
                <a:latin typeface="+mj-ea"/>
                <a:ea typeface="+mj-ea"/>
                <a:cs typeface="Times New Roman" panose="02020603050405020304" pitchFamily="18" charset="0"/>
              </a:rPr>
              <a:t>  </a:t>
            </a:r>
            <a:r>
              <a:rPr lang="zh-CN" altLang="en-US" dirty="0">
                <a:latin typeface="+mj-ea"/>
                <a:ea typeface="+mj-ea"/>
                <a:cs typeface="Times New Roman" panose="02020603050405020304" pitchFamily="18" charset="0"/>
              </a:rPr>
              <a:t>Ren等人提出使用卷积网络作为Faster R-CNN中的区域候选网络(RPN)，它采用任意输入图像并输出一组候选框。每个候选框都有一个相关的目标分数，该分数是用来描述目标的可能性（置信度）。</a:t>
            </a:r>
            <a:endParaRPr lang="zh-CN" altLang="en-US" dirty="0">
              <a:latin typeface="+mj-ea"/>
              <a:ea typeface="+mj-ea"/>
              <a:cs typeface="Times New Roman" panose="02020603050405020304" pitchFamily="18" charset="0"/>
            </a:endParaRPr>
          </a:p>
        </p:txBody>
      </p:sp>
      <p:sp>
        <p:nvSpPr>
          <p:cNvPr id="2" name="Rectangle 2"/>
          <p:cNvSpPr txBox="1">
            <a:spLocks noChangeArrowheads="1"/>
          </p:cNvSpPr>
          <p:nvPr/>
        </p:nvSpPr>
        <p:spPr bwMode="auto">
          <a:xfrm>
            <a:off x="668338" y="235898"/>
            <a:ext cx="11523662" cy="677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lvl1pPr algn="ctr" rtl="0" eaLnBrk="0" fontAlgn="base" hangingPunct="0">
              <a:spcBef>
                <a:spcPct val="0"/>
              </a:spcBef>
              <a:spcAft>
                <a:spcPct val="0"/>
              </a:spcAft>
              <a:defRPr sz="3600" b="1">
                <a:solidFill>
                  <a:schemeClr val="tx2"/>
                </a:solidFill>
                <a:latin typeface="+mj-lt"/>
                <a:ea typeface="+mj-ea"/>
                <a:cs typeface="+mj-cs"/>
              </a:defRPr>
            </a:lvl1pPr>
            <a:lvl2pPr algn="ctr" rtl="0" eaLnBrk="0" fontAlgn="base" hangingPunct="0">
              <a:spcBef>
                <a:spcPct val="0"/>
              </a:spcBef>
              <a:spcAft>
                <a:spcPct val="0"/>
              </a:spcAft>
              <a:defRPr sz="3600" b="1">
                <a:solidFill>
                  <a:schemeClr val="tx2"/>
                </a:solidFill>
                <a:latin typeface="Arial" panose="020B0604020202020204" pitchFamily="34" charset="0"/>
                <a:ea typeface="微软雅黑" panose="020B0503020204020204" pitchFamily="34" charset="-122"/>
              </a:defRPr>
            </a:lvl2pPr>
            <a:lvl3pPr algn="ctr" rtl="0" eaLnBrk="0" fontAlgn="base" hangingPunct="0">
              <a:spcBef>
                <a:spcPct val="0"/>
              </a:spcBef>
              <a:spcAft>
                <a:spcPct val="0"/>
              </a:spcAft>
              <a:defRPr sz="3600" b="1">
                <a:solidFill>
                  <a:schemeClr val="tx2"/>
                </a:solidFill>
                <a:latin typeface="Arial" panose="020B0604020202020204" pitchFamily="34" charset="0"/>
                <a:ea typeface="微软雅黑" panose="020B0503020204020204" pitchFamily="34" charset="-122"/>
              </a:defRPr>
            </a:lvl3pPr>
            <a:lvl4pPr algn="ctr" rtl="0" eaLnBrk="0" fontAlgn="base" hangingPunct="0">
              <a:spcBef>
                <a:spcPct val="0"/>
              </a:spcBef>
              <a:spcAft>
                <a:spcPct val="0"/>
              </a:spcAft>
              <a:defRPr sz="3600" b="1">
                <a:solidFill>
                  <a:schemeClr val="tx2"/>
                </a:solidFill>
                <a:latin typeface="Arial" panose="020B0604020202020204" pitchFamily="34" charset="0"/>
                <a:ea typeface="微软雅黑" panose="020B0503020204020204" pitchFamily="34" charset="-122"/>
              </a:defRPr>
            </a:lvl4pPr>
            <a:lvl5pPr algn="ctr" rtl="0" eaLnBrk="0" fontAlgn="base" hangingPunct="0">
              <a:spcBef>
                <a:spcPct val="0"/>
              </a:spcBef>
              <a:spcAft>
                <a:spcPct val="0"/>
              </a:spcAft>
              <a:defRPr sz="3600" b="1">
                <a:solidFill>
                  <a:schemeClr val="tx2"/>
                </a:solidFill>
                <a:latin typeface="Arial" panose="020B0604020202020204" pitchFamily="34" charset="0"/>
                <a:ea typeface="微软雅黑" panose="020B0503020204020204" pitchFamily="34" charset="-122"/>
              </a:defRPr>
            </a:lvl5pPr>
            <a:lvl6pPr marL="457200" algn="ctr" rtl="0" fontAlgn="base">
              <a:spcBef>
                <a:spcPct val="0"/>
              </a:spcBef>
              <a:spcAft>
                <a:spcPct val="0"/>
              </a:spcAft>
              <a:defRPr sz="3600" b="1">
                <a:solidFill>
                  <a:schemeClr val="tx2"/>
                </a:solidFill>
                <a:latin typeface="Arial" panose="020B0604020202020204" pitchFamily="34" charset="0"/>
                <a:ea typeface="微软雅黑" panose="020B0503020204020204" pitchFamily="34" charset="-122"/>
              </a:defRPr>
            </a:lvl6pPr>
            <a:lvl7pPr marL="914400" algn="ctr" rtl="0" fontAlgn="base">
              <a:spcBef>
                <a:spcPct val="0"/>
              </a:spcBef>
              <a:spcAft>
                <a:spcPct val="0"/>
              </a:spcAft>
              <a:defRPr sz="3600" b="1">
                <a:solidFill>
                  <a:schemeClr val="tx2"/>
                </a:solidFill>
                <a:latin typeface="Arial" panose="020B0604020202020204" pitchFamily="34" charset="0"/>
                <a:ea typeface="微软雅黑" panose="020B0503020204020204" pitchFamily="34" charset="-122"/>
              </a:defRPr>
            </a:lvl7pPr>
            <a:lvl8pPr marL="1371600" algn="ctr" rtl="0" fontAlgn="base">
              <a:spcBef>
                <a:spcPct val="0"/>
              </a:spcBef>
              <a:spcAft>
                <a:spcPct val="0"/>
              </a:spcAft>
              <a:defRPr sz="3600" b="1">
                <a:solidFill>
                  <a:schemeClr val="tx2"/>
                </a:solidFill>
                <a:latin typeface="Arial" panose="020B0604020202020204" pitchFamily="34" charset="0"/>
                <a:ea typeface="微软雅黑" panose="020B0503020204020204" pitchFamily="34" charset="-122"/>
              </a:defRPr>
            </a:lvl8pPr>
            <a:lvl9pPr marL="1828800" algn="ctr" rtl="0" fontAlgn="base">
              <a:spcBef>
                <a:spcPct val="0"/>
              </a:spcBef>
              <a:spcAft>
                <a:spcPct val="0"/>
              </a:spcAft>
              <a:defRPr sz="3600" b="1">
                <a:solidFill>
                  <a:schemeClr val="tx2"/>
                </a:solidFill>
                <a:latin typeface="Arial" panose="020B0604020202020204" pitchFamily="34" charset="0"/>
                <a:ea typeface="微软雅黑" panose="020B0503020204020204" pitchFamily="34" charset="-122"/>
              </a:defRPr>
            </a:lvl9pPr>
          </a:lstStyle>
          <a:p>
            <a:pPr algn="l" eaLnBrk="1" hangingPunct="1"/>
            <a:r>
              <a:rPr lang="en-US" altLang="zh-CN" dirty="0">
                <a:solidFill>
                  <a:schemeClr val="tx1"/>
                </a:solidFill>
              </a:rPr>
              <a:t>Faster RCNN</a:t>
            </a:r>
            <a:r>
              <a:rPr lang="zh-CN" altLang="en-US" dirty="0">
                <a:solidFill>
                  <a:schemeClr val="tx1"/>
                </a:solidFill>
              </a:rPr>
              <a:t>算法</a:t>
            </a:r>
            <a:endParaRPr lang="zh-CN" altLang="en-US" kern="0" dirty="0">
              <a:solidFill>
                <a:schemeClr val="tx1"/>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666176" y="1530700"/>
            <a:ext cx="10689801" cy="1383665"/>
          </a:xfrm>
          <a:prstGeom prst="rect">
            <a:avLst/>
          </a:prstGeom>
          <a:noFill/>
        </p:spPr>
        <p:txBody>
          <a:bodyPr wrap="square" rtlCol="0" anchor="t">
            <a:spAutoFit/>
          </a:bodyPr>
          <a:lstStyle/>
          <a:p>
            <a:pPr indent="457200">
              <a:lnSpc>
                <a:spcPct val="140000"/>
              </a:lnSpc>
            </a:pPr>
            <a:r>
              <a:rPr lang="zh-CN" altLang="en-US" sz="2000" dirty="0">
                <a:latin typeface="+mj-ea"/>
                <a:ea typeface="+mj-ea"/>
                <a:cs typeface="Times New Roman" panose="02020603050405020304" pitchFamily="18" charset="0"/>
              </a:rPr>
              <a:t> 如图所示，与ResNet</a:t>
            </a:r>
            <a:r>
              <a:rPr lang="en-US" altLang="zh-CN" sz="2000" dirty="0">
                <a:latin typeface="+mj-ea"/>
                <a:ea typeface="+mj-ea"/>
                <a:cs typeface="Times New Roman" panose="02020603050405020304" pitchFamily="18" charset="0"/>
              </a:rPr>
              <a:t>, </a:t>
            </a:r>
            <a:r>
              <a:rPr lang="zh-CN" altLang="en-US" sz="2000" dirty="0">
                <a:latin typeface="+mj-ea"/>
                <a:ea typeface="+mj-ea"/>
                <a:cs typeface="Times New Roman" panose="02020603050405020304" pitchFamily="18" charset="0"/>
              </a:rPr>
              <a:t>DPM</a:t>
            </a:r>
            <a:r>
              <a:rPr lang="en-US" altLang="zh-CN" sz="2000" dirty="0">
                <a:latin typeface="+mj-ea"/>
                <a:ea typeface="+mj-ea"/>
                <a:cs typeface="Times New Roman" panose="02020603050405020304" pitchFamily="18" charset="0"/>
              </a:rPr>
              <a:t>(Deformable Parts Model), </a:t>
            </a:r>
            <a:r>
              <a:rPr lang="zh-CN" altLang="en-US" sz="2000" dirty="0">
                <a:latin typeface="+mj-ea"/>
                <a:ea typeface="+mj-ea"/>
                <a:cs typeface="Times New Roman" panose="02020603050405020304" pitchFamily="18" charset="0"/>
                <a:sym typeface="+mn-ea"/>
              </a:rPr>
              <a:t>RCNN</a:t>
            </a:r>
            <a:r>
              <a:rPr lang="en-US" altLang="zh-CN" sz="2000" dirty="0">
                <a:latin typeface="+mj-ea"/>
                <a:ea typeface="+mj-ea"/>
                <a:cs typeface="Times New Roman" panose="02020603050405020304" pitchFamily="18" charset="0"/>
                <a:sym typeface="+mn-ea"/>
              </a:rPr>
              <a:t>, </a:t>
            </a:r>
            <a:r>
              <a:rPr lang="zh-CN" altLang="en-US" sz="2000" dirty="0">
                <a:latin typeface="+mj-ea"/>
                <a:ea typeface="+mj-ea"/>
                <a:cs typeface="Times New Roman" panose="02020603050405020304" pitchFamily="18" charset="0"/>
              </a:rPr>
              <a:t>Fast RCNN等使用图像金字塔解决目标大小差异不同，RPN引入了Anchor框。使用了多个不同长宽比的边界框，并对它们进行回归以定位目标。</a:t>
            </a:r>
            <a:r>
              <a:rPr lang="en-US" altLang="zh-CN" sz="2000" b="0" dirty="0">
                <a:latin typeface="+mj-ea"/>
                <a:ea typeface="+mj-ea"/>
                <a:cs typeface="Times New Roman" panose="02020603050405020304" pitchFamily="18" charset="0"/>
              </a:rPr>
              <a:t> </a:t>
            </a:r>
            <a:endParaRPr lang="zh-CN" altLang="en-US" sz="2000" dirty="0">
              <a:latin typeface="+mj-ea"/>
              <a:ea typeface="+mj-ea"/>
              <a:cs typeface="Times New Roman" panose="02020603050405020304" pitchFamily="18" charset="0"/>
            </a:endParaRPr>
          </a:p>
        </p:txBody>
      </p:sp>
      <p:pic>
        <p:nvPicPr>
          <p:cNvPr id="63" name="图片 103"/>
          <p:cNvPicPr>
            <a:picLocks noChangeAspect="1"/>
          </p:cNvPicPr>
          <p:nvPr>
            <p:custDataLst>
              <p:tags r:id="rId1"/>
            </p:custDataLst>
          </p:nvPr>
        </p:nvPicPr>
        <p:blipFill>
          <a:blip r:embed="rId2"/>
          <a:srcRect t="3622"/>
          <a:stretch>
            <a:fillRect/>
          </a:stretch>
        </p:blipFill>
        <p:spPr>
          <a:xfrm>
            <a:off x="2332359" y="3184580"/>
            <a:ext cx="7527282" cy="3141500"/>
          </a:xfrm>
          <a:prstGeom prst="rect">
            <a:avLst/>
          </a:prstGeom>
          <a:noFill/>
          <a:ln>
            <a:noFill/>
          </a:ln>
        </p:spPr>
      </p:pic>
      <p:sp>
        <p:nvSpPr>
          <p:cNvPr id="2" name="Rectangle 2"/>
          <p:cNvSpPr txBox="1">
            <a:spLocks noChangeArrowheads="1"/>
          </p:cNvSpPr>
          <p:nvPr/>
        </p:nvSpPr>
        <p:spPr bwMode="auto">
          <a:xfrm>
            <a:off x="668338" y="235898"/>
            <a:ext cx="11523662" cy="677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lvl1pPr algn="ctr" rtl="0" eaLnBrk="0" fontAlgn="base" hangingPunct="0">
              <a:spcBef>
                <a:spcPct val="0"/>
              </a:spcBef>
              <a:spcAft>
                <a:spcPct val="0"/>
              </a:spcAft>
              <a:defRPr sz="3600" b="1">
                <a:solidFill>
                  <a:schemeClr val="tx2"/>
                </a:solidFill>
                <a:latin typeface="+mj-lt"/>
                <a:ea typeface="+mj-ea"/>
                <a:cs typeface="+mj-cs"/>
              </a:defRPr>
            </a:lvl1pPr>
            <a:lvl2pPr algn="ctr" rtl="0" eaLnBrk="0" fontAlgn="base" hangingPunct="0">
              <a:spcBef>
                <a:spcPct val="0"/>
              </a:spcBef>
              <a:spcAft>
                <a:spcPct val="0"/>
              </a:spcAft>
              <a:defRPr sz="3600" b="1">
                <a:solidFill>
                  <a:schemeClr val="tx2"/>
                </a:solidFill>
                <a:latin typeface="Arial" panose="020B0604020202020204" pitchFamily="34" charset="0"/>
                <a:ea typeface="微软雅黑" panose="020B0503020204020204" pitchFamily="34" charset="-122"/>
              </a:defRPr>
            </a:lvl2pPr>
            <a:lvl3pPr algn="ctr" rtl="0" eaLnBrk="0" fontAlgn="base" hangingPunct="0">
              <a:spcBef>
                <a:spcPct val="0"/>
              </a:spcBef>
              <a:spcAft>
                <a:spcPct val="0"/>
              </a:spcAft>
              <a:defRPr sz="3600" b="1">
                <a:solidFill>
                  <a:schemeClr val="tx2"/>
                </a:solidFill>
                <a:latin typeface="Arial" panose="020B0604020202020204" pitchFamily="34" charset="0"/>
                <a:ea typeface="微软雅黑" panose="020B0503020204020204" pitchFamily="34" charset="-122"/>
              </a:defRPr>
            </a:lvl3pPr>
            <a:lvl4pPr algn="ctr" rtl="0" eaLnBrk="0" fontAlgn="base" hangingPunct="0">
              <a:spcBef>
                <a:spcPct val="0"/>
              </a:spcBef>
              <a:spcAft>
                <a:spcPct val="0"/>
              </a:spcAft>
              <a:defRPr sz="3600" b="1">
                <a:solidFill>
                  <a:schemeClr val="tx2"/>
                </a:solidFill>
                <a:latin typeface="Arial" panose="020B0604020202020204" pitchFamily="34" charset="0"/>
                <a:ea typeface="微软雅黑" panose="020B0503020204020204" pitchFamily="34" charset="-122"/>
              </a:defRPr>
            </a:lvl4pPr>
            <a:lvl5pPr algn="ctr" rtl="0" eaLnBrk="0" fontAlgn="base" hangingPunct="0">
              <a:spcBef>
                <a:spcPct val="0"/>
              </a:spcBef>
              <a:spcAft>
                <a:spcPct val="0"/>
              </a:spcAft>
              <a:defRPr sz="3600" b="1">
                <a:solidFill>
                  <a:schemeClr val="tx2"/>
                </a:solidFill>
                <a:latin typeface="Arial" panose="020B0604020202020204" pitchFamily="34" charset="0"/>
                <a:ea typeface="微软雅黑" panose="020B0503020204020204" pitchFamily="34" charset="-122"/>
              </a:defRPr>
            </a:lvl5pPr>
            <a:lvl6pPr marL="457200" algn="ctr" rtl="0" fontAlgn="base">
              <a:spcBef>
                <a:spcPct val="0"/>
              </a:spcBef>
              <a:spcAft>
                <a:spcPct val="0"/>
              </a:spcAft>
              <a:defRPr sz="3600" b="1">
                <a:solidFill>
                  <a:schemeClr val="tx2"/>
                </a:solidFill>
                <a:latin typeface="Arial" panose="020B0604020202020204" pitchFamily="34" charset="0"/>
                <a:ea typeface="微软雅黑" panose="020B0503020204020204" pitchFamily="34" charset="-122"/>
              </a:defRPr>
            </a:lvl6pPr>
            <a:lvl7pPr marL="914400" algn="ctr" rtl="0" fontAlgn="base">
              <a:spcBef>
                <a:spcPct val="0"/>
              </a:spcBef>
              <a:spcAft>
                <a:spcPct val="0"/>
              </a:spcAft>
              <a:defRPr sz="3600" b="1">
                <a:solidFill>
                  <a:schemeClr val="tx2"/>
                </a:solidFill>
                <a:latin typeface="Arial" panose="020B0604020202020204" pitchFamily="34" charset="0"/>
                <a:ea typeface="微软雅黑" panose="020B0503020204020204" pitchFamily="34" charset="-122"/>
              </a:defRPr>
            </a:lvl7pPr>
            <a:lvl8pPr marL="1371600" algn="ctr" rtl="0" fontAlgn="base">
              <a:spcBef>
                <a:spcPct val="0"/>
              </a:spcBef>
              <a:spcAft>
                <a:spcPct val="0"/>
              </a:spcAft>
              <a:defRPr sz="3600" b="1">
                <a:solidFill>
                  <a:schemeClr val="tx2"/>
                </a:solidFill>
                <a:latin typeface="Arial" panose="020B0604020202020204" pitchFamily="34" charset="0"/>
                <a:ea typeface="微软雅黑" panose="020B0503020204020204" pitchFamily="34" charset="-122"/>
              </a:defRPr>
            </a:lvl8pPr>
            <a:lvl9pPr marL="1828800" algn="ctr" rtl="0" fontAlgn="base">
              <a:spcBef>
                <a:spcPct val="0"/>
              </a:spcBef>
              <a:spcAft>
                <a:spcPct val="0"/>
              </a:spcAft>
              <a:defRPr sz="3600" b="1">
                <a:solidFill>
                  <a:schemeClr val="tx2"/>
                </a:solidFill>
                <a:latin typeface="Arial" panose="020B0604020202020204" pitchFamily="34" charset="0"/>
                <a:ea typeface="微软雅黑" panose="020B0503020204020204" pitchFamily="34" charset="-122"/>
              </a:defRPr>
            </a:lvl9pPr>
          </a:lstStyle>
          <a:p>
            <a:pPr algn="l" eaLnBrk="1" hangingPunct="1"/>
            <a:r>
              <a:rPr lang="en-US" altLang="zh-CN" dirty="0">
                <a:solidFill>
                  <a:schemeClr val="tx1"/>
                </a:solidFill>
              </a:rPr>
              <a:t>Faster RCNN</a:t>
            </a:r>
            <a:r>
              <a:rPr lang="zh-CN" altLang="en-US" dirty="0">
                <a:solidFill>
                  <a:schemeClr val="tx1"/>
                </a:solidFill>
              </a:rPr>
              <a:t>算法</a:t>
            </a:r>
            <a:endParaRPr lang="zh-CN" altLang="en-US" kern="0" dirty="0">
              <a:solidFill>
                <a:schemeClr val="tx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8338" y="236537"/>
            <a:ext cx="11523662" cy="677863"/>
          </a:xfrm>
        </p:spPr>
        <p:txBody>
          <a:bodyPr/>
          <a:lstStyle/>
          <a:p>
            <a:pPr algn="l"/>
            <a:r>
              <a:rPr lang="en-US" altLang="zh-CN" dirty="0">
                <a:solidFill>
                  <a:schemeClr val="tx1"/>
                </a:solidFill>
              </a:rPr>
              <a:t>1.</a:t>
            </a:r>
            <a:r>
              <a:rPr lang="zh-CN" altLang="en-US" sz="3600" dirty="0">
                <a:solidFill>
                  <a:schemeClr val="tx1"/>
                </a:solidFill>
                <a:latin typeface="Impact" panose="020B0806030902050204" pitchFamily="34" charset="0"/>
                <a:ea typeface="微软雅黑" panose="020B0503020204020204" pitchFamily="34" charset="-122"/>
              </a:rPr>
              <a:t>卷积模型概述</a:t>
            </a:r>
            <a:endParaRPr lang="zh-CN" altLang="en-US" dirty="0"/>
          </a:p>
        </p:txBody>
      </p:sp>
      <p:pic>
        <p:nvPicPr>
          <p:cNvPr id="1026" name="Picture 2"/>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6424612" y="3613844"/>
            <a:ext cx="5767387" cy="324415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p:cNvPicPr>
            <a:picLocks noChangeAspect="1" noChangeArrowheads="1"/>
          </p:cNvPicPr>
          <p:nvPr/>
        </p:nvPicPr>
        <p:blipFill rotWithShape="1">
          <a:blip r:embed="rId2">
            <a:extLst>
              <a:ext uri="{28A0092B-C50C-407E-A947-70E740481C1C}">
                <a14:useLocalDpi xmlns:a14="http://schemas.microsoft.com/office/drawing/2010/main" val="0"/>
              </a:ext>
            </a:extLst>
          </a:blip>
          <a:srcRect l="19844" t="9792" r="23789" b="22431"/>
          <a:stretch>
            <a:fillRect/>
          </a:stretch>
        </p:blipFill>
        <p:spPr bwMode="auto">
          <a:xfrm>
            <a:off x="790576" y="1834489"/>
            <a:ext cx="4976813" cy="336616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2"/>
          <p:cNvSpPr>
            <a:spLocks noGrp="1" noChangeArrowheads="1"/>
          </p:cNvSpPr>
          <p:nvPr>
            <p:ph type="title"/>
          </p:nvPr>
        </p:nvSpPr>
        <p:spPr>
          <a:xfrm>
            <a:off x="668338" y="235898"/>
            <a:ext cx="11523662" cy="677863"/>
          </a:xfrm>
        </p:spPr>
        <p:txBody>
          <a:bodyPr/>
          <a:lstStyle/>
          <a:p>
            <a:pPr algn="l" eaLnBrk="1" hangingPunct="1">
              <a:buClrTx/>
              <a:buSzTx/>
              <a:buFontTx/>
            </a:pPr>
            <a:r>
              <a:rPr lang="en-US" altLang="zh-CN" kern="1200" dirty="0">
                <a:solidFill>
                  <a:schemeClr val="tx1"/>
                </a:solidFill>
                <a:sym typeface="+mn-ea"/>
              </a:rPr>
              <a:t>U-Net</a:t>
            </a:r>
            <a:endParaRPr lang="en-US" altLang="zh-CN" kern="1200" dirty="0">
              <a:solidFill>
                <a:schemeClr val="tx1"/>
              </a:solidFill>
            </a:endParaRPr>
          </a:p>
        </p:txBody>
      </p:sp>
      <p:pic>
        <p:nvPicPr>
          <p:cNvPr id="4" name="图片 3" descr="图表, 箱线图&#10;&#10;描述已自动生成"/>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6390290" y="2251175"/>
            <a:ext cx="5214262" cy="3562763"/>
          </a:xfrm>
          <a:prstGeom prst="rect">
            <a:avLst/>
          </a:prstGeom>
        </p:spPr>
      </p:pic>
      <p:sp>
        <p:nvSpPr>
          <p:cNvPr id="7" name="文本框 6"/>
          <p:cNvSpPr txBox="1"/>
          <p:nvPr/>
        </p:nvSpPr>
        <p:spPr>
          <a:xfrm>
            <a:off x="587448" y="1548644"/>
            <a:ext cx="5939476" cy="465409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altLang="zh-CN" sz="2000" dirty="0">
                <a:solidFill>
                  <a:srgbClr val="333333"/>
                </a:solidFill>
                <a:latin typeface="Helvetica Neue"/>
              </a:rPr>
              <a:t>U-Net</a:t>
            </a:r>
            <a:r>
              <a:rPr lang="zh-CN" altLang="en-US" sz="2000" dirty="0">
                <a:solidFill>
                  <a:srgbClr val="333333"/>
                </a:solidFill>
                <a:latin typeface="Helvetica Neue"/>
              </a:rPr>
              <a:t>提出了一种新的网络结构和训练方法，网络较小运行速度快。</a:t>
            </a:r>
            <a:endParaRPr lang="zh-CN" altLang="en-US" sz="2000" dirty="0">
              <a:solidFill>
                <a:srgbClr val="333333"/>
              </a:solidFill>
              <a:latin typeface="Helvetica Neue"/>
            </a:endParaRPr>
          </a:p>
          <a:p>
            <a:pPr marL="342900" indent="-342900" algn="l">
              <a:lnSpc>
                <a:spcPct val="150000"/>
              </a:lnSpc>
              <a:buFont typeface="Arial" panose="020B0604020202020204" pitchFamily="34" charset="0"/>
              <a:buChar char="•"/>
            </a:pPr>
            <a:r>
              <a:rPr lang="zh-CN" altLang="en-US" sz="2000" b="0" i="0" dirty="0">
                <a:solidFill>
                  <a:srgbClr val="333333"/>
                </a:solidFill>
                <a:effectLst/>
                <a:latin typeface="Helvetica Neue"/>
              </a:rPr>
              <a:t>该网络由收缩路径</a:t>
            </a:r>
            <a:r>
              <a:rPr lang="en-US" altLang="zh-CN" sz="2000" b="0" i="0" dirty="0">
                <a:solidFill>
                  <a:srgbClr val="333333"/>
                </a:solidFill>
                <a:effectLst/>
                <a:latin typeface="Helvetica Neue"/>
              </a:rPr>
              <a:t>(contracting path)</a:t>
            </a:r>
            <a:r>
              <a:rPr lang="zh-CN" altLang="en-US" sz="2000" b="0" i="0" dirty="0">
                <a:solidFill>
                  <a:srgbClr val="333333"/>
                </a:solidFill>
                <a:effectLst/>
                <a:latin typeface="Helvetica Neue"/>
              </a:rPr>
              <a:t>和扩张路径</a:t>
            </a:r>
            <a:r>
              <a:rPr lang="en-US" altLang="zh-CN" sz="2000" b="0" i="0" dirty="0">
                <a:solidFill>
                  <a:srgbClr val="333333"/>
                </a:solidFill>
                <a:effectLst/>
                <a:latin typeface="Helvetica Neue"/>
              </a:rPr>
              <a:t>(expanding path)</a:t>
            </a:r>
            <a:r>
              <a:rPr lang="zh-CN" altLang="en-US" sz="2000" b="0" i="0" dirty="0">
                <a:solidFill>
                  <a:srgbClr val="333333"/>
                </a:solidFill>
                <a:effectLst/>
                <a:latin typeface="Helvetica Neue"/>
              </a:rPr>
              <a:t>组成。其中，收缩路径用于获取上下文信息</a:t>
            </a:r>
            <a:r>
              <a:rPr lang="en-US" altLang="zh-CN" sz="2000" b="0" i="0" dirty="0">
                <a:solidFill>
                  <a:srgbClr val="333333"/>
                </a:solidFill>
                <a:effectLst/>
                <a:latin typeface="Helvetica Neue"/>
              </a:rPr>
              <a:t>(context)</a:t>
            </a:r>
            <a:r>
              <a:rPr lang="zh-CN" altLang="en-US" sz="2000" b="0" i="0" dirty="0">
                <a:solidFill>
                  <a:srgbClr val="333333"/>
                </a:solidFill>
                <a:effectLst/>
                <a:latin typeface="Helvetica Neue"/>
              </a:rPr>
              <a:t>，扩张路径用于精确地定位</a:t>
            </a:r>
            <a:r>
              <a:rPr lang="en-US" altLang="zh-CN" sz="2000" b="0" i="0" dirty="0">
                <a:solidFill>
                  <a:srgbClr val="333333"/>
                </a:solidFill>
                <a:effectLst/>
                <a:latin typeface="Helvetica Neue"/>
              </a:rPr>
              <a:t>(localization)</a:t>
            </a:r>
            <a:r>
              <a:rPr lang="zh-CN" altLang="en-US" sz="2000" b="0" i="0" dirty="0">
                <a:solidFill>
                  <a:srgbClr val="333333"/>
                </a:solidFill>
                <a:effectLst/>
                <a:latin typeface="Helvetica Neue"/>
              </a:rPr>
              <a:t>，且两条路径相互对称。</a:t>
            </a:r>
            <a:endParaRPr lang="zh-CN" altLang="en-US" sz="2000" b="0" i="0" dirty="0">
              <a:solidFill>
                <a:srgbClr val="333333"/>
              </a:solidFill>
              <a:effectLst/>
              <a:latin typeface="Helvetica Neue"/>
            </a:endParaRPr>
          </a:p>
          <a:p>
            <a:pPr marL="342900" indent="-342900">
              <a:lnSpc>
                <a:spcPct val="150000"/>
              </a:lnSpc>
              <a:buFont typeface="Arial" panose="020B0604020202020204" pitchFamily="34" charset="0"/>
              <a:buChar char="•"/>
            </a:pPr>
            <a:r>
              <a:rPr lang="zh-CN" altLang="en-US" sz="2000" b="0" i="0" dirty="0">
                <a:solidFill>
                  <a:srgbClr val="333333"/>
                </a:solidFill>
                <a:effectLst/>
                <a:latin typeface="Helvetica Neue"/>
              </a:rPr>
              <a:t>该网络能够仅使用极少图像</a:t>
            </a:r>
            <a:r>
              <a:rPr lang="zh-CN" altLang="en-US" sz="2000" dirty="0">
                <a:solidFill>
                  <a:srgbClr val="333333"/>
                </a:solidFill>
                <a:latin typeface="Helvetica Neue"/>
              </a:rPr>
              <a:t>进行</a:t>
            </a:r>
            <a:r>
              <a:rPr lang="zh-CN" altLang="en-US" sz="2000" b="0" i="0" dirty="0">
                <a:solidFill>
                  <a:srgbClr val="333333"/>
                </a:solidFill>
                <a:effectLst/>
                <a:latin typeface="Helvetica Neue"/>
              </a:rPr>
              <a:t>端对端训练，并且在</a:t>
            </a:r>
            <a:r>
              <a:rPr lang="en-US" altLang="zh-CN" sz="2000" dirty="0">
                <a:solidFill>
                  <a:srgbClr val="333333"/>
                </a:solidFill>
                <a:latin typeface="Helvetica Neue"/>
              </a:rPr>
              <a:t>ISBI(IEEE International Symposium on Biomedical Imaging)</a:t>
            </a:r>
            <a:r>
              <a:rPr lang="zh-CN" altLang="en-US" sz="2000" dirty="0">
                <a:solidFill>
                  <a:srgbClr val="333333"/>
                </a:solidFill>
                <a:latin typeface="Helvetica Neue"/>
              </a:rPr>
              <a:t>竞赛中，</a:t>
            </a:r>
            <a:r>
              <a:rPr lang="zh-CN" altLang="en-US" sz="2000" b="0" i="0" dirty="0">
                <a:solidFill>
                  <a:srgbClr val="333333"/>
                </a:solidFill>
                <a:effectLst/>
                <a:latin typeface="Helvetica Neue"/>
              </a:rPr>
              <a:t>对于分割电子显微镜中的神经元结构的表现好于以前最好的方法。</a:t>
            </a:r>
            <a:endParaRPr lang="zh-CN" altLang="en-US" sz="2000" b="0" i="0" dirty="0">
              <a:solidFill>
                <a:srgbClr val="333333"/>
              </a:solidFill>
              <a:effectLst/>
              <a:latin typeface="Helvetica Neue"/>
            </a:endParaRPr>
          </a:p>
        </p:txBody>
      </p:sp>
    </p:spTree>
  </p:cSld>
  <p:clrMapOvr>
    <a:masterClrMapping/>
  </p:clrMapOvr>
  <p:transition advTm="8005"/>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2"/>
          <p:cNvSpPr>
            <a:spLocks noGrp="1" noChangeArrowheads="1"/>
          </p:cNvSpPr>
          <p:nvPr>
            <p:ph type="title"/>
          </p:nvPr>
        </p:nvSpPr>
        <p:spPr>
          <a:xfrm>
            <a:off x="668338" y="235898"/>
            <a:ext cx="11523662" cy="677863"/>
          </a:xfrm>
        </p:spPr>
        <p:txBody>
          <a:bodyPr/>
          <a:lstStyle/>
          <a:p>
            <a:pPr algn="l" eaLnBrk="1" hangingPunct="1"/>
            <a:r>
              <a:rPr lang="en-US" altLang="zh-CN" kern="1200" dirty="0">
                <a:solidFill>
                  <a:schemeClr val="tx1"/>
                </a:solidFill>
                <a:sym typeface="+mn-ea"/>
              </a:rPr>
              <a:t>U-Net</a:t>
            </a:r>
            <a:endParaRPr lang="zh-CN" altLang="en-US" dirty="0">
              <a:solidFill>
                <a:schemeClr val="tx1"/>
              </a:solidFill>
            </a:endParaRPr>
          </a:p>
        </p:txBody>
      </p:sp>
      <p:sp>
        <p:nvSpPr>
          <p:cNvPr id="11" name="文本框 10"/>
          <p:cNvSpPr txBox="1"/>
          <p:nvPr/>
        </p:nvSpPr>
        <p:spPr>
          <a:xfrm>
            <a:off x="965864" y="3728313"/>
            <a:ext cx="10102685" cy="2674450"/>
          </a:xfrm>
          <a:prstGeom prst="rect">
            <a:avLst/>
          </a:prstGeom>
          <a:noFill/>
        </p:spPr>
        <p:txBody>
          <a:bodyPr wrap="square">
            <a:spAutoFit/>
          </a:bodyPr>
          <a:lstStyle/>
          <a:p>
            <a:pPr>
              <a:lnSpc>
                <a:spcPct val="150000"/>
              </a:lnSpc>
            </a:pPr>
            <a:r>
              <a:rPr lang="zh-CN" altLang="en-US" dirty="0"/>
              <a:t>为什么</a:t>
            </a:r>
            <a:r>
              <a:rPr lang="en-US" altLang="zh-CN" sz="2400" dirty="0">
                <a:solidFill>
                  <a:srgbClr val="333333"/>
                </a:solidFill>
                <a:latin typeface="Helvetica Neue"/>
              </a:rPr>
              <a:t>U-Net</a:t>
            </a:r>
            <a:r>
              <a:rPr lang="zh-CN" altLang="en-US" dirty="0"/>
              <a:t>效果好：</a:t>
            </a:r>
            <a:endParaRPr lang="en-US" altLang="zh-CN" dirty="0"/>
          </a:p>
          <a:p>
            <a:pPr>
              <a:lnSpc>
                <a:spcPct val="150000"/>
              </a:lnSpc>
            </a:pPr>
            <a:r>
              <a:rPr lang="zh-CN" altLang="en-US" sz="1800" dirty="0"/>
              <a:t>1、底层（深层）信息：经过多次下采样后的低分辨率信息。这些信息能够提供分割目标在整个图像中上下文语义信息，可理解为反应目标和它的环境之间关系的特征。这个特征有助于物体的类别判断（所以分类问题通常只需要低分辨率/深层信息，不涉及多尺度融合）。</a:t>
            </a:r>
            <a:endParaRPr lang="en-US" altLang="zh-CN" sz="1800" dirty="0"/>
          </a:p>
          <a:p>
            <a:pPr>
              <a:lnSpc>
                <a:spcPct val="150000"/>
              </a:lnSpc>
            </a:pPr>
            <a:r>
              <a:rPr lang="zh-CN" altLang="en-US" sz="1800" dirty="0"/>
              <a:t>2、高层（浅层）信息：经过concatenate操作从encoder直接传递到同高度decoder上的高分辨率信息。这些信息能够为分割提供更加精细的特征。</a:t>
            </a:r>
            <a:endParaRPr lang="zh-CN" altLang="en-US" sz="1800" dirty="0"/>
          </a:p>
        </p:txBody>
      </p:sp>
      <p:pic>
        <p:nvPicPr>
          <p:cNvPr id="13" name="图片 12" descr="卡通人物&#10;&#10;中度可信度描述已自动生成"/>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906724" y="1385507"/>
            <a:ext cx="10220964" cy="2463590"/>
          </a:xfrm>
          <a:prstGeom prst="rect">
            <a:avLst/>
          </a:prstGeom>
        </p:spPr>
      </p:pic>
    </p:spTree>
  </p:cSld>
  <p:clrMapOvr>
    <a:masterClrMapping/>
  </p:clrMapOvr>
  <p:transition advTm="8005"/>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AutoShape 5" descr="data:image/png;base64,iVBORw0KGgoAAAANSUhEUgAAAtEAAAHwCAYAAABg0TMJAAAABHNCSVQICAgIfAhkiAAAAAlwSFlz%0AAAALEgAACxIB0t1+/AAAIABJREFUeJzs3Xd4lFX6xvHvIUYIRSKIaEIVMYCgBKKC2FtcXTGi4qJi%0AFysKSiju7s+y7goEKdIULIAiiyJmdUURARXsYNBoIIAKSII0iYBECcn5/XEmGNh0MvNOuT/XxeXk%0AzZRnJkjuOfO8zzHWWkREREREpPJqeV2AiIiIiEioUYgWEREREakihWgRERERkSpSiBYRERERqSKF%0AaBERERGRKlKIFhERERGpIoVoEQlKxphWxhhrjDnM9/XbxpgbA/C4jxhjXvL34/geK8EYs8IYs8sY%0Ac58x5mljzN8D8djBxhizzhhzQTVve6YxJruma6rE40bsz0tEFKJF5BD4gk++MWa3MWazMWaaMaa+%0APx7LWvsna+30StZUrTBWifs+xxhT5Hu+u4wx2caYmw/hLgcDi621Day1T1lr77TW/qPEY22smcor%0Az/cmosD3HPOMMR8bY7oHuo7y+N5cHV/8tbV2ibU2wU+PdasxZpXv573ZGDPPGNPA97j7f14iEnkU%0AokXkUF1mra0PdAGSgL8dfAXjhMu/N7m+53sEMASYaozpcPCVilfQK9AS+LaG66sJs33PsQmwFJhr%0AjDEe1xRwxpizgX8Bfay1DYD2wGxvqxKRYBEuv9RExGPW2hzgbaAjgDHmfWPMP40xHwF7gOOMMQ2N%0AMc8ZYzYZY3KMMY8bY6J8148yxowyxmwzxnwPXFry/n33d1uJr283xqz0rRBmGWO6GGNeBFoAb/pW%0AUgf7rtvNt6KaZ4z5yhhzTon7aW2M+cB3PwuAoyr5fK21Nh3YAXQo0X5yqzFmA7DId/89jTHf+h77%0AfWNMe9/xRcC5wARfrSf4VvIfN8bU872Wcb7v7TbGxB30epxmjPmp+PXzHbvCGPO17/Kpxphlxpid%0AvhXU0ZV5Xgc9xwJgOnAM0NgYU8sY8zdjzHpjzBZjzAxjTEPf4xU//37GmFzfz3hQidqmGWMeL/F1%0AmSvtvto/8b1mm4wxE4wxh/u+96Hval/5XpdrDr4vY0x732ud53vtex5Ux0RjzFu+n/lnxpg2ZbwE%0ApwCfWGszfK/Hz9ba6dbaXQc/J2NM8d+54j9FxpibfN9rZ4xZYIz52bhPL3pX6QchIkFJIVpEaoQx%0ApjlwCZBR4nBfoB/QAFgPTAP2AccDicBFQHEwvh34s+94EnBVOY91NfAIcANuRbgnsN1a2xfYgG91%0A3Fo70hgTD7wFPA40AgYBrxljmvju7mVgOS48/wOoVN+1L1BeAcQCmSW+dTZuxTLZGHMCMAsYgFvV%0AnYcL+Idba88DlgD3+mpdXXwH1tpfgT/hW/X2/ckt+fjW2s+AX4HzShy+1vd8AMYB46y1RwBtgFcq%0A87wOeo61gZuAH62123yXb8KF/+OA+sCEg252LtAW97MdYqrXWlMIDMT9TLoD5wN3A1hrz/Jd52Tf%0A63LAyrAxJhp4E3gXOBroD8w0xpRs9/gL8ChwJLAW+GcZdXyG+zk+aozp4Xs9SmWtLf47Vx+4GvgJ%0AWOh7Q7QA93M52vfYk0wpn16ISGhRiBaRQ5VujMnDfez/Ae7j72LTrLXfWmv34QLsJcAAa+2v1tot%0AwBhcqADoDYy11v5orf0ZeKKcx7wNGGmt/cK3IrzWWru+jOteD8yz1s6z1hZZaxcAy4BLjDEtcKuN%0Af7fW/m6t/RAXwMoT53u+24CHgb7W2pIntT3ie375wDXAW9baBb5V3VFADHB6BY9RWbOAPgDG9ele%0A4jsGUAAcb4w5ylq721r7aRXut7fvOf4IdAWu8B2/Dhhtrf3eWrsbGAb8xRzYuvKo7/lnAi8U11cV%0A1trl1tpPrbX7rLXrgGdwb04qoxsu3A+31u611i4C/ntQHa9baz/3/b2cCXQuo44lQC9cq9JbwHZj%0AzOiSq/8H871xmg70ttb+iHtjuM5a+4Lv+WQAr+GCtoiEsMr07ImIlCfFWvteGd/7scTllkA0sMn8%0A0V5bq8R14g66flmhGKA58F0l62sJXG2MuazEsWhgse8xd/hWfks+bvNy7i/XWtusnO+XfA5xlHge%0A1toiY8yPQHwla6/Iy8DHxpi7cGHvyxJvJm4FHgNWGWN+wIXb/1byfl+x1l5fyvEDno/v8mFA0xLH%0ADv4ZdqrkY+7nC6KjcZ9I1PU9xvJK3jwOt3JedFAdJV/zn0pc3oML3aWy1r4NvG1cT/+5wKtANi7Y%0AH1x3Q+A/wN+stUt9h1sCp/nelBQ7DHixks9HRIKUQrSI+JMtcflH4HfgKN8K4ME2cWB4bVHO/f6I%0Aa1Go6DGLr/uitfb2g69ojGkJHGmMqVciSLco5T6qouRtcykRIo1799AcyKni/ZR+BWuzjDHrca0f%0AJVs5sNauAfr4wl8vYI4xpvFBbxiqKhcXCou1wLXnbAaK31g0B1aV+H5xG8qvuEBc7JhyHmcyri2o%0Aj7V2lzFmAOW095RSY3NjTK0SQboFsLqc21TId18Lfb3sHQ/+vu91fhk3bWVKiW/9CHxgrb3wUB5f%0ARIKP2jlEJCCstZtwfapPGmOO8PUUtzFuAgK4nt37jDHNjDFHAkPLubtngUHGmK7GOd4XiMEFuuNK%0AXPcl4DJjTLJxJy/W8Z2I1sy3arsMeNQYc7gx5gzgMmrOK8Clxpjzfb26D+LeSHxcidtuxp3M17CC%0A670M3A+chVslBcAYc70xpokv/BWvghaVcvuqmAUMNO5kzPq41p3ZB70p+rsxpq4x5kTgZv6YZrEC%0A10LTyBhzDK5PvCwNgJ3AbmNMO+Cug75/8M+4pM9wq8uDjTHRxp1Eehnw70o/Sx9jzOXGmL8YY470%0A/T07FddWUlprzD+BerifRUn/BU4wxvT11RNtjDnF+E4wFZHQpRAtIoF0A3A4kIWbajEHONb3vanA%0AfOAr4Etgbll3Yq19FRdaXgZ2Aem4nmtwvdR/801mGOTrS70ceAjYilsZTOWPf/+uBU4Dfsb1OM+o%0AiSfqqzMb15M9HtdDfRnupMe9lbjtKlxo/d73XOLKuOosXLBb5Dv5r9jFwLfGmN24kwz/4uvTxjc9%0A4sxqPKXncW0IHwI/AL/hTtwr6QPcyXoLgVHW2nd9x1/E/WzX4d5MlTcqbhDu57IL9/fi4Os+Akz3%0AvS4HTLrwvbaX4VbntwGTgBt8r2dV7cCd8LoGF+pfAtKstTNLuW4fXD/2jhITOq7zTfK4CNf7n4tr%0AJRkBlHmSooiEBmPtoXxqKSIi4kbc4YJ1dBntOiIiYUUr0SIiIiIiVaQQLSIiIiJSRWrnEBERERGp%0AIq1Ei4iIiIhUkUK0iIiIiEgVhcRmK0cddZRt1aqV12WIiIiISJhbvnz5Nmttk4quFxIhulWrVixb%0AtszrMkREREQkzPl2gq2Q2jlERERERKpIIVpEREREpIoUokVEREREqigkeqJLU1BQwMaNG/ntt9+8%0ALkWAOnXq0KxZM6Kjo70uRURERMTv/BaijTHNgRlAU8ACU6y144wxjwC3A1t9V33IWjuvqve/ceNG%0AGjRoQKtWrTDG1FTZUg3WWrZv387GjRtp3bq11+WIiIiI+J0/V6L3AQ9aa780xjQAlhtjFvi+N8Za%0AO+pQ7vy3335TgA4SxhgaN27M1q1bK76yiIiISBjwW4i21m4CNvku7zLGrATia/IxFKCDh34WIiIi%0AEkkCcmKhMaYVkAh85jvU3xjztTHmeWPMkWXcpp8xZpkxZlmwrnBGRUXRuXNnOnbsyNVXX82ePXuq%0AfV/vv/8+f/7znwF44403GD58eJnXzcvLY9KkSfu/zs3N5aqrrqr2Y4uIiIhI1fg9RBtj6gOvAQOs%0AtTuBycBxQGfcSvWTpd3OWjvFWptkrU1q0qTCTWM8ERMTw4oVK/jmm284/PDDefrppw/4vrWWoqKi%0AKt9vz549GTp0aJnfPzhEx8XFMWfOnCo/joiIiIhUj19DtDEmGhegZ1pr5wJYazdbawuttUXAVOBU%0Af9YQKGeeeSZr165l3bp1JCQkcMMNN9CxY0d+/PFH3n33Xbp3706XLl24+uqr2b17NwDvvPMO7dq1%0Ao0uXLsydO3f/fU2bNo17770XgM2bN3PFFVdw8sknc/LJJ/Pxxx8zdOhQvvvuOzp37kxqairr1q2j%0AY8eOgOsVv/nmm+nUqROJiYksXrx4/3326tWLiy++mLZt2zJ48OAAv0IiIiIi4cOf0zkM8Byw0lo7%0AusTxY3390gBXAN8c8oMNGAArVhzy3Rygc2cYO7ZSV923bx9vv/02F198MQBr1qxh+vTpdOvWjW3b%0AtvH444/z3nvvUa9ePUaMGMHo0aMZPHgwt99+O4sWLeL444/nmmuuKfW+77vvPs4++2xef/11CgsL%0A2b17N8OHD+ebb75hhe85r1u3bv/1J06ciDGGzMxMVq1axUUXXcTq1asBWLFiBRkZGdSuXZuEhAT6%0A9+9P8+bND+FFEhEREYlM/pzO0QPoC2QaY4oT7kNAH2NMZ9zYu3XAHX6swa/y8/Pp3Lkz4Faib731%0AVnJzc2nZsiXdunUD4NNPPyUrK4sePXoAsHfvXrp3786qVato3bo1bdu2BeD6669nypQp//MYixYt%0AYsaMGYDrwW7YsCE7duwos6alS5fSv39/ANq1a0fLli33h+jzzz+fhg0bAtChQwfWr1+vEC0iIiJS%0ADf6czrEUKG1kQ5VnQleokivGNa24J/pg9erV23/ZWsuFF17IrFmzDrhOabfzt9q1a++/HBUVxb59%0A+wJeg4iIiEg40LbfftatWzc++ugj1q5dC8Cvv/7K6tWradeuHevWreO7774D+J+QXez8889n8uTJ%0AABQWFvLLL7/QoEEDdu3aVer1zzzzTGbOnAnA6tWr2bBhAwkJCTX9tEREREQimkK0nzVp0oRp06bR%0Ap08fTjrppP2tHHXq1GHKlClceumldOnShaOPPrrU248bN47FixfTqVMnunbtSlZWFo0bN6ZHjx50%0A7NiR1NTUA65/9913U1RURKdOnbjmmmuYNm3aASvQIiIiInLojLXW6xoqlJSUZJctW3bAsZUrV9K+%0AfXuPKpLS6GciIiIioc4Ys9xam1TR9bQSLSIiIiJSRf6cziEiIiIiUq70jBzS5meTm5dPXGwMqckJ%0ApCTGe11WhRSiRURERMQT6Rk5DJubSX5BIQA5efkMm5sJEPRBWu0cIiIiIuKJtPnZ+wN0sfyCQtLm%0AZ3tUUeUpRIuIiIiIJ3Lz8qt0PJgoRIuIiIiIJ+JiY6p0PJgoRFfT9u3b6dy5M507d+aYY44hPj5+%0A/9d79+49pPt+/fXXSUtLq5E6r7/+elq3bs3JJ5/MCSecwI033khubm6Ftxs9ejS//fZbjdQgIiIi%0AUprU5ARioqMOOBYTHUVqcvBvFKcTC6upcePG+7fufuSRR6hfvz6DBg064DrWWqy11KpVtfcqV1xx%0ARY3VCTBmzBhSUlIoKipi9OjRnHfeeWRmZhIdHV3mbUaPHs0tt9xCnTp1arQWERERkWLFJw+G4nSO%0AiFmJTs/IocfwRbQe+hY9hi8iPSPHL4+zdu1aOnTowHXXXceJJ57Ipk2b6NevH0lJSZx44ok89thj%0A+6/brFkzHnnkERITEznppJNYvXo1AM8++ywDBgwA3Ery/fffz+mnn85xxx3H66+/DrgtwO+8807a%0AtWvHRRddxMUXX0x6enq5tdWqVYtBgwbRqFEj3n33XYBSaxszZgxbtmzhzDPP5IILLijzeiIiIiKH%0AKiUxno+GnscPwy/lo6HnhUSAhggJ0cXjU3Ly8rH8MT7FX0F61apVDBw4kKysLOLj4xk+fDjLli3j%0Aq6++YsGCBWRlZe2/btOmTcnIyOC2225j9OjRpd7fli1b+Oijj0hPT2fYsGEAvPrqq+Tk5JCVlcW0%0AadP45JNPKl1fly5dWLVqFUCptQ0cOJCjjz6aJUuW8N5775V5PREREZFIFREhOtDjU9q0aUNS0h+7%0ARc6aNYsuXbrQpUsXVq5ceUAA7dWrFwBdu3Zl3bp1pd5fSkoKxhhOOukkcnJc8F+6dCm9e/emVq1a%0AxMXFcfbZZ1e6vpJbvZdXW0mVvZ6IiIhIJIiInuhAj0+pV6/e/str1qxh3LhxfP7558TGxnL99dcf%0AcMJe7dq1AYiKimLfvn2l3l/xdeDAAFxdK1as4NJLL62wtso+BxEREZFIExEr0V6OT9m5cycNGjTg%0AiCOOYNOmTcyfP79G7rdHjx7MmTMHay2bNm3iww8/rPA21lrGjBnD9u3bufDCC8utrUGDBuzatcuv%0Az0FEREQkVEXESnRqcsIBW0pC4MandOnShQ4dOtCuXTtatmxJjx49auR+e/fuzaJFi2jfvj0tW7Yk%0AMTGRhg0blnrdgQMH8vDDD5Ofn0/37t1ZtGgR0dHR5dbWr18/LrjgApo3b86CBQv88hxEREREQpWp%0AifYAf0tKSrLLli074NjKlStp3759pe8jPSMnJMenlGf37t3Ur1+frVu3ctppp/HZZ5/RpEkTz+qp%0A6s9EREREJNgYY5Zba5Mqul5ErESDG58S6qH5YH/605/YuXMnBQUFPProo54GaBEREZFIEjEhOhwt%0AWbLE6xJEREREIlJEnFgoIiIiIlKTQjpEh0I/d6TQz0JEREQiSciG6Dp16rB9+3aFtyBgrWX79u3U%0AqVPH61JEREREAiJke6KbNWvGxo0b2bp1q9elCO5NTbNmzbwuQ0RERCQgQjZER0dH07p1a6/LEBER%0AEZEIFLLtHCIiIiIiXgnZlWgRERGJbOG4kZqEDoVoERERCTnpGTkMm5tJfkEhADl5+QybmwmgIC0B%0AoXYOERERCTlp87P3B+hi+QWFpM3P9qgiiTQK0SIiIhJycvPyq3RcpKYpRIuIiEjIiYuNqdJxkZqm%0AEC0iIiIhJzU5gZjoqAOOxURHkZqc4FFFEml0YqGIiIiEnOKTBzWdQ7yiEC0iIiIhKSUxXqFZPKN2%0ADhERERGRKlKIFhERERGpIoVoEREREZEqUogWEREREakihWgRERERkSrSdA4RERGRAErPyNFovjCg%0AlWgRERGRAEnPyGHY3Exy8vKxQE5ePsPmZpKekeN1ad4pKoL0dPjXv7yupEoUokVEREQCJG1+NvkF%0AhQccyy8oJG1+tkcVeWjvXnjhBTjxRLjiCpg+HX7/3euqKk0hWkRERCRAcvPyq3Q8LO3eDWPGQJs2%0AcMstULs2zJoF337rLocI9USLiIiIBEhcbAw5pQTmuNgYD6oJsG3bYPx4mDABfv4ZzjkHpk6F5GQw%0Axuvqqkwr0SIiIiIBkpqcQEx01AHHYqKjSE1O8KiiAFi/Hu6/H1q0gMcegzPPhE8+gcWL4eKLQzJA%0Ag1aiRURERAKmeApHREzn+OYbGDnStWoAXH89DB4M7dt7W1cNUYgWERERCaCUxPjwDM3FPv4Yhg+H%0AN9+EunXh3nvhgQegeXOvK6tRCtEiIiIicmishXnzYMQIWLIEGjWChx+G/v2hcWOvq/MLhWgRERER%0AqZ59+2D2bBeeMzPdavPYsXDbbVCvntfV+ZVCtIiIiIhUzZ49bsbzqFGwbh106ODmPPfpA9HRXlcX%0AEArRIiIiIh4JuS3Ad+yASZNg3DjYuhW6d3crz5ddBrUia+ibQrSIiIiIB4q3AC/ewbB4C3Ag+IJ0%0Abq7bIOXpp91mKZdcAkOHwhlnhOyIukMVWW8ZRERERIJESGwBnp3t+ptbtYLRo6FnT1ixAt56y817%0AjtAADVqJFhEREfFEUG8BvmyZG1M3d67bivv22+HBB+G447yuLGgoRIuIiIh4IOi2ALcWFi504Xnh%0AQmjYEIYNg/vug6ZNvakpiKmdQ0RERMQDQbMFeGEhzJkDp5wCF14IWVlup8ENG+Cf/1SALoNWokVE%0AREQ84PkW4L//Di++6ALzmjXQti1MnQp9+7oWDimXQrSIiIiIRzzZAnznTpgyxZ0ouGkTdO0Kr74K%0AV1wBUVEV314AhWgRERGRyLB5Mzz1FEycCL/8Ahdc4FaizzsvoqdsVJdCtIiIiEg4++EHt7Pg88+7%0AFo4rr4QhQyApyevKQppCtIiIiEg4+vprGDECZs92bRo33ACpqXDCCV5XFhYUokVERETChbWwZIkb%0AU/f221C/PjzwAAwYAHFxXlcXVhSiRUREREJdURG8+aYLz59+Ck2auPF0d90FRx7pdXVhSSFaRERE%0AJFTt3QuzZrkxdVlZbnvuiRPh5pshxqNNWyKE3zZbMcY0N8YsNsZkGWO+Ncbc7zveyBizwBizxvdf%0AvT0SERERqYpff4Vx4+D44+Gmm1zP88yZbt7z3XcrQAeAP3cs3Ac8aK3tAHQD7jHGdACGAguttW2B%0Ahb6vRURERKQi27fDo49Cixauz7l1a5g3D776Cq69Fg5Tk0Gg+O2VttZuAjb5Lu8yxqwE4oHLgXN8%0AV5sOvA8M8VcdIiIiIiHvxx/d5ihTpsCePdCzpxtTd/rpXlcWsQLydsUY0wpIBD4DmvoCNsBPQKkb%0Ashtj+gH9AFq0aOH/IkVERESCTVaW63eeOdN93aePC88nnuhtXeLXdg4AjDH1gdeAAdbanSW/Z621%0AgC3tdtbaKdbaJGttUpMmTfxdpoiIiEjw+PRTSElxYfnVV12f89q1MGOGAnSQ8OtKtDEmGhegZ1pr%0A5/oObzbGHGut3WSMORbY4s8aREREREKCtfDOO26DlA8+cKPpHn4Y7r0XjjrK6+rkIP6czmGA54CV%0A1trRJb71BnCj7/KNwH/8VYOIiIhI0Nu3z42pS0yESy6B775z/c8bNsAjjyhAByl/rkT3APoCmcaY%0AFb5jDwHDgVeMMbcC64HefqxBREREJDjl58O0aZCWBj/8AO3awQsvuCkbhx/udXVSAX9O51gKmDK+%0Afb6/HldEREQkqOXlweTJMHYsbNkCp53mVp579oRafj9dTWqIhgmKiIiIBMKmTS44T54Mu3ZBcjIM%0AHQpnnw2mrHVHCVYK0SIiIiL+tHata9mYNs31P/fuDYMHux5oCVkK0SIiIiL+sHy5m7Tx2msQHQ23%0A3AKDBkGbNl5XJjVAIVpERESkplgLixfD8OGwYAEccYRbdb7/fjjmGK+rkxqkEC0iIiJyqIqKID3d%0AhecvvnCBecQIuOMOaNjQ6+rEDxSiRURERKrr99/dltwjR0J2tmvVeOYZuOEGqFPH6+rEjxSiRURE%0ARKpq1y6YMsWNpsvNhS5d4JVXoFcviIryujoJAIVoERERkcrauhWeegomTHDzns87z03duOACjamL%0AMArRIiIiIhVZtw5GjYLnn4fffnMrzkOGwCmneF2ZeEQhWkRERKQsmZnuBMF//9vtJnjDDZCaCgkJ%0AXlcmHlOIFhERETnY0qVu0sZbb0G9ejBgAAwcCPHxXlcmQUIhWkRERATcmLp581x4/ugjaNwYHnsM%0A7rkHGjXyujoJMgrRIiIiEtkKCly7xogR8O230LIljB/vdhisW9fr6iRIKUSLiIhIZNqzB557zp0w%0AuGEDdOwIL74I11zjtukWKYdCtIiIiESWn392I+rGj4dt26BHD5g4ES69VGPqpNIUokVERCQybNzo%0ANkeZMgV+/RX+/Gc3pu6MM7yuTEKQQrSIiIiEt1Wr3LbcL73kTh689loYPNi1b4hUk0K0iIiIhKfP%0AP3eTNtLToU4duPNOeOABaNXK68okDChEi4iISPiwFhYscOF58WI48kj429+gf39o0sTr6iSMKESL%0AiIhI6Nu3D157zY2py8hwm6KMHg233w7163tdnYQhhWgREREJXb/9BtOnQ1oafPed2477+efhuuvg%0A8MO9rk7CmEK0iIiIhJ5ffoHJk2HsWNi8GU45xQXpyy+HWrW8ri6kpGfkkDY/m9y8fOJiY0hNTiAl%0AUdubV0QhWkRERELHTz+54Dx5MuzcCRddBEOHwjnnaMZzNaRn5DBsbib5BYUA5OTlM2xuJoCCdAX0%0AVk1ERESC39q1brpGq1ZuxTk5GZYvh/nz4dxzFaCrKW1+9v4AXSy/oJC0+dkeVRQ6tBItIiIiwevL%0AL93JgnPmwGGHwU03waBB0Lat15WFhdy8/Codlz8oRIuIiEhwsRbef9+NqXv3XWjQAFJT4f774dhj%0Ava4urMTFxpBTSmCOi43xoJrQonaOEJWekUOP4YtoPfQtegxfRHpGjtcliYiIHJqiInj9dejWDc47%0AD1asgH/9CzZscIFaAbrGpSYnEBMddcCxmOgoUpMTPKoodGglOgTpJAAREQkre/fCzJmubSM7G447%0Azp04eOONEKMVUX8qzg2azlF1CtEhqLyTAPSXXkREQsauXTB1qtsUJScHOneGWbPgqqtc/7MEREpi%0AvPJDNehvaAjSSQAiIhLStm6F8eNhwgTYscONp3vuOTeuTlM2JEQoRIcgnQQgIiIhaf16ePJJePZZ%0AyM+HlBQYMsT1QIuEGJ1YGIJ0EoCIiISUb76BG26ANm1cr/M110BW1h8nEYqEIK1EhyCdBCAiIiHh%0Ao4/cyYJvvgn16sF998HAgdC8udeViRwyhegQpZMAREQkKFkL8+a58LxkCTRuDI8+Cvfc4y6LhAmF%0AaBERETl0+/bB7NkuPGdmutXmsWPhttvcKrQfpGfk6FNZ8YxCtIiIiFTfnj3wwgswahSsWwcdOsCM%0AGfCXv0B0tN8eVnsmiNd0YqGIiIhU3Y4d8Pjj0KoV3Huv203wjTfcKnTfvn4N0FD+ngkigaCVaBER%0AEam8nBwYMwaeeQZ274ZLLnFj6s48M6AznrVngnhNIVpEREQqlp0NaWmuVaOoyLVrDB4MJ53kSTna%0AM0G8pnYOERERKdsXX7htuNu3h5kzoV8/WLMGXnrJswAN2jNBvKeVaBERETmQtbBwITzxBCxaBLGx%0A8NBDbs7z0Ud7XR2gPRPEewrRIiIi4hQWwty5MHw4fPklxMW5qRv9+kGDBl5X9z+0Z4J4SSFaREQk%0A0v3+u+t1HjkS1q6FE06AZ5+F66+H2rW9rk4kKClEi4iIRKqdO+Hpp920jZ9+gqQkmDMHUlIgKqri%0A24tEMIWHObCMAAAgAElEQVRoERGRSLN5M4wbB5MmwS+/wIUXuhMFzzsvoGPqREKZQrSIiEik+P57%0A1+P8/POwdy9ceSUMHQpdu3pdmUjIUYgWEREJdytWwIgR8MorcNhhcOONMGiQ630WkWpRiBYREQlH%0A1sKHH7pJG++8A/Xrw4MPwoABbuqGiBwShWgREZFwUlQEb77pwvOnn0KTJvDPf8Jdd8GRR3pdnUjY%0AUIgWEREJB3v3wssvuzF1K1dC69buxMGbboIYbYUtUtMUokVERELZ7t1upvOTT8LGjW4r7pdfhquv%0Adv3PIuIX+r9LREQkFG3bBhMmwPjx8PPPcOaZMGUKXHyxxtSJBIBCtIiISCjZsAFGj4apU2HPHujZ%0AE4YMgdNP97oykYiiEC0iIhIKsrJcv/PMme7r666DwYOhQwdv6xKJUArRIiIiweyTT9ykjTfegLp1%0A4e673ai6Fi28rkwkoilEi4iIBBtr3Wzn4cPdrOdGjeDhh6F/f2jc2OvqRASFaBERkeCxbx+8+qoL%0Az19/Dc2awdixcNttUK+e19WJSAkK0SIiUqb0jBzS5meTm5dPXGwMqckJpCTGe11W+MnPh2nTIC0N%0AfvgB2rd3X/fpA4cf7nV1IlIKhWgRESlVekYOw+Zmkl9QCEBOXj7D5mYCKEjXlLw8tyHKuHGwZQt0%0A6wZjxsBll0GtWl5XJyLl0P+hIiJSqrT52fsDdLH8gkLS5md7VFEYyc11kzVatIC//hW6doX334eP%0AP4bLL1eAFgkBWokWEZFS5eblV+m4VMKaNa5lY/p01/98zTUuTHfu7HVlIlJFCtEiIlKquNgYckoJ%0AzHGxMR5UE+KWL4cRI2DOHNfjfOutMGgQHHec15WJSDXp8yIRESlVanICMdFRBxyLiY4iNTnBo4pC%0AjLWwcCFceCEkJcH8+W5nwfXrXR+0ArRISPNbiDbGPG+M2WKM+abEsUeMMTnGmBW+P5f46/FFROTQ%0ApCTG80SvTsTHxmCA+NgYnujVSScVVqSwEF57DU49FS64AL75xq1Cb9gATzwBTZt6XaGI1AB/tnNM%0AAyYAMw46PsZaO8qPjysiIjUkJTFeobmyfv8dXnzRbc29Zg0cfzxMmQJ9+0KdOl5XJyI1zG8h2lr7%0AoTGmlb/uX0REJCjs3AnPPONG023aBF26wOzZcOWVEBVV8e1FJCR5cWJhf2PMDcAy4EFr7Q4PahAR%0AETk0W7a4+c4TJ8Ivv8D558OMGe6/xnhdnYj4WaBPLJwMHAd0BjYBT5Z1RWNMP2PMMmPMsq1btwaq%0APhERkfL98APccw+0bOl6nC+4AD7/HN57z11WgBaJCAEN0dbazdbaQmttETAVOLWc606x1iZZa5Oa%0ANGkSuCJFRERK8/XXcN110LYtTJ3qLq9c6cbWnXKK19WJSIAFtJ3DGHOstXaT78srgG/Ku76ISCRK%0Az8ghbX42uXn5xMXGkJqcoJP7vGItLF0Kw4fDvHlQvz4MGAADB0K8fiYikcxvIdoYMws4BzjKGLMR%0AeBg4xxjTGbDAOuAOfz2+iEgoSs/IYdjczP3bbefk5TNsbiaAgnQgFRXBW2+58Pzxx3DUUfD443D3%0A3XDkkV5XJyJBwJ/TOfqUcvg5fz2eiEg4SJufvT9AF8svKCRtfrZCdCAUFMCsWW6uc1aW63ueMAFu%0Avhnq1vW6OhEJItr2W0QkiOSWss12ecelhvz6Kzz3HDz5pNsUpWNHeOkl6N0boqO9rk5EgpBCtIhI%0AEImLjSGnlMAcFxvjQTURYPt2N6Luqafc5R493Jbcl1yiKRsiUq5Aj7gTEZFypCYnEBN94AYdMdFR%0ApCYneFRRmPrxR3jgAdeu8fDD0L07LFniTiK89FIFaBGpkFaiRUSCSHHfs6Zz+MnKlW5b7pdecpM3%0Arr0WBg927RsiIlWgEC0iEmRSEuMVmmvaZ5+5SRvp6RATA3fd5VaiW7XyujIRCVEK0SIiEp6shfnz%0AXXj+4AM3mu7vf4f+/UGbeInIIVKIFhGR8LJvn9tFcPhw+OortynK6NFw++1usxQRkRqgEC0iIuEh%0APx+mT4e0NPj+e2jXDl54wfU9H36419WJSJhRiBYRkdCWlweTJ8PYsbBlC5x6KowaBZdfDrU0hEpE%0A/EMhWkREQtOmTS44T54Mu3ZBcjIMHQpnn60RdSLidwrRIiISWtaudS0b06a5/uerr4YhQyAx0evK%0ARCSCKESLiEho+PJLGDHCnTQYHQ233AKDBkGbNl5XJiIRSCFaxCc9I0cbXIgEG2vh/ffdpI1334Uj%0AjnCbo9x/PxxzjNfViUgEU4gWwQXoYXMzyS8oBCAnL59hczMBFKRFvFBU5DZGGTECPv8cmjZ1QfrO%0AO6FhQ6+rExFRiBYBt8VycYAull9QSNr8bIVoOWT6lKMK9u51W3KPHAnZ2XDccfD003DjjVCnjtfV%0AiYjspxAtAuTm5VfpuEhl6VOOStq1C6ZOdZui5ORA587w73/DlVfCYfpVJSLBRwM0RYC42JgqHRep%0ArPI+5RBg61a3FXeLFvDgg9C2LbzzjjuJ8JprFKBFJGgpRIsAqckJxERHHXAsJjqK1OQEjyqScKFP%0AOcqwbh307w8tW8I//wnnnguffgqLF7t5z5rzLCJBTm/xRfjjY3X1rUpNi4uNIaeUwByxn3JkZrp+%0A51mz3G6C118PqanQvr3XlYmIVIlCtIhPSmK8QrPUuNTkhAN6oiFCP+VYutRN13jrLahXz42oGzgQ%0AmjXzujIRkWpRiBYR8aOI/pSjqAjmzXPh+aOPoHFjeOwxuOceaNTI6+pERA6JQrSIiJ9F3KccBQUw%0Ae7ab8fzNN+6kwXHj4NZb3Sq0iEgYUIgWEZGasWcPPP88jBoF69fDiSfCjBnwl7+4bbpFRMKIQrSI%0AiByan3+GiRPhqadg2zY4/XSYMAEuucSdPCgiEoYUokVEpHo2boQxY+CZZ+DXX11oHjYMzjjD68pE%0ARPxOIVpERKpm1SpIS4MXX3QnD/bpA4MHQ6dOXlcmIhIwCtEiIlI5n3/uThZ8/XWoXRvuuMPtMtiq%0AldeViYgEnEK0iIiUzVp47z03pm7RIoiNhb/+1e02ePTRXlcnIuIZhWgREflfhYXw2msuPGdkQFyc%0Am7rRrx80aOB1dSIinlOIFhGRP/z2mxtLl5YGa9fCCSfAs8+67blr1/a6OhGRoKEQLSIisHMnPP20%0Am7bx00+QlARz5kBKCkRFeV2diEjQUYgWEYlkmze73QQnTYJffoELL4SZM+Hcc8EYr6sTEQlaCtEi%0AIpHo++9dj/Pzz7ttuq+8EoYMga5dva5MRCQkKESLiESSFSvcmLpXXoHDDoObboJBg6BtW68rExEJ%0AKQrRIgGWnpFD2vxscvPyiYuNITU5gZTEeK/LknBmLXz4oZu08c47brrGoEEwYAAce6zX1YmIhCSF%0AaJEASs/IYdjcTPILCgHIyctn2NxMAAVpqXlFRfDGG27l+dNP3Vznf/0L7rrLzXsOInpzKSKhRiFa%0A5CD+/GWeNj97f4Aull9QSNr8bAUGqTl798LLL7vwvGoVtG4NEyfCzTdDTIzX1f0PvbkUkVBUy+sC%0ARIJJ8S/znLx8LH/8Mk/PyKmR+8/Ny6/ScZEq2b0bxo6FNm1cYD78cBemV6+Gu+8OygAN5b+5FBEJ%0AVlqJlmoJ9Y9ey6rf3yvFcbEx5JQSmONigzPcSIjYtg0mTIDx4+Hnn+Hss2HKFLj44pAYU6c3lyIS%0AihSipcpC/aPX8ur39y/z1OSEAx4bICY6itTkhBq5f4kwGzbA6NEwdSrs2QOXX+7G1HXv7nVlVaI3%0AlyISitTOIVUW6h+9lld/Wb+0a+qXeUpiPE/06kR8bAwGiI+N4YlenULizYcEkawsN5quTRvX69y7%0AN3z7LaSnh1yABvfmMib6wF0R9eZSRIKdVqKlykL9o9fy6h9zTWe/rxSnJMYrNEv1fPKJG1P3xhtQ%0Aty7cey888AA0b+51ZYek+P+HUG4RE5HIoxAtVRbqH72WV79+mUvQsRbeftuF5yVLoHFjeOQRF6Ab%0AN/a6uhqjN5ciEmoUoqXKQr2vt6L69ctcgsK+fW5XweHDITPTrTaPGwe33gr16nldnYhIxFOIlioL%0A9dXaUK9fwtyePfDCCzBqFKxbBx06wPTp0KcPREd7XZ2IiPgYa63XNVQoKSnJLlu2zOsyRET8Z8cO%0AmDTJrTZv3QrdusHQoXDZZVBL54CLiASKMWa5tTapoutV6l9mY0yPyhwTEZEqys2F1FRo0QL+9jdI%0ASoIPPoCPP3Yj6xSgRUSCUmX/dR5fyWMiIlIZ2dlw221uS+7Ro6FnT1ixAubNg7POColNUkREIlm5%0APdHGmO7A6UATY8wDJb51BBBV+q1ERKRMX3wBI0bA3LlQu7YL0g8+CMcd53VlIiJSBRWdWHg4UN93%0AvQYlju8ErvJXUSIiYcVaWLjQTdpYuBAaNoRhw+C++6BpU6+rExGRaig3RFtrPwA+MMZMs9auD1BN%0AIiLhobAQXn/dhefly+GYY2DkSLjjDjjiCK+rExGRQ1BRO8dYa+0AYIIx5n/GeFhre/qtMhGRUPX7%0A7/Diiy4wr1kDbdvC1KnQt69r4RARkZBXUTvHDN9/R/m7EBGRkLdzJ0yZ4k4U3LQJunaFV1+FK66A%0AKJ1GIiISTioK0WnA+cAl1tohAahHRCT0bNni5jtPmgR5eXDeeTBjBpx/vqZsiIiEqYpC9LHGmNOB%0AnsaYfwMH/Daw1n7pt8pERILdDz+4nQWff961cPTqBUOGwCmneF2ZiIj4WUUh+v+AvwPNgNEHfc8C%0A5/mjKBGRoPb1125M3ezZbjOUG2+EQYMgIcHrykREJEAqms4xB5hjjPm7tfYfAapJRCT4WAtLl7pJ%0AG/PmQf36MGAADBwI8fFeVyciIgFW0Uo0ANbafxhjegJn+Q69b639r//KEhEJEkVF8N//uvD8ySfQ%0ApAk8/jjcfTcceaTX1YmIiEcqFaKNMU8ApwIzfYfuN8acbq19yG+ViYh4qaAAZs1ybRtZWdCqFUyY%0AALfcAjExXlcnIiIeq1SIBi4FOltriwCMMdOBDEAhWkTCy6+/wrPPwpNPwo8/wkknwcsvw9VXw2GV%0A/SdTRETCXVV+I8QCP/suN/RDLSIi3tm+3a00jx/vLp91FjzzDFx8scbUiYjI/6hsiH4CyDDGLMaN%0AuTsLGOq3qkREAuXHH93mKFOmwJ490LOnG1N3+uleVyYiIkGswhBtjDHAUqAbUDz8dIi19id/FiYi%0A4ldZWW5b7pm+Uz2uvRYGD4YTT/S2LhERCQkVhmhrrTXGzLPWdgLeCEBNIiL+8+mnbtLGf/4Ddeu6%0AKRsPPAAtW/rtIdMzckibn01uXj5xsTGkJieQkqixeCIioaxWJa/3pTGmSltwGWOeN8ZsMcZ8U+JY%0AI2PMAmPMGt9/NR9KRPzPWnjnHTjnHOjeHT78EB5+GNavd9t1+zlAD5ubSU5ePhbIyctn2NxM0jNy%0A/PaYIiLif5UN0acBnxpjvjPGfG2MyTTGfF3BbaYBFx90bCiw0FrbFliI+qpFxJ/27XNj6hIT4U9/%0Agu++c/3PGzbAI4/AUUf5vYS0+dnkFxQecCy/oJC0+dl+f2wREfGfyp5YmFzVO7bWfmiMaXXQ4cuB%0Ac3yXpwPvA0Oqet8iIuXKz4dp0yAtDX74Adq1gxdecH3Phx8e0FJy8/KrdFxEREJDuSHaGFMHuBM4%0AHsgEnrPW7juEx2tqrd3ku/wT0PQQ7ktE5EB5eTB5MowdC1u2wKmnupXnnj2hVmU/eKtZcbEx5JQS%0AmONitWGLiEgoq+i3ynQgCReg/wQ8WVMPbK21gC3r+8aYfsaYZcaYZVu3bq2phxWRcLRpkxtL16IF%0APPSQa99YvNidRJiS4lmABkhNTiAmOuqAYzHRUaQmJ3hUkYiI1ISK2jk6+KZyYIx5Dvj8EB9vszHm%0AWGvtJmPMscCWsq5orZ0CTAFISkoqM2yLSARbswZGjXKtG/v2Qe/ebkxdYqLXle1XPIVD0zlERMJL%0ARSG6oPiCtXafOfRdu94AbgSG+/77n0O9QxGJQMuXw4gRMGeO63G++WZITYU2bbyurFQpifEKzSIi%0AYaaiEH2yMWan77IBYnxfG1xHxhFl3dAYMwt3EuFRxpiNwMO48PyKMeZWYD3Q+xDrF5FIYa1r0Rg+%0AHBYsgCOOcC0c998PxxzjdXUiIhJhyg3R1tqo8r5fwW37lPGt86t7nyISgYqKID3dhecvvnCBefhw%0AuPNOaNjQ6+pERCRCVXbEnYhIYP3+u9uSe+RIyM52rRrPPAM33AB16nhdnYiIRDiFaBEJLrt2wdSp%0AbjRdTo47SXD2bLjySoiq9odjIiIiNUohWkSCw9at8NRTMGGCm/d87rnw/PNw4YVw6Cc1i4iI1CiF%0AaBHx1rp18OST8Nxz8NtvcMUV7oTBU0/1ujIREZEyKUSLiDcyM12/86xZbjOUvn3dmLp27byuTERE%0ApEIK0QGSnpGjzRZEAJYuddM13noL6tWDAQPcn2bNvK5MRESk0hSiAyA9I4dhczPJLygEICcvn2Fz%0AMwEUpCUyFBXBvHkuPH/0ERx1FDz2GNxzDzRq5HV1IUdvykVEvFfL6wIiQdr87P0Bulh+QSFp87M9%0AqkgkQAoK4MUX4aST4LLLYONGGD8e1q+Hv/9dAboait+U5+TlY/njTXl6Ro7XpYmIRBSF6ADIzcuv%0A0nGRkLdnjwvLxx/v5jobAy+9BGvWwL33Qt26XlcYsvSmXEQkOKidIwDiYmPIKSUwx8XGeFCNiB/9%0A/DNMnOhG1W3bBmec4b6+9FKNqashelMuIhIctBIdAKnJCcREH7hJREx0FKnJCR5VJFLDNm6EBx+E%0AFi3g//4PunWDJUvcnz//WQG6BpX15ltvykVEAkshOgBSEuN5olcn4mNjMEB8bAxP9OqkE4Ek9K1a%0ABbfcAscdB+PGuRnPX38Nb77pVqGlxulNuYhIcFA7R4CkJMYrNEv4+PxzN2kjPR1q14Y77nAr0a1a%0AeV1Z2Cv+d0TTOUREvKUQLSKVYy0sWODC8+LFEBsLf/0r9O8PRx/tdXURRW/KRUS8pxAtIuUrLIQ5%0Ac2DECMjIgLg4t0337bdDgwZeVyciIuIJhWgRKd1vv8H06ZCWBt99ByecAM89B9dd51o4REREIphC%0AtIgc6Jdf4OmnYcwY2LwZTjkFRo6Eyy+HqKiKby8iIhIBFKJFxPnpJzdhY9Ik2LkTLroIhgyBc8/V%0AiDoREZGDKESLRLq1a2HUKJg2zW3TfdVVLjx36eJ1ZSIiIkFLIVokUmVkuJMFX30VDjsMbroJBg2C%0Atm29rkxERCToKUSLRBJr4YMP3Ji6+fPddI3UVLj/fjj2WK+rExERCRkK0SKRoKgI3njDhefPPoOm%0ATeGJJ+DOO9285zCQnpGjDUhERCRgFKJFwtnevfDyy65tY9Uqtz335Mlw440QE+N1dTUmPSOHYXMz%0AyS8oBCAnL59hczMBFKRFRMQvanldgIj4we7dbkRdmzZw881Qpw7MmgXZ2W71OYwCNLgtsIsDdLH8%0AgkLS5md7VJGIiIQ7rUSLhJOtW2H8eJgwAXbsgHPOgWefdePqDhpTF07tD7l5+VU6LiIicqgUokXC%0Awfr1bivuZ5+F/HxISXFj6rp1K/Xq4db+EBcbQ04pgTkuNrxW3EVEJHionUMklH3zDfTt69o2Jk+G%0Aa66BrCx4/fUyAzSEX/tDanICMdEH7qYYEx1FanKCRxWJiEi400q0SCj66CM3aeO//4V69eC++2Dg%0AQGjevFI3D7f2h+LV83BpTxERkeCnEC0SKqyFefNceF66lN9jj+TFC25kYodk6h7dlNRttUipXIYO%0Ay/aHlMR4hWYREQkYhWiRYLdvH8ye7cbUZWZC8+Z8nfooN5mT+NlEA7Cjij3NqckJB/REg9ofRERE%0AqkI90SLBas8emDjRbcN9/fVQWAjTp8N333FXozP2B+hiVelpTkmM54lenYiPjcEA8bExPNGrk1Zy%0ARUREKkkr0SLBZscOmDQJxo1zI+u6d4ennoJLL4Va7n1vTfQ0q/1BRESk+hSiJWIF3ZzknBy3Qcoz%0Az7jNUi65xI2pO/PM/5nxHI49zSIiIqFEITpIBV3ACzNBNSc5OxvS0mDGDNey8Ze/wODBcPLJZd5E%0APc0iIiLeUk90ECoOeDl5+Vj+CHjpGTlelxY2gmJO8hdfwFVXQfv2MHMm3H47rFnjLpcToEE9zSIi%0AIl7TSnQQKi/gKSTVDM/mJFsLCxe6MXULF0LDhjBsmJvz3LRple4qFHqa9YmKiIiEK4XoIBRuG2EE%0Ao4D3FBcWwty5bkzd8uVw7LGuhaNfPzjiCP88pseCqmVGRESkhqmdIwiVFeR00ljNCdg20b//DlOn%0AQrt20Ls37Nzpvv7hBxg0KGwDNARJy4yIiIifKEQHodTkBKKjDpzGEB1ldNJYDfJ7T/HOnW6luXVr%0At9rcsCG8+iqsXAm33Qa1a9fM4wQxfaIiIiLhTO0cwcpW8HUY8apv1i89xZs3u5nOEyfCL7/ABRfA%0Aiy+SfmQCae+uJvev7wRdb7C/Xn+N4RMRkXCmEB2E0uZnU1B0YGouKLJheWJhVfpmg/okte+/h1Gj%0A4IUXXAvHlVfC0KHQtWtQ9QYf/Bqe264Jry3P8UttGsMnIiLhTO0cQSiSPgavbN9s0I79++oruPZa%0AtzX3c89B376wapVr3ejaFQie3uDSXsOZn27wW20awyciIuFMK9FByJ8fgwfbam5l3zBUd+yfX56v%0AtfDhh25M3TvvQP368OCDMGAAxMVV+FwqOu4vpb2GZXUJ1VRtoTCGT0REpDq0Eh2E/DU5IhhXcys7%0AiaQ6QbTGn29REfznP3D66XDOOW5U3eOPw4YNMHJkqQG6tOdS0XF/qUowVt+yiIhI+RSig5C/PgYP%0AlraCkir7hqE6QbTGnu/evTB9OnTsCCkp7uTBSZNg/Xr461/hyCPLvXnAxulVoKzXyhz0tfqWRURE%0AKqZ2jiDlj4/Bg6WtoKTi51hRy0V1TlI75Oe7ezc8+yw8+SRs3AgnnQQvvwxXXw2HVf5/nco+R38r%0A6zW8sms8i1dtDZoWHxERkVCgEB1BgnXkWGXeMFQniFb7+W7bBhMmwPjx8PPPcNZZ8Mwz8Kc/gTl4%0A3bZygqE3OFjCvIiISDhQiI4goT5yrKpBtMrPd8MGGD3a7Si4Zw/07AlDhrge6DARDGFeREQkHChE%0AR5BIW4ms9PPNynInBs6c6b6+7joYPBg6dAhwxSIiIhIqjLXBvxVeUlKSXbZsmddlSLj59FM3pu4/%0A/4G6deH22+GBB6BFC68rExEREY8YY5Zba5Mqup5WoiNYsM2MDghr3WznESPggw+gUSN4+GG49144%0A6iivqxMREZEQoRAdoYJpK+qA2LfP7SI4YoTbZbBZMxgzBm67zW2WIiIiIlIFmhMdoYJxZrRf5OfD%0A5Mlwwglue+69e+GFF+C779wOgwrQIiIiUg1aiY5QwTgzukbl5bnwPHYsbNkCp53mVp4vuwxq6b2j%0AiIiIHBqliQgVLFtR17jcXDdZo0ULeOghSEyE99+HTz4hvUUSPUa+T+uhb9Fj+CJPtzsXERGR0KaV%0A6EoIxxPwQn1m9P9YswbS0tz23Pv2Qe/ebsZz585ABPaAi4iIiF9pJboCxeErJy8fyx/hK9RXMVMS%0A43miVyfiY2MwQHxsDE/06hR6gXL5cheYExJgxgy49VZYvRpmzdofoCGCesBFREQkILQSXYHywlfI%0ABc6DhOzuddbCokVu0saCBdCwIQwdCvffD02blnqTsO8BFxERkYBSiK5AKIevsGtDKSyE9HS3Qcqy%0AZXDMMW6nwTvugCOOKPemcbEx5JTyMwv5HnARERHxhEJ0BUI1fAWqBzggQf333+Gll1xgXr0ajj8e%0ApkyBvn2hTp1K3UWo9ICH3RufANJrJyIigaQQXYFQCV8Hq6gHuCbCht+D+q5d8MwzbjRdbi506QKz%0AZ8OVV0JUVJXuqrieYA5ZOvmx+vTaiYhIoBlrrdc1VCgpKckuW7bMs8cPxRWuVkPfKvN7MdFR//Om%0AoDonFfYYvqjUVfr42Bg+Gnpele7rAFu2wFNPwcSJbt7z+ee7nufzzwdjqn+/Qc5vr2cE0GsnIiI1%0AxRiz3FqbVNH1tBJdCaF4Ap4x7vy70tTUiZI13i/+ww/w5JPw3HOuhaNXLzem7pRTqnd/fuSPN1ah%0A3H/vNb12IiISaArRlRRKq9HpGTllBuiyVCds1Fi/+Ndfu0kbs2e73QRvuAFSU93YuiDkr9aBUO2/%0ADwZ67UREJNA8mRNtjFlnjMk0xqwwxnjXp1FJoTYrurzZx1FltENUJ2ykJicQE31gb3Kl+8WthSVL%0A4NJL4eST4Y03YMAAtxr97LNBG6DBfzOnD+n1jHB67UREJNC83GzlXGtt58r0nHgt1DbqKG9Vuc9p%0AzWssbFRrw5aiInjzTTjjDDjrLPj8c/jHP2D9etKvG0iPF7ODfltuf7UOhM0GOB7QayciIoGmdo5K%0ACLV+y7I+2j6ybjSPp3QiqWWjGmtNqXS/eEGB20VwxAjIyoKWLd3Jg7feCnXrhtR0BX+2DoRi/32w%0A0GsnIiKB5FWItsB7xphC4Blr7RSP6qiUUOu3LGss38OXnQj4P2yU7B8/ri6M2b2ck2Y/Bxs2QMeO%0AbuZz794QHb3/NqG0M2Sojj0UERGRmuNViD7DWptjjDkaWGCMWWWt/bDkFYwx/YB+AC1atPCixv1C%0ALTR5ORO5eEW59s4d9P/yLW5a/iaN8neyrfOpHDVpElxySalj6kJptT8UZk6LiIiIf3k+J9oY8wiw%0A21o7qqzreD0nGkJrOoeXUobN5s/vzaLPV/OpV/Ab77U5hae7XcWmjknlzuvVnF8REREJBkE7J9oY%0AUw+oZa3d5bt8EfBYoOuoKvVbVmDVKhg5klemv0gtW8R/OpzNM6ddyeomrQAwFawoh9pqv4iIiEQ2%0AL7VrTW0AABfASURBVNo5mvL/7d17lJ11fe/x9zfJFAYKDChVMoLAkaYuBJNDFkQRC9KaoCIRu1ot%0Ay4K6jncUXYTLwXVE6pJoLBYVpeANjigUCFO0lKAFqqYnaG4kQQkQG5DhYsRcQKZmkvzOH3tP2DPZ%0At2ff9573a61Zs+fZz977yW/vPPnkN9/n+4PbIvcr/WnAd1NKd7bhONqqZ2a277svd7Hg0BDsvTf/%0AcsLpXPnqt/D4AS8Zt1ul+vGsJRI9M36SJKkrtTxEp5R+Bby61a/bSbqpE0VRKcFdd8HChXDvvXDg%0AgfDJT8K559L3+HaeWbwWaphRrna2v+vHT5Ikdb129ometLqt7/RuO3bkVhU87jiYNw8efji3TPej%0Aj8Jll8HBB7ekX2/Xjp8kSeoZ9olug27qRAHAf/83XHcdLFoEGzbAn/4pfOMbcNZZsNdee+xezYxy%0APeUYXTd+kiSp5xii26Br+k5v3QpXXw1f/CI8/TQcf3wuSJ9xBkyp7ZcYQ6uG+fT3H2Dz86O7txWW%0AY0DluuiuGT9JktSzDNEtMHHW9ZQ/O5hbVwx3bieKp56Cf/xH+NrXYNs2mDsXLrwQTj65aI/nak2s%0AZS40MrqTS29/gD/s2FWx1rlZnTy8WFGSJFXLmugmGwuOw1tGSOSC4a0rhnn7cYNNrRuuySOPwPvf%0AD4cfnptxnjcPVq6EO++EU06pK0BD8VrmQltGRquqdW5G3XWx9+nixWsZWjVc83NKkqTe5Ux0k5W6%0ACO6eBzd1ziIiK1fm2tTdcktuKe5zzoHzz4dXvKKhL1NrzXKxx5Wqu651Nrmblh2XJEntZ4huso69%0ACC4luOeeXHi+6y7Yf3+44AL42MfgpS9t6EuNBdtya2P2901l774p42qlx1Rb61xP67uOfZ8kSVJH%0AspyjyUoFwLZdBLdrFyxeDCecAKeeCvffD5dfDo89lvvehAA9ViZRykB/H5efeQyfOv1o+vumjrsv%0AS61zPa3v2vE+Da0a5sSFd3PERf/KiQvvtnREkqQu4kx0k3XMctbbt8N3vgOf/zysXw9HHpnrvHH2%0A2bD33mUfWs8Fd+XqoAfzzzW23xNbRjigv4+9+6aw5fnRlra+a/X75IIxkiR1N0N0FeoJkVmXs264%0AZ5+Fa6+FK66A4WGYORNuvBHe/naYVvntrzfslQqwASy96A17PP+WkVH6+6byxb+ZmXmM6ml91+r3%0AyRpsSZK6myG6gkbMGFa7nHVDbdoEX/4yfOUrsHlzrj3d17+ea1eXoctGvWGvUrBtZJisdza5le+T%0ANdiSJHU3a6Ir6Lolph99FD76UXj5y+Hv/z4Xnpcty11EOG9e5jZ19Ya9BXNnlK1zbmSYbMWS443S%0AcbXykiQpE2eiK+iaGcN163KdNr73vVxQfte7YMECeOUrgdpLUupdHbBSmUSjVx9sy6x/DTqmVl6S%0AJNXEEF1Bxy8xvXQpLFwIP/gB7Ltvbhb64x+HQw/dvUs9JSmNCHvlgu1kDZNtr5WXJEl1MURXUEvI%0Aa/ry0SnBHXfkwvNPfwovehFcdhl8+MNw0EF77F5P3XGzw95kDpPdMmsuSZL2ZIiuIGvIq2bWt+aQ%0AvWMH3HRTLjyvWweHHQZf+hK85z25WegS6i1JaXbYM0xKkqRuY4iuQpaQV2nWt6bSiuefh299C77w%0ABdi4EY4+Gq6/Ht7xjtwy3RW0oySl6bPxkiRJbWR3jgarNOtbKmSfd9PqPVet27wZPvMZOPxw+MhH%0AYPp0uP12WLMmd+FgFQEaKnfIaLTCVQoTL/xHwRX5JElSr3AmusEqzfqWK6EYC5t7/+ZJ5v3wRvin%0Af4LnnoPTToOLL4aTTqrpmFxIRJIkqbEM0Q1W6ULEUiEb4MhnHud9P1vMqZ+9GyLlyjUuuACOPbbs%0Aa1ZTOuFCIpIkSY1jiG6wcrO+Q6uG+f0fduzxmGOffIgPLLuFeQ/9P7ZP6+OGmfOYftklvPHNcyq+%0AXiNWVGy0jm8LKEmSVCdDdBMUm/WdGHZJiddtXM0H77uZEx9dw9a99uWq1/w13z7udJ7Zd4DBtc/z%0AxjdXfq1OLJ2YrL2fJUnS5GGIbpGxsDtl105OW/+ffPC+W3jV0xt46o8P4jOnvIfvvXoev99rn937%0AV1v60ImlE5O597MkSZocDNEt8tvfbuWd6+7mfT+7lSM2P8mGgwa5YN5HGTr6FLZP27PLRrWlD51a%0AOmHvZ0mS1MsM0VWoq+fx1q1w9dUsvebzvPjZ33H/S4/i/fP/Nz886gR2TZnKgfv0MXV0V82lD5ZO%0ASJIktZ4huoKaL9x76im48kr46ldh2zZ2zXk95/yP07h38FUQAeTC7qdOPxqovfTB0glJkqTWi5RS%0Au4+hotmzZ6fly5e35bVPXHh30XKJwYF+ll70hj0fsGFDbmXBb30Ltm+Hv/oruPBCOO44V/GTJEnq%0AcBGxIqU0u9J+zkRXUPWFe6tXw+c+B//8zzBtGpx9NixYAEcdtXsX64QlSZJ6gyG6grIX7qUEP/4x%0ALFwId94J++0H558P550HhxzShqOVJElSKxiiKyh24d4+04Ir/ui/4LWXwLJl8Cd/Ap/9LHzwgzAw%0AUPNrNaLcw5IRSZKk5jNEV1B44d6mZ7Zx9sb/5KPLb2O/jY/AEUfAVVfBu98N/fW1lGvEyoOduHqh%0AJElSL5rS7gPoBvOPOoCle6/hoRvP5ZJbFrHf/vvAd78LDz0EH/pQ3QEayq882MrnkCRJUmXORFfj%0A2mvhE5+AP/9zuOYamDdvd5u6RmnEyoOduHqhJElSLzJEV+O974U5c+A1r2naSzRi5cFOXb1QkiSp%0A11jOUY39929qgIbcBYz9fVPHbcu68mAjnkOSJEmVOROdQTM7XzRi5UFXL5QkSWoNVyys0sTOF5Cb%0A5b38zGOYP2vQ1nKSJEk9wBULG6xS5wtby0mSJE0ehugqlet8US5gVwrRE2ewT/mzg7nnwU08sWWE%0AgX36SAm2jow6uy1JktRBDNFVKtf5oth2oOT2McUWR/nOssd237/5+dFxz+XstiRJUmewO0eVynW+%0AmFqiZ3Sp7WOKzWCX48IpkiRJncEQXaX5swa5/MxjGBzoJ4DBgf7dFxXuLHFxZqntY2pZBMWFUyRJ%0AktrPco4M5s8aLFpKMViipGOwwiIn5UpByj1GkiRJ7eVMdAPUushJsceV48IpkiRJncGZ6AaodZGT%0AYo9rVHcO+1ZLkiQ1j4ut9KBKC8NIkiSpOBdb6UHVzi7X07dakiRJlRmiu0SxntKl+kaXWxhGkiRJ%0A9fPCwi5RadnxQqU6eNjZQ5IkqTEM0V0iy+xyrd1CJEmSVB3LOVpgaNUwn/7+A7uX8R7o7+PStx6d%0AqT653LLjE9XaLaRWdgKRJEmTjSG6yYZWDbPglvsZ3flCF5QtI6MsuPl+YM965lIWzJ3BgpvvZ3TX%0AC8/TNyVKzi6XWhim0bLUakuSJPUKyzmabNGS9eMC9JjRXaloPXNZUeHnNshSqy1JktQrDNFNVq4j%0ARpZuGcXC+OjOGoJ4g9kJRJIkTUaG6CYr1xFjSgRHXPSvnLjwboZWDZd9nk4Nq3YCkSRJk5EhuskW%0AzJ1B39TidRc7UyLxQh1xuSBdS1gdWjXMiQvvrjqo18JOIJIkaTIyRDfRWNeK0Z2JKQU5ulikrlRH%0AnDWsjl3wN7xlpOqgXov5swa5/MxjGBzoJ4DBgX6XF5ckST3P7hwZVdvO7ZNDa7lh2WOMVTHvSrnQ%0Ae/mZx/Dxm1YXfe5ypRlZ29a1cunvVnUCkSRJ6hSG6Ayqbec2tGp4XIAeMxZiS/V8TsCJC+8uGY6z%0AhNVOraGWJEnqBZZzZFBtO7dFS9bvEaDHPLFlpGhpxphGlV14wZ8kSVLzGKIzqHZ2t9xs7/SB/nF1%0AxMU0os9ypRrqVlx0KEmS1KsM0RlUO7tbar+A3SF2/qxBll70hpLrpdRbdlHugr9WXXQoSZLUqwzR%0AGZQqw3h++45xAbTYfgGcNeewPWqam1l2MRbU/2vhm1l60RvGXZzoKoOSJEm1M0RnMDa7O9DfN277%0A5udHx83kFpsFPmvOYdzz4KY9yifa0Wd5sl50aAmLJElqlLaE6IiYFxHrI+KRiLioHcdQq/mzBtl3%0Arz2bmkycyS2cBV4wdwa3rhguWj7Rjj7Lk/GiQ0tYJElSI7W8xV1ETAWuAv4SeBz4eUTcnlL6RauP%0ApVZZZ3Ir9WxudZ/lBXNnjGvVB72/ymAr+2ZLkqTe146Z6OOBR1JKv0opbQduBM5ow3HULOtMbqeV%0AT0zGVQY77T2QJEndrR2LrQwCvy74+XHghDYcR82yzuSWWlylneUTk22VwU58DyRJUvfq2AsLI+J9%0AEbE8IpZv2rSp3YczTtaZ3HZcPKjxfA8kSVIjtWMmehg4tODnl+W3jZNSuga4BmD27NmlFgBsmywz%0AuYWt5Z7YMsL0gf6SS3urOXwPJElSI0VKrc2nETENeAg4lVx4/jnwtymlB0o9Zvbs2Wn58uUtOkJJ%0AkiRNVhGxIqU0u9J+LZ+JTintiIiPAEuAqcA3ywVoSZIkqdO0o5yDlNIdwB3teG1JkiSpXh17YaEk%0ASZLUqQzRkiRJUkaGaEmSJCmjttRE94KhVcO2S5MkSZqkDNE1GFo1PG7FwuEtI1y8eC2AQVqSJGkS%0AsJyjBouWrB+35DfAyOhOFi1Z36YjkiRJUisZomvwxJaRTNslSZLUWwzRNZg+0J9puyRJknqLIboG%0AC+bOoL9v6rht/X1TWTB3RpuOSJIkSa3khYU1GLt40O4ckiRJk1OklNp9DBXNnj07LV++vN2HUZSt%0A7iRJknpHRKxIKc2utJ8z0XWw1Z0kSdLkZE10HWx1J0mSNDk5E12HTm91Z6mJJElSczgTXYdObnU3%0AVmoyvGWExAulJkOrhtt9aJIkSV3PEF2HTm51Z6mJJElS81jOUYdObnXX6aUmkiRJ3cwQXaf5swY7%0AIjRPNH2gn+EigbkTSk0kSZK6neUcPaqTS00kSZK6nTPRPaqTS00kSZK6nSG6h3VqqYkkSVK3s5xD%0AkiRJysgQLUmSJGVkiJYkSZIyMkRLkiRJGRmiJUmSpIwM0ZIkSVJGhmhJkiQpI0O0JEmSlJEhWpIk%0AScrIEC1JkiRl5LLfFQytGmbRkvU8sWWE6QP9LJg7w6W0JUmSJjlDdBlDq4a5ePFaRkZ3AjC8ZYSL%0AF68FMEhLkiRNYpZzlLFoyfrdAXrMyOhOFi1Z36YjkiRJUicwRJfxxJaRTNslSZI0ORiiy5g+0J9p%0AuyRJkiYHQ3QZC+bOoL9v6rht/X1TWTB3RpuOSJIkSZ3ACwvLGLt40O4ckiRJKmSIrmD+rEFDsyRJ%0AksaxnEOSJEnKyBAtSZIkZWSIliRJkjIyREuSJEkZGaIlSZKkjAzRkiRJUkaGaEmSJCkjQ7QkSZKU%0AkSFakiRJysgQLUmSJGVkiJYkSZIyMkRLkiRJGRmiJUmSpIwM0ZIkSVJGhmhJkiQpI0O0JEmSlJEh%0AWpIkScooUkrtPoaKImIT8GgbD+HFwG/b+Pq9zvFtLse3uRzf5nFsm8vxbS7Ht7maOb4vTykdXGmn%0ArgjR7RYRy1NKs9t9HL3K8W0ux7e5HN/mcWyby/FtLse3uTphfC3nkCRJkjIyREuSJEkZGaKrc027%0AD6DHOb7N5fg2l+PbPI5tczm+zeX4Nlfbx9eaaEmSJCkjZ6IlSZKkjAzRBSJiY0SsjYjVEbG8yP0R%0AEV+KiEciYk1E/M92HGc3iogZ+XEd+9oWEedN2OfkiNhasM//adfxdoOI+GZE/CYi1hVsOygifhgR%0AD+e/H1jisfMiYn3+s3xR6466e5QY30UR8WD+7/9tETFQ4rFlzyWTXYmxvTQihgv+/r+pxGP97FZQ%0AYnxvKhjbjRGxusRj/eyWERGHRsQ9EfGLiHggIj6W3+65twHKjG9Hnnst5ygQERuB2Smlon0H8yf1%0Ac4E3AScAV6aUTmjdEfaGiJgKDAMnpJQeLdh+MnB+Sukt7Tq2bhIRrweeA65PKb0qv+3zwO9SSgvz%0AJ+gDU0oXTnjcVOAh4C+Bx4GfA+9MKf2ipX+ADldifN8I3J1S2hERnwOYOL75/TZS5lwy2ZUY20uB%0A51JKXyjzOD+7VSg2vhPu/wdga0rpsiL3bcTPbkkRcQhwSEppZUTsB6wA5gPn4Lm3bmXG92V04LnX%0AmehsziB3UkoppWXAQP4NVzanAhsKA7SySyn9GPjdhM1nANflb19H7uQz0fHAIymlX6WUtgM35h+n%0AAsXGN6V0V0ppR/7HZeRO7MqoxGe3Gn52q1BufCMigL8GvtfSg+oRKaUnU0or87efBX4JDOK5tyFK%0AjW+nnnsN0eMl4EcRsSIi3lfk/kHg1wU/P57fpmzeQekT+Gvzv675t4g4upUH1SNeklJ6Mn/7KeAl%0ARfbxc9wY7wH+rcR9lc4lKu7c/N//b5b4dbif3fqdBDydUnq4xP1+dqsUEYcDs4D78NzbcBPGt1DH%0AnHsN0eO9LqU0EzgN+HD+V2JqoIj4I+CtwM1F7l4JHJZSOhb4MjDUymPrNSlXq2W9VhNExCXADuCG%0AErt4Lsnua8CRwEzgSeAf2ns4PeudlJ+F9rNbhYj4Y+BW4LyU0rbC+zz31q/U+HbaudcQXSClNJz/%0A/hvgNnK/eik0DBxa8PPL8ttUvdOAlSmlpyfekVLallJ6Ln/7DqAvIl7c6gPsck+PlRjlv/+myD5+%0AjusQEecAbwHOSiUuKqniXKIJUkpPp5R2ppR2AddSfMz87NYhIqYBZwI3ldrHz25lEdFHLuDdkFJa%0AnN/subdBSoxvR557DdF5EbFvvoidiNgXeCOwbsJutwN/FzlzyF2Y8STKouQsSES8NF+vR0QcT+7z%0A+UwLj60X3A6cnb99NvAvRfb5OXBURByR/83AO/KPUwURMQ+4AHhrSun5EvtUcy7RBBOuL3kbxcfM%0Az259/gJ4MKX0eLE7/exWlv836hvAL1NKVxTc5bm3AUqNb8eee1NKfuX+Q3MkcH/+6wHgkvz2DwAf%0AyN8O4CpgA7CW3BWgbT/2bvkC9iUXig8o2FY4vh/Jj/395C4ceG27j7mTv8j9Z+RJYJRcbd17gRcB%0A/w48DPwIOCi/73TgjoLHvoncVeIbxj7rflU1vo+Qq2lcnf+6euL4ljqX+FVxbP9v/ry6hlywOGTi%0A2OZ/9rNbw/jmt3977HxbsK+f3Wxj+zpypRprCs4Db/Lc2/Tx7chzry3uJEmSpIws55AkSZIyMkRL%0AkiRJGRmiJUmSpIwM0ZIkSVJGhmhJkiQpI0O0JLVYROyMiNURsS4ibo6IfRr8/OdExFcq7HNyRLy2%0A4OcPRMTfNfI4JKmXGaIlqfVGUkozU0qvAraT65feaicDu0N0SunqlNL1bTgOSepKhmhJaq+fAK8A%0AiIhP5Gen10XEeflth0fEgxFxQ0T8MiJuGZu5joiNEfHi/O3ZEXHvxCePiNMj4r6IWBURP4qIl0TE%0A4eSC+8fzM+InRcSlEXF+/jEzI2JZRKyJiNsi4sD89nsj4nMR8bOIeCgiTmr+8EhSZzJES1KbRMQ0%0A4DRgbUQcB7wbOAGYA/yviJiV33UG8NWU0iuBbcCHMrzMT4E5KaVZwI3ABSmljcDVwBfzM+I/mfCY%0A64ELU0rHkltF8FMF901LKR0PnDdhuyRNKoZoSWq9/ohYDSwHHgO+QW6529tSSr9PKT0HLAbGZnp/%0AnVJamr/9nfy+1XoZsCQi1gILgKPL7RwRBwADKaX/yG+6Dnh9wS6L899XAIdnOA5J6inT2n0AkjQJ%0AjaSUZhZuiIhy+6cSP+/ghcmQvUs89svAFSml2yPiZODSTEe6pz/kv+/Ef0MkTWLOREtSZ/gJMD8i%0A9omIfYG35bcBHBYRr8nf/ltyJRoAG4Hj8rffXuJ5DwCG87fPLtj+LLDfxJ1TSluBzQX1zu8C/mPi%0AfpI02RmiJakDpJRWAt8GfgbcB3w9pbQqf/d64MMR8UvgQOBr+e2fBq6MiOXkZoaLuRS4OSJWAL8t%0A2P594G1jFxZOeMzZwKKIWAPMBC6r588mSb0oUpr4W0JJUqfId9L4Qb4dniSpQzgTLUmSJGXkTLQk%0ASZKUkTPRkiRJUkaGaEmSJCkjQ7QkSZKUkSFakiRJysgQLUmSJGVkiJYkSZIy+v9JU5gv3mOwXwAA%0AAABJRU5ErkJgg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4" name="AutoShape 2" descr="data:image/png;base64,iVBORw0KGgoAAAANSUhEUgAAAYoAAAEXCAYAAACzhgONAAAABHNCSVQICAgIfAhkiAAAAAlwSFlzAAALEgAACxIB0t1+/AAAADl0RVh0U29mdHdhcmUAbWF0cGxvdGxpYiB2ZXJzaW9uIDIuMS4yLCBodHRwOi8vbWF0cGxvdGxpYi5vcmcvNQv5yAAAIABJREFUeJzt3XlYVGX/P/D3MAMz7DCyqelQgIx7pqWoifqIlKAUWS6pmWlqlt+fFllJWpqV5vJkliWP6VOZPrigWbmTFmDmlksKbqGorILsw8DM+f0xMjKxDC7DzDDv13V5ycw5nPkM5by5z+fc9xEJgiCAiIioHnbmLoCIiCwbg4KIiBrEoCAiogYxKIiIqEEMCiIiahCDgoiIGsSgsCF//vknxo4di6FDhyIyMhITJ07E+fPnjX7fZ599hnnz5t3168bGxuL06dMAgNmzZyMlJeWuj3U/66q2fv16rFq1CgCwceNGrFu37o6On5GRgddeew0AcPXqVXTr1u2e6rl69Srat2+PqKioWn/UajW2bNmCyZMnAwDGjh2LnTt33tPrGbNlyxYEBwdj+fLlBs8LgoB//etfiIyMNHqM/fv349NPP9Ufr7r+u3Xq1CkMHDjwno5BjScxdwHUNNRqNSZPnoyvv/4aHTt2BABs27YNkyZNwr59+yAWi0322ikpKRgxYgQAYMGCBSZ7nbs1atQo/ddHjx5FUFDQHX3/9evX8ffff9/XmmQyGbZt23Zfj3kvWrVqhR9++AHTp0/XP3fkyBGoVCo4Ojoa/f5Tp06hsLDQlCWSCTEobER5eTmKi4tRVlamf27YsGFwcXGBRqOBWCxGYmIiVq5cicrKSshkMsyaNavWb8fZ2dmYN28eMjMzUVlZiYiICEyZMgUA8Msvv+Df//43tFotnJyc8P7772PHjh3IycnBG2+8gUWLFmHx4sV4/vnn0alTJ4wfPx6hoaE4ceIEioqKEBMTg7CwMJSXl2Pu3Lk4ceIEXF1dERgYCAD4+OOP631/a9euxZYtW7B69Wp4e3vrn3/llVcwYMAAPPvsszh+/DhGjhyJvXv3ok2bNvjiiy9QWloKmUyGgoIChISEIDExEcnJyZDJZACAS5cuYezYscjNzYWXlxeWLl0KHx8f/fE1Gg1iY2ORnZ2Nl156Ce+//z40Gg3mzJmDU6dOobi4GDExMQgPDwcArFy5Ert374ZWq0Xr1q0xd+5c+Pr63tN/2z179mDVqlVQqVQYOnQopk6dCgDYu3cvVqxYAa1WC2dnZ7z99tto06YNBg4ciOTkZDg5OWHOnDm4dOkSvvvuOwDA4MGDsXLlSgQEBBi8Rrt27ZCZmYljx47hkUceAQAkJCRg2LBh+O233/T71fX+srKysGHDBmg0Gri6ukKhUCA3Nxcvv/wyMjMzIRaLsWTJEgQEBCArKwvvvfcerl27BkEQ8NRTT2HixIkAgO+//x7//e9/4eLignbt2t3Tz4zuDE892Qh3d3fExMRg4sSJ+Ne//oWYmBhs3rwZvXv3hoODA9LT07Fs2TKsWrUKW7duxfz58/Haa68ZBAsAxMTE4JlnnsGWLVuwadMmpKSk4Oeff0ZeXh5iYmLw0UcfYfv27XjppZewePFizJgxAz4+Pli8eDG6du1qcKyMjAz07dsXmzZtwuuvv44PP/wQAPDFF19Ao9Fgx44dWLt2Lc6cOdPge4uLi8POnTvx3XffGYQEoPvgq/4g++233+Dt7a0/9ZWYmKj/AAeAsLAwDBw4EOPHj8fzzz+vr/HTTz/Fzp074ebmho0bNxocXywW44MPPkDbtm2xevVqAEBFRQX69OmDhIQEzJo1C5988gkAYOvWrTh37hw2btyIbdu2ITQ0FLGxsXW+J5VKVeu00/vvv1/nvqWlpYiPj0d8fDx++OEHHDhwABcvXsTcuXPx2Wef6UcCr7zyCuzt7dG5c2ccOnQIAHDo0CH8/fffKC0txYULFyCRSGqFRLWnnnpKP8opLy/H0aNH8fjjj+u31/f+unbtipEjR2LIkCGYMWOG/uc6e/ZsbN++HT169ND/7N544w307NkT27dvx/r16/HDDz/gp59+wtmzZ7FixQp899132Lx5M+zt7euskUyDIwob8uKLL+LZZ5/F4cOHcfjwYcTFxSEuLg6bNm1CcnIycnJyMH78eP3+IpEIV65c0T8uKyvD4cOHUVhYqD/fXFZWhtTUVEgkEgQFBaFDhw4AdB/QgwcPbrAee3t7hIaGAgA6dOiAmzdvAgAOHDiAt99+G3Z2dnBxccHTTz+NtLS0Oo+xe/du5Obm4ssvv4Sbm1ut7QMGDMBHH32EqqoqJCUlYerUqUhOTkb//v2Rn5+Pzp0748CBA/XW2KdPH8jlcgCAUqlEfn5+g++p+n1VB5BSqcSNGzcA6EZcp06dwjPPPAMA0Gq1KC8vr/MYd3Lqafjw4ZBIJHBxcUF4eDhSUlLQtm1b9OrVC23atAEAhISEQC6X4/Tp0wgLC8Ovv/6Ktm3bwtfXF+3atcPhw4eRlpbW4H+zoUOHIioqCrNnz8aePXswcOBAg1OWd/L+unTpAoVCAQBo37499uzZg7KyMhw7dgxff/01AMDV1RXR0dH49ddfkZ2djT59+uh/ERgxYgSSkpIa9fOhe8egsBFHjx7F8ePHMXHiRAwYMAADBgzAzJkzERkZieTkZGi1WoSEhODf//63/nsyMzPh4+ODPXv2AND9wxcEARs2bNCfl87Pz4dUKsXvv/8OkUik/15BEJCWlgalUllvTfb29rCz0w1qa36vRCJBzSXIqvepi0KhwLvvvov3338f3bt3rxUW7u7uaN++PX755ReUlJQgKioKX3zxBfbu3YtBgwYZvG5dJJLb/0REIhEaszRazd92ax5fq9Vi4sSJGD16NABd3+h+nLev+WEtCAIkEgm0Wm2t9yYIAqqqqhAWFobnn38e/v7+6NOnD9zc3JCUlIRTp07VO2oBAG9vb3To0AG//vortm7dirfeegsFBQV39f7q+rlW//9Vk1arRVVVlb7+ut4zmR5PPdkIuVyOlStX4siRI/rncnNzUVJSgnbt2iEkJATJycm4ePEiAN1v9cOGDYNKpdLv7+Ligocffhhr1qwBABQVFWHUqFHYt28funbtiosXL+qvotq3bx9iYmIA6P5RV/9jb4zQ0FBs3rxZ/xvpjz/+WO8HenBwMMLDwxESElLvh1xYWBiWLl2KkJAQuLi4wN/fH3FxcXX+9nyntVZ/T2VlpdH9qk+zlZSUAAA+/fRTvPnmm3f0WnXZunUrBEFAYWEhduzYgccffxwhISFISkpCRkYGAODgwYPIzMxE165d4efnB09PT2zYsAF9+vRB3759sXv3bty8ebPBYAd0p5/WrFmD4uLiWn2Cht5fY36uLi4u6Nq1q/6qs+LiYmzduhW9e/dGnz59kJycjKysLAC6/gg1HY4obMSDDz6Izz//HMuWLUNWVhakUilcXV3x4Ycf4qGHHgIAzJs3DzNnztT/Vrpy5Uo4OzsbHGfx4sWYP38+hg4dCrVajcjISAwbNky/bdasWdBoNHBxccGyZcsA6D6oY2Ji8N577zWq1smTJ2PevHkYOnQoXF1d0aJFC31zuT7vvPMOIiMj8fPPP2PIkCEG2wYNGoT58+fjjTfeAKD7QFu3bp2+KVtTv379Gmya1yUwMBBSqRTDhw/Xv+e6PPvss8jOzsZzzz0HkUiEli1b1vta1T2Kf6pr/+pTNCqVCmPGjEGvXr0AAHPnzsWrr74KjUYDmUyGL7/8Eq6urgB0/02+/vprdOjQAXZ2dpDJZBg0aJDR9zpo0CDMnTtX32to7Pvr1asX3njjDcyfP19/1V1dFi9ejHnz5mHLli1Qq9UYOnQooqOjIRKJEBMTgxdeeAHOzs7o0qWL0Vrp/hFxmXGyND/99BNcXFwQGhoKrVaL1157DX369NGf0iCipsWgIItz7tw5zJkzB+Xl5aisrETPnj3xzjvv8EoXIjNhUBARUYPYzCYiogYxKIiIqEFWedWTSqXC6dOn4e3tzeupiYgaSaPRIDc3F506dTJ6JWFNVhkUp0+f1i+xQEREd2bdunXo0aNHo/e3yqConsa/bt06+Pn5mbkaIiLrkJWVheeff77WmmjGWGVQVJ9u8vPzwwMPPGDmaoiIrMudnrJnM5uIiBrEoCAiogYxKIiIqEEMCiIiapDNBMXmxPM4eSHX4LmTF3KxOfG8mSoiIrIONhMUQW09sPCbI/qwOHkhFwu/OYKgth5mroyIyLJZ5eWxd6NLoDdmjeuBBWv+gL3EDoIAzBrXA10C7+x6YiIiW2MzIwpAFxaPBPugsESNRzv4MiSIiBrBpoLi5IVcnDivO/WUfOJ6rZ4FERHVZjNBUd2TeOuFR+HXwgkBD7gb9CyIiKhuNhMU56/c1PcklAo5MvPK8ObYHjh/5aa5SyMismg208x+ZmCQ/mulwhP7j11FSy9ndA1in4KIqCE2M6KoKdhfDgBISy8wcyVERJbPJoPiwZZukDqIkXo539ylEBFZPJsMCrHYDkFtPBgURESNYJNBAQBKhRyXrhWiolJj7lKIiCyaDQeFJ6o0Ai5k8KonIqKG2GxQBCtuNbR5+omIqEE2GxQerlK0bOGM1Mu88omIqCE2GxQAEOzvidT0fAiCYO5SiIgslk0HhVIhR0FxBXIKys1dChGRxbLxoPAEAKSms09BRFQfkwbFihUrEBERgYiICCxatKjW9rNnzyI6Ohrh4eGYPXs2qqqqTFlOLf4t3SDjxDsiogaZLChSUlKQlJSEhIQEbN26FX/99Rf27NljsE9MTAzmzJmDXbt2QRAExMfHm6qcOukm3nmyoU1E1ACTBYW3tzfeeustODg4wN7eHgEBAbh+/bp++7Vr16BSqfDwww8DAKKjo7Fz505TlVMvpb8n/ubEOyKiepksKIKCgvQhkJ6ejh07diA0NFS/PScnB97et1du9fb2RnZ2tqnKqZdSIYdGy4l3RET1MXkz+/z585gwYQLefPNN+Pv765/XarUQiUT6x4IgGDxuKsFsaBMRNcikQXH06FGMHz8er7/+Op5++mmDbX5+fsjNvX13uby8PPj4+JiynDq5u0jR0suZDW0ionqYLCgyMzMxbdo0LF68GBEREbW2t27dGlKpFEePHgUAbNu2Df369TNVOQ1SKnQNbU68IyKqzWR3uFu9ejUqKirw8ccf658bOXIkEhMTMX36dHTu3BmLFy9GbGwsSkpK0LFjR4wbN85U5TRI6S/HL0evIju/DH4tnM1SAxGRpTJZUMTGxiI2NrbW86NGjdJ/rVQqsWnTJlOV0GjKWwsEpl4uYFAQEf2DTc/Mrqbwc4XMQYw0NrSJiGphUEA38a5dW082tImI6sCguCVY4Ym/rxdBpW7aZUSIiCwdg+IWpT8n3hER1YVBcUtw21sT77juExGRAQbFLe4uUrTycuYMbSKif2BQ1KD0lyONE++IiAwwKGpQKjxxs6QC2fll5i6FiMhiMChqUPrfmnjH009ERHoMihra+rnBUSpmQ5uIqAYGRQ1iO9GtO95xREFEVI1B8Q9Kf7lu4l0FJ94REQEMilqUCk9otQLOX+XEOyIigEFRS7CCDW0iopoYFP/g5uyA1t7OSGNDm4gIAIOiTsEKOVIv53PiHRERGBR1UvrLUViiRtYNTrwjImJQ1EGpqF4gkH0KIiIGRR10E+8kbGgTEYFBUSexnQjt2npwhjYRERgU9VIq5EjP5MQ7IiIGRT2U/nLdxDve8Y6IbByDoh7BbGgTEQFgUNTL1ckBrb1dkJrOPgUR2TaJsR2OHz+OpUuXorCw0GAC2vbt201amCVQ+nvi8JlsCIIAkUhk7nKIiMzCaFDMmTMH0dHR6NChg819WLb3l2Pf4Qxk3ihFKy8Xc5dDRGQWRoNCIpHgxRdfbIpaLI5Sv0BgAYOCiGyW0R5FUFAQ0tLSmqIWi9PG1xVOMgkb2kRk04yOKDIyMvDMM8+gVatWkEql+udtoUdhZydCu7aeSGNDm4hsmNGgmDFjRlPUYbGUCjni96ahvKIKjlKjPy4iombH6Kmnxx57DFKpFH/88QeSk5P1z9kKpb8ntAJwPoOjCiKyTUaDYuvWrZg+fToKCwtRWlqK119/HfHx8U1Rm0UIbntr4h1PPxGRjTJ6LmXt2rXYuHEjfHx8AACTJk3CSy+9hOeee87kxVkCFycHtPF1YUObiGyW0RGFVqvVhwQA+Pr6ws7OtiZ0KxVypF0u4B3viMgmGf3E9/DwwN69e/WP9+7dC3d3d5MWZWmCFXIUlaqRmVdq7lKIiJqc0VNP7777Ll555RXMnz8fAGBvb48VK1aYvDBLovTX9SnOpuejlTcn3hGRbTEaFEFBQdi5cyfS09Oh0Wjw0EMPQSKxrctE2/i4wlkmQerlAvzr0bbmLoeIqEnV+4kfFxeHSZMmYf78+XWu8RQbG2vSwixJ9cQ73hqViGxRvT0KV1dXAICnpyc8PDxq/WmskpISREZG4urVq7W2rVixAgMGDEBUVBSioqKwbt26u3gLTUPpL8eVrCKUqSrNXQoRUZOqd0QxcuRIAMCrr76qfy47OxsZGRno0aNHow5+4sQJxMbGIj09vc7tp0+fxtKlS9GtW7c7KNk8lAq5buLdlZvo2s7b3OUQETUZo1c9rV+/Hq+//jry8/MRHR2N2bNnY8mSJY06eHx8PObOnWtweW1Np0+fxldffYWhQ4di3rx5qKiouLPqm1A73vGOiGyU0aDYuHEj3n77bezcuRMDBw7ETz/9pF/Kw5gFCxbUO/ooLS1F+/btERMTg4SEBBQVFeGLL764s+qbkIujPdr4uiL1MmdoE5FtMRoUIpEIXl5eOHjwIEJCQiCRSKDVau/5hZ2dnREXF4eAgABIJBJMmDABBw4cuOfjmpJS4Ym0y/mceEdENsVoUDg4OCAuLg5//PEH+vTpg++//x6Ojo73/MLXr1/Hpk2b9I8FQbD4y26V/nIUl1XiWm6JuUshImoyRoNiwYIFSE9Px8KFC+Hu7o6jR49iwYIF9/zCMpkMn3zyCTIyMiAIAtatW4ewsLB7Pq4pKRVcIJCIbI/RoPjyyy+xYMEC9O/fHwCwZMkSPPTQQ3f9gpMmTcKpU6cgl8sxb948TJ06FU888QQEQbD4W64+4OMKZ0d7NrSJyKYYPddz9uxZCIJQ56S7xkpMTNR/HRcXp/86PDwc4eHhd33cpmZnJ0JwW0+ksaFNRDbEaFD4+PggIiICXbt2hbOzs/55W5qZXZNS4Yn1e9JQpqqEk8ze3OUQEZmc0aDo1q2bVUyIayrB/nIIAnDuSgEeblf3/BAioubEaFC8+uqrUKlUuHz5MoKCglBRUXFfrnqyVsFtPSESAamXGRREZBuMNrNPnDiBQYMGYfLkycjJyUH//v1x7NixpqjNIjlXT7zjAoFEZCOMBsXChQuxdu1aeHh4wM/PD4sWLbovl8das+o73mm1nHhHRM2f0aBQqVQIDAzUPw4NDYVGozFpUZZOqfBESTkn3hGRbTAaFBKJBIWFhfrLYy9dumTyoiyd0l8OAEjjfAoisgFGg2Lq1KkYM2YMMjMzMXPmTIwaNQpTp05titosVmtvl1sT7zifgoiaP6NXPQ0YMAAPPfQQkpOTodVqMW3aNAQEBDRFbRbLzk6EYAXveEdEtsHoiAIA1Go11Go1tFotxGKxqWuyCkqFHFeyi1FazjveEVHz1qgbF40bNw5nz57FyZMnMXr0aPz8889NUZtFUyo89RPviIiaM6OnntauXYutW7fC19cXgG558JdffhlDhgwxeXGWLFhxe+Jdt2BOvCOi5svoiMLFxUUfEgDQqlUrODg4mLQoa+Aks0dbX1euJEtEzZ7RoOjTpw/mzp2Lc+fO4eLFi1i6dCn8/f3x119/4a+//mqKGi2W0p8T74io+TN66unHH38EAPz2228Gz7/22msQiUTYt2+faSqzAkqFJ3b9fhnXckvQxtfV3OUQEZmE0aCoeS8JMhSs0E28S03PZ1AQUbNl9NTTxYsXsXHjRgiCgBkzZmDQoEH4/fffm6I2i9fa2wUunHhHRM2c0aCYO3cupFIp9u/fj6ysLCxYsADLli1ritosnn7iHRvaRNSMGQ2KiooKDBs2DElJSXjyySfRs2dPVFZyklk1pb8cGZx4R0TNmNGgUKvVyMvLw/79+9G7d2/k5eWhoqKiKWqzCtUT79I48Y6ImimjQTFixAgMGDAA3bt3R2BgIIYPH44XXnihKWqzCu1u3fEujes+EVEzZfSqp9GjR2PkyJGws9NlSkJCAjw9PU1emLVwktlD4efGhjYRNVv1BkVcXBwmTZqEDz74oM7tsbGxJivK2gQrPJH05zVotQLs7ETmLoeI6L6qNyhcXXXzAjw8PJqsGGulVMix6/fLuJpTjLZ+buYuh4jovqo3KEaOHAkAePXVV1FQUACZTAZHR8cmK8yaKP11p+JSLxcwKIio2Wmwmb127Vr07dsXvXv3xiOPPIKwsDBs2LChqWqzGq29XeDqZM8bGRFRs1TviOL777/Hjh078Nlnn0GpVEIkEuHkyZNYsmQJgNsjDgJEIhGCFXI2tImoWap3RLF582Z89dVX6NatGxwdHSGTyfDYY49h+fLl2LRpU1PWaBWUCk9kZBejhBPviKiZqTcoqqqq6mxk+/r6QqvVmrQoa6S8tUDgOY4qiKiZqTcoqudN1EUQeP+Ffwpq6wE7EbjuExE1O/X2KDQaDQoLC+sMBY1GY9KirJGTzB5t/dzY0CaiZqfeoDh37hx69epVZ1CIRJxUVhelvxy/Hb/KiXdE1KzUGxSpqalNWUezoFR4YufBdGTkFEPB+RRE1EwYXRSQGk/pX33HOza0iaj5YFDcR628nOHq5IA0NrSJqBlhUNxHuol3vOMdETUvjQoKlUqFtLQ0CIKA8vJyU9dk1ZT+nsjILkFJmdrcpRAR3RdGg+LPP//EoEGDMHnyZGRnZ6N///44duxYU9Rmlaon3vGOd0TUXBgNikWLFmHt2rXw8PCAn58fFi1ahAULFjTq4CUlJYiMjMTVq1drbTt79iyio6MRHh6O2bNno6qq6s6rt0Dt2nrCTgSc5XwKImomjAaFSqVCYGCg/nFoaGijJtydOHECo0aNQnp6ep3bY2JiMGfOHOzatQuCICA+Pr7xVVswR6kEipZuSOOVT0TUTBgNColEgsLCQv0ku0uXLjXqwPHx8Zg7dy58fHxqbbt27RpUKhUefvhhAEB0dDR27tx5J3VbNKVCjrQrBdBoudQJEVk/o0ExZcoUjBkzBllZWZg5cyZGjRqFqVOnGj3wggUL0KNHjzq35eTkwNvbW//Y29sb2dnZd1C2ZVP6e6K8ogoZ2cXmLoWI6J7VOzO72sCBAxEQEIDk5GRotVpMmzYNAQEB9/SiWq3WYBkQQRCa1bIg1Q3t1PR8+LfkDG0ism5GRxSHDx9GTk4OgoKCEBwcjIKCApw+fRolJSV3/aJ+fn7Izc3VP87Ly6vzFJW1aunlDDdnB86nIKJmweiI4qOPPkJqaiqCgoJgZ2eHc+fOwdvbG+Xl5ViwYAEGDRp0xy/aunVrSKVSHD16FN27d8e2bdvQr1+/u3oDlkg/8Y4NbSJqBoyOKFq1aoU1a9Zg27ZtSEhIwPr16/HII49g27Zt+Pzzz+/oxSZNmoRTp04BABYvXoyPPvoITzzxBMrKyjBu3Li7ewcWSqmQ41puCYo58Y6IrJzREUVGRgZ69uypf9ylSxekp6fDz8+vUS+QmJio/zouLk7/tVKpbNa3VFX6ewIA0i4XoEd7XzNXQ0R09xp1eWxSUpL+cVJSEuzt7ZGfn99sJsmZQlAb3cQ73siIiKyd0RHF3LlzMX36dIhEImi1WkilUixfvhz/+c9/MHLkyKao0So5SiXwb+nOhjYRWT2jQdGlSxfs27cP586dg1gsRkBAAMRiMZRKZVPUZ9WC/T2x/2gGNFoBYt7xjoislNGgyM/Pxw8//IDS0lIIggCtVovLly9jyZIlTVGfVVMq5NiRko4rWUV4sJW7ucshIrorRoPi//2//weZTIYLFy6gd+/eSElJQffu3ZuiNqtX3dBOvVzAoCAiq2W0mX39+nWsWrUK/fr1w5gxY7B+/fpGr/dk61q2uDXxjg1tIrJiRoPCy8sLAODv749z587B19eXVzs1kkgk0i0QyIY2EVkxo0HRokUL/Oc//0GnTp2wefNmJCYmQqVSNUVtzYLS3xPXcktRVMqJd0RknYwGxbx58+Dg4IAePXqgU6dOWL58Od54442mqK1ZUPrfuuMdRxVEZKWMBsXChQv1y2vExMRg69atCAsLM3lhzUXQAx6wsxMh9TLXfSIi62Q0KM6ePQtB4A147pZMKsGDrdzY0CYiq2X08lgfHx9ERESga9eucHZ21j8fGxtr0sKaE6VCjsQjVzjxjoisktGg6NatG7p169YUtTRbSoUnfkr+mxPviMgqGQ2KV199FSqVCpcvX0ZQUBAqKirg6OjYFLU1G9UN7dT0fAYFEVkdoz2KEydOYNCgQZg8eTJycnLQv39/HDt2rClqazZ85U7wcJGyoU1EVqlRVz2tXbsWHh4e8PPzw6JFi7BgwYKmqK3ZuH3HOza0icj6GA0KlUqFwMBA/ePQ0FBoNBqTFtUcKf3luJ5XisKSCnOXQkR0Rxp146LCwkKIRLqrdbjO091RKm7d8e4KTz8RkXUxGhRTpkzBmDFjkJWVhZkzZ2LUqFGYOnVqU9TWrAS28YDYTsTTT0RkdYxe9TRw4EAEBAQgOTkZWq0W06ZNQ0BAQFPU1qzIHHQT79LY0CYiK2M0KGbOnInnnnsOo0ePbop6mjWlQo69h69Ao9FCLDY6mCMisghGP60effRRLF26FGFhYfjqq6+Qm5vbFHU1S8H+cqjUGlzOKjZ3KUREjWY0KEaNGoX4+Hh8+eWXKCwsxMiRIzFt2rSmqK3ZqW5op3IlWSKyIo0+/6FSqaBWqyEIAuzseNrkbvjKneDhKmVDm4isitEexZo1a7Blyxao1WoMHz4c8fHx+rve0Z3R3fHOkzO0iciqGB0anD4ARNxcAAAVhklEQVR9GrGxsdi1axcmTJiAQ4cO4dlnn22K2polpUKOTE68IyIrYnREsWTJEhQWFmLVqlVYt24dSktLMXbs2KaorVm6fce7AjzW0c/M1RARGddgUFy6dAnffPMNtm3bhtatW0OlUuGXX36Bq6trU9XX7Ogn3l3OZ1AQkVWo99TTyy+/jDFjxkAikeCbb77Bjz/+CGdnZ4bEPZLai/Fga3ekprNPQUTWod6gOHPmDDp27IigoCAoFAoA0K/3RPdGqfDEuYwCaDRac5dCRGRUvUGxf/9+PP300/jxxx/Rt29fTJ8+HRUVbMDeD0qFHBVqDdIzi8xdChGRUfUGhUQiwZAhQ/Dtt99iy5Yt8PHxQUVFBQYPHoz169c3ZY3Njv6Od7xMloisQKNmzgUGBiI2Nha//vorXnrpJcTHx5u6rmbNx9MRnq5SztAmIqtwR1OsHR0dMWLECCQkJJiqHpsgEomg9JcjjQ1tIrICXIvDTJQKT2TeKMXNYvZ9iMiyMSjMJFhRPfGOp5+IyLIxKMzk9sQ7nn4iIsvGoDATqb0YD7V2Z0ObiCyeSYNi+/btGDJkCAYPHox169bV2r5ixQoMGDAAUVFRiIqKqnOf5kzpL8f5jJuceEdEFs3oooB3Kzs7G8uWLcOWLVvg4OCAkSNHomfPnggMDNTvc/r0aSxduhTdunUzVRkWTanwxPbfLuHvzCIEPuBh7nKIiOpkshFFSkoKevXqBQ8PDzg5OSE8PBw7d+402Of06dP46quvMHToUMybN8/mZn4rqxvavJEREVkwkwVFTk4OvL299Y99fHyQnZ2tf1xaWor27dsjJiYGCQkJKCoqwhdffGGqciySt6cj5G5SnOV8CiKyYCYLCq1Wa7CIoCAIBo+dnZ0RFxeHgIAASCQSTJgwAQcOHDBVORZJJBIhWCFnQ5uILJrJgsLPzw+5ubn6x7m5ufDx8dE/vn79OjZt2qR/LAgCJBKTtUwsllIhR3Z+GQqKVeYuhYioTiYLit69e+PgwYPIz89HeXk5du/ejX79+um3y2QyfPLJJ8jIyIAgCFi3bh3CwsJMVY7FUvp7AgDvT0FEFstkQeHr64sZM2Zg3LhxeOqppxAZGYkuXbpg0qRJOHXqFORyOebNm4epU6fiiSeegCAIePHFF01VjsUKfMADErGIM7SJyGKZ9FzP0KFDMXToUIPn4uLi9F+Hh4cjPDzclCVYPAf9xDuOKIjIMnFmtgVQKnQT76o48Y6ILBCDwgIoFXKoKzX4+3qhuUshIqqFQWEBgtnQJiILxqAws82J55GZVwq5m0w/n+LkhVxsTjxv5sqIiHQYFGYW1NYDi749gpZeTkhNz8eRM1lY+M0RBLXl2k9EZBlsb4abhekS6I1Z43pg/upDUKk1eH/1Ibg62eP7XWlIPJKBll7OaNnCWf+3i5ODuUsmIhvDoLAAXQK9Edn3IWxKPI/OAS3gK3dG5o1SHE/Lxb7DGQb7ujrZw69GcLT0coZfC2e08nKGh6vUYJkUIqL7gUFhAU5eyMXuQ5cxIqwddqSkY+TgYHQJ1C2oqFJXIftGGa7nlSLrRiky80qReaMUaZcLkPTnNWiF28eROYgNQsTPyxmtbv3t5eEIsR1DhIjuHIPCzE5eyMXCb45g1rge6BLojS6BXgaPZQ4SKFq6QdHSrdb3VlZpkVtQhswaAZKZV4qrOcU4fCbbYF6GRCyCr9wJLb1cbo1CnNDKywV+LZzgK3eCvURscOzNiecR1NZDH1jVtZ6/chPPDAwy3Q+EiCwOg8LMzl+5qQ8F4HbP4vyVmwYf0nWxl9ihlbcLWnm71Nqm1Qq4UahC5o0SZOaVITOvBFk3ypCZV4q/Lt1AeUWVfl87EeDl4WhwGktdqcGHaw/jjdGPoEcHP4NAIyLbwqAws7p+O9eNLBoOCWPs7ETw9nSEt6cjugQabhMEAYUlamTdKMX1PN0opPq01sFTmSgqVev3fX/1IcgcxKis0qJLoBfO/J2P/KIKtLoVKq5O9uyLEDVzDAobJBKJ4OEqhYerFEp/ea3tpeWV+tNYOw+m4+SFPHh7OiIjuxjHz+Ua7OvsaI+WLXSntPxaON2+QsvLGZ6uMtixL0Jk9RgUVIuzoz0CH/BAmaoS6ZlF+ib7rHE9EKyQI1vfE7l9SutCxk0kn7wObY3uuoO9uFZ4+LXQNdp9PB0hFnMaD5E1YFBQnYw12dv61W6uazRa5N4sN7xC61aT/fi5XKgrNfp9xXYi+Hg66RvrLb1cbo1MnOHbwhlSe3Gt4wNsshOZA4OC6nQ3TXax2A5+LXSjhn8SBAH5RSp9P0QXJrorttKuFKC0vNJg/xbuslpzRVp6OaONr6tBYLHJTmR6DAqq0/1usotEIrRwd0QLd0d0CvCqtb24TG0wAqkOlCNns1FQXGGwr6NUgjlfHURrHxdk3yjDkD7+AIDs/DJ4uct4SovoPmNQkEVwdXKAa1sHtGvrWWtbeUUVsm7UnHBYhuNpObiSVQwASNh/EQn7LwLQndLy8nC8NT/EGb5y3TwR31vzRTxcOHud6E4xKMjiOUoleLCVOx5s5Q5A15NIOXld32SfFNUJnm4yZOeXIetGKbLzy5CdX4Y/zmTh5j9GI1IH8e3wkOvCpHrSoa/cCU4ye3O8RSKLxqAgq9JQk31wT0Wt/VUVVcgu0AVH9o0ygzA5fdFw4iGgG9lUjz785E7wbeGs/9rb0wn2krpPa7HJTs0Zg4Ksyp022WVSCRR+blDUcZWWIAgoLqtEdr6usV49Esm+UYq/rxXi0OlMVGluX+4rEgEt3B31ow8//SktXZiwyU7NFYOCrMr9bLKLRCK4OTvAzdkBQW1q90Y0WgH5hSpk598+nVU9GjlxPhe/FKkg1FiUUWwnwrtfpsDH0wk3ilTo3bkl0jOLUFSqhqerDJ5uUni6yuAo5T87si78P5aoHuIay6B0Cqi9XV2pQU5BzZGIri9yNacEjlIxkk5cx4Hj12p9n6NUDA9XGeRuMni4SiF3k8HTVWoQJp5uUrg5S7niL1kEBgXRXXKwF+MBH1c84OMKQNeT2Hv4ir7J/s74nniwlRsKiiuQX6TCzWIV8osqUFCsQsGtv9OvF+J4Wg7KVFW1jm9nJ4KHi4M+VDxdpfD8x9/VYSNzqP+fMvsndK8YFET3gbGZ7P51LBNfk6qiCjdLdIFSUFyBgn/8nV+kwqVrN3GzuMLgHiTVnGSSGgFye2Qid5MCIuCjtYcxfcTD6NmxJU5fymP/hO4Ig4LoPriX5eIBXdPdTyqpc1Z7TRqtgKLSCv2IpGaQVAfLhas3UVCkgkqtMfjeD9cehggAREBLL2dsPXARvx6/Znj6qzpoXKVwqGcZFbI9DAqi+8BUy8X/k9hOdOuDXAbAvcF9yyuqDIJkz6HLOH4uF/4t3SB3kyHvZjnOZ9xEYUmFQVO+mrOjPeTVPZN/9E/krjJ4uOkCxsXx7paa5ykx68GgIGqmHKUSON66sdXJC7m4eK3QYJJi9Qe0RqNFYan6Vh+lenSiqjFqqUDaFd19SGou7FhNIra7FSLVQSKD3FUKj1t/V49SPFylBvNQgtp6WOQlxQyw2hgURM2csf6JWGwHuZuuYd4QQRBQXlHVYB8lO78MZ9PzDW5+VZOrk8PtUYqbFF0DvTB/9SF0fKgF/vr7BiL7PITCYjUOnsqEvcQOErEIErEdJBI7SMR2sBfb3Xr+9nMSsUj/3P1YnsVSA8ycGBREzdy99k+qiUQiOMns4SSz11/pVZ8qjRaFdTTna45arv9dioIiFSqrtDiamgMA2JR4/u7fKHA7WP4RLhJJ9d+G2w226b9HhM4BXnj/P4fQwV+OtCsFeG5QEJxk9sgtKIe7i4PN9W8YFETNXFP1T2qSiO30qwU35MR53W/rA3s8gH1HMvDyU50R+IAHqjRaVFbp/lRpbv2p0qJKI6Dy1teV+udub6/U3NqnSoMqjaDfXnPf6mOq1FWoqrp1vBrPV++nrtTgz/O6Ozr+96ez+O9PZ/V1O0olcHdxgLuLFO7O0ttf1/OcveTeg8Wcp8QYFERkFicv5GLRt0fw1gu60c5jHf0MTvmYu7aF3xzBoEfbYvehyxgdroS3pyMKS9QoLKlAYWkFCovVKCytQO7NMly4qrsoQFPXtcvQXb5cMzzcnB3g4aqbVOnh4gA3FyncazxX15pi5jwlxqAgIrO4X6fE7rd/9nS6t/fRP+7VqWW93ycIAkpVVSgqqcDNkgrDULn1dVGJGtn5ZTifUYDCEnW9weIsk+jDQzcq0YVM366t8MHXf2Bo3wex8/fLTRaqDAoiMgtznBJrjLsNMJFIBBdHe7g42qOVt4vR1xEEAaXllfpQKSqtwM0StT5oikrUuFlSgez8MqRdKUBRqVp/T/r4fecxIqxdk/2sGBRERDU0VYCJRCK4ODnAxckBD/gY31+rFfDHmSx8+r/jiOjzIHakpKNLoFeThAXvGUlEZAVOX8rDZ/F/4u0XHsWYJ9pj1rgeWPjNEZy8kGvy12ZQEBFZgYZOiZkaTz0REVkBc/Z0OKIgIqIGmTQotm/fjiFDhmDw4MFYt25dre1nz55FdHQ0wsPDMXv2bFRV1V6Tn4iIzMtkQZGdnY1ly5bh+++/x9atW/G///0PFy5cMNgnJiYGc+bMwa5duyAIAuLj401VDhER3SWTBUVKSgp69eoFDw8PODk5ITw8HDt37tRvv3btGlQqFR5++GEAQHR0tMF2IiKyDCZrZufk5MDb+3aTxcfHBydPnqx3u7e3N7Kzsxt1bI1Gt9RxVlbWfaqWiKj5q/7MrP4MbSyTBYVWqzVY8lcQBIPHxrY3JDdXd93w888/f5+qJSKyHbm5uVAoFI3e32RB4efnhyNHjugf5+bmwsfHx2B79Qc+AOTl5Rlsb0inTp2wbt06eHt7Qyy2reV+iYjulkajQW5uLjp16nRH32eyoOjduzc+++wz5Ofnw9HREbt378b8+fP121u3bg2pVIqjR4+ie/fu2LZtG/r169eoY8tkMvToYbs3ESEiult3MpKoJhKEuu6We39s374dX331FSorKzF8+HBMmjQJkyZNwvTp09G5c2ekpqYiNjYWJSUl6NixIz766CM4ODiYqhwiIroLJg0KIiKyfpyZTUREDWJQEBFRgxgURETUIAYFERE1iEFBREQNsrmgKCkpQWRkJK5evWruUgysWLECERERiIiIwKJFi8xdjt6nn36KIUOGICIiAmvWrDF3OQYWLlyIt956y9xlGBg7diwiIiIQFRWFqKgonDhxwtwlAQASExMRHR2NJ598Eh988IG5ywEAbNy4Uf9zioqKQvfu3TFv3jxzlwUA2LZtm/7f48KFC81djt6qVasQHh6OoUOHYuXKlU33woIN+fPPP4XIyEihY8eOQkZGhrnL0UtOThZGjBghVFRUCGq1Whg3bpywe/duc5clHDp0SBg5cqRQWVkplJeXCwMGDBAuXrxo7rIEQRCElJQUoWfPnsKsWbPMXYqeVqsV+vbtK1RWVpq7FANXrlwR+vbtK2RmZgpqtVoYNWqUsH//fnOXZeDcuXNCWFiYcOPGDXOXIpSVlQmPPvqocOPGDaGyslIYPny4kJycbO6yhOTkZCEyMlIoLi4WqqqqhMmTJwu7du1qkte2qRFFfHw85s6d2+ilQpqKt7c33nrrLTg4OMDe3h4BAQG4fv26ucvCY489hm+++QYSiQQ3btyARqOBk5OTucvCzZs3sWzZMkyZMsXcpRi4dOkSAGDChAkYNmwYvvvuOzNXpLNnzx4MGTIEfn5+sLe3x7Jly9C1a1dzl2Xgvffew4wZMyCXy81dCjQaDbRaLcrLy1FVVYWqqipIpVJzl4UzZ86gb9++cHFxgVgsxuOPP469e/c2yWvbVFAsWLDAIpf+CAoK0i+3np6ejh07diA0NNTMVenY29tj+fLliIiIQEhICHx9fc1dEubMmYMZM2bAzc3N3KUYKCoqQkhICD7//HOsXbsWGzZsQHJysrnLwuXLl6HRaDBlyhRERUXh+++/h7u7u7nL0ktJSYFKpcKTTz5p7lIAAC4uLvi///s/PPnkkwgNDUXr1q3xyCOPmLssdOzYEUlJSbh58yYqKiqQmJiIvLy8JnltmwoKS3f+/HlMmDABb775Jvz9/c1djt706dNx8OBBZGZmmv3mUhs3bkTLli0REhJi1jrq0q1bNyxatAiurq6Qy+UYPnw4Dhw4YO6yoNFocPDgQXz44Yf43//+h5MnTyIhIcHcZelt2LABL774ornL0EtNTcXmzZvxyy+/4LfffoOdnR1Wr15t7rIQEhKC6OhojB07FhMnTkT37t1hb2/fJK/NoLAQR48exfjx4/H666/j6aefNnc5AICLFy/i7NmzAABHR0cMHjwYaWlpZq3p559/RnJyMqKiorB8+XIkJibiww8/NGtN1Y4cOYKDBw/qHwuCAInEZOtuNpqXlxdCQkIgl8shk8kwaNAgg3vDmJNarcbhw4cxcOBAc5eil5SUhJCQELRo0QIODg6Ijo7GH3/8Ye6yUFJSgsGDB2P79u349ttv4eDggDZt2jTJazMoLEBmZiamTZuGxYsXIyIiwtzl6F29ehWxsbFQq9VQq9XYt28funfvbtaa1qxZgx9//BHbtm3D9OnTMXDgQLzzzjtmralacXExFi1ahIqKCpSUlCAhIQFhYWHmLgsDBgxAUlISioqKoNFo8Ntvv6Fjx47mLgsAkJaWBn9/f4vofVVTKpVISUlBWVkZBEFAYmIiOnfubO6ycPXqVbzyyiuoqqpCcXExNm3a1GSn68z/6w5h9erVqKiowMcff6x/buTIkRg1apQZqwJCQ0Nx8uRJPPXUUxCLxRg8eLBFBZmlGTBgAE6cOIGnnnoKWq0Wo0ePRrdu3cxdFrp27YqJEydi9OjRqKysRJ8+ffDMM8+YuywAQEZGBvz8/MxdhoG+ffvizJkziI6Ohr29PTp37oyXX37Z3GVBqVRi8ODBGDZsGDQaDcaPH99kv7hx9VgiImoQTz0REVGDGBRERNQgBgURETWIQUFERA1iUBARUYMYFET3yaFDhxAZGWnuMojuOwYFERE1iEFBZAJHjhxB//79cezYMXOXQnTPODOb6D77/fff8e677+LLL7+EUqk0dzlE94wjCqL7KCsrC1OmTMGgQYMYEtRsMCiI7iOxWIyvv/4aCQkJFnMbVKJ7xaAguo+8vb3xyCOPYNasWXjzzTdRXl5u7pKI7hmDgsgEnn76aTz44IMGKwITWSuuHktERA3iiIKIiBrEoCAiogYxKIiIqEEMCiIiahCDgoiIGsSgICKiBjEoiIioQQwKIiJq0P8HWDW8RqD0dl4AAAAASUVORK5CYII="/>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5" name="AutoShape 4" descr="data:image/png;base64,iVBORw0KGgoAAAANSUhEUgAAAYoAAAEXCAYAAACzhgONAAAABHNCSVQICAgIfAhkiAAAAAlwSFlzAAALEgAACxIB0t1+/AAAADl0RVh0U29mdHdhcmUAbWF0cGxvdGxpYiB2ZXJzaW9uIDIuMS4yLCBodHRwOi8vbWF0cGxvdGxpYi5vcmcvNQv5yAAAIABJREFUeJzt3XlYVGX/P/D3MAMz7DCyqelQgIx7pqWoifqIlKAUWS6pmWlqlt+fFllJWpqV5vJkliWP6VOZPrigWbmTFmDmlksKbqGorILsw8DM+f0xMjKxDC7DzDDv13V5ycw5nPkM5by5z+fc9xEJgiCAiIioHnbmLoCIiCwbg4KIiBrEoCAiogYxKIiIqEEMCiIiahCDgoiIGsSgsCF//vknxo4di6FDhyIyMhITJ07E+fPnjX7fZ599hnnz5t3168bGxuL06dMAgNmzZyMlJeWuj3U/66q2fv16rFq1CgCwceNGrFu37o6On5GRgddeew0AcPXqVXTr1u2e6rl69Srat2+PqKioWn/UajW2bNmCyZMnAwDGjh2LnTt33tPrGbNlyxYEBwdj+fLlBs8LgoB//etfiIyMNHqM/fv349NPP9Ufr7r+u3Xq1CkMHDjwno5BjScxdwHUNNRqNSZPnoyvv/4aHTt2BABs27YNkyZNwr59+yAWi0322ikpKRgxYgQAYMGCBSZ7nbs1atQo/ddHjx5FUFDQHX3/9evX8ffff9/XmmQyGbZt23Zfj3kvWrVqhR9++AHTp0/XP3fkyBGoVCo4Ojoa/f5Tp06hsLDQlCWSCTEobER5eTmKi4tRVlamf27YsGFwcXGBRqOBWCxGYmIiVq5cicrKSshkMsyaNavWb8fZ2dmYN28eMjMzUVlZiYiICEyZMgUA8Msvv+Df//43tFotnJyc8P7772PHjh3IycnBG2+8gUWLFmHx4sV4/vnn0alTJ4wfPx6hoaE4ceIEioqKEBMTg7CwMJSXl2Pu3Lk4ceIEXF1dERgYCAD4+OOP631/a9euxZYtW7B69Wp4e3vrn3/llVcwYMAAPPvsszh+/DhGjhyJvXv3ok2bNvjiiy9QWloKmUyGgoIChISEIDExEcnJyZDJZACAS5cuYezYscjNzYWXlxeWLl0KHx8f/fE1Gg1iY2ORnZ2Nl156Ce+//z40Gg3mzJmDU6dOobi4GDExMQgPDwcArFy5Ert374ZWq0Xr1q0xd+5c+Pr63tN/2z179mDVqlVQqVQYOnQopk6dCgDYu3cvVqxYAa1WC2dnZ7z99tto06YNBg4ciOTkZDg5OWHOnDm4dOkSvvvuOwDA4MGDsXLlSgQEBBi8Rrt27ZCZmYljx47hkUceAQAkJCRg2LBh+O233/T71fX+srKysGHDBmg0Gri6ukKhUCA3Nxcvv/wyMjMzIRaLsWTJEgQEBCArKwvvvfcerl27BkEQ8NRTT2HixIkAgO+//x7//e9/4eLignbt2t3Tz4zuDE892Qh3d3fExMRg4sSJ+Ne//oWYmBhs3rwZvXv3hoODA9LT07Fs2TKsWrUKW7duxfz58/Haa68ZBAsAxMTE4JlnnsGWLVuwadMmpKSk4Oeff0ZeXh5iYmLw0UcfYfv27XjppZewePFizJgxAz4+Pli8eDG6du1qcKyMjAz07dsXmzZtwuuvv44PP/wQAPDFF19Ao9Fgx44dWLt2Lc6cOdPge4uLi8POnTvx3XffGYQEoPvgq/4g++233+Dt7a0/9ZWYmKj/AAeAsLAwDBw4EOPHj8fzzz+vr/HTTz/Fzp074ebmho0bNxocXywW44MPPkDbtm2xevVqAEBFRQX69OmDhIQEzJo1C5988gkAYOvWrTh37hw2btyIbdu2ITQ0FLGxsXW+J5VKVeu00/vvv1/nvqWlpYiPj0d8fDx++OEHHDhwABcvXsTcuXPx2Wef6UcCr7zyCuzt7dG5c2ccOnQIAHDo0CH8/fffKC0txYULFyCRSGqFRLWnnnpKP8opLy/H0aNH8fjjj+u31/f+unbtipEjR2LIkCGYMWOG/uc6e/ZsbN++HT169ND/7N544w307NkT27dvx/r16/HDDz/gp59+wtmzZ7FixQp899132Lx5M+zt7euskUyDIwob8uKLL+LZZ5/F4cOHcfjwYcTFxSEuLg6bNm1CcnIycnJyMH78eP3+IpEIV65c0T8uKyvD4cOHUVhYqD/fXFZWhtTUVEgkEgQFBaFDhw4AdB/QgwcPbrAee3t7hIaGAgA6dOiAmzdvAgAOHDiAt99+G3Z2dnBxccHTTz+NtLS0Oo+xe/du5Obm4ssvv4Sbm1ut7QMGDMBHH32EqqoqJCUlYerUqUhOTkb//v2Rn5+Pzp0748CBA/XW2KdPH8jlcgCAUqlEfn5+g++p+n1VB5BSqcSNGzcA6EZcp06dwjPPPAMA0Gq1KC8vr/MYd3Lqafjw4ZBIJHBxcUF4eDhSUlLQtm1b9OrVC23atAEAhISEQC6X4/Tp0wgLC8Ovv/6Ktm3bwtfXF+3atcPhw4eRlpbW4H+zoUOHIioqCrNnz8aePXswcOBAg1OWd/L+unTpAoVCAQBo37499uzZg7KyMhw7dgxff/01AMDV1RXR0dH49ddfkZ2djT59+uh/ERgxYgSSkpIa9fOhe8egsBFHjx7F8ePHMXHiRAwYMAADBgzAzJkzERkZieTkZGi1WoSEhODf//63/nsyMzPh4+ODPXv2AND9wxcEARs2bNCfl87Pz4dUKsXvv/8OkUik/15BEJCWlgalUllvTfb29rCz0w1qa36vRCJBzSXIqvepi0KhwLvvvov3338f3bt3rxUW7u7uaN++PX755ReUlJQgKioKX3zxBfbu3YtBgwYZvG5dJJLb/0REIhEaszRazd92ax5fq9Vi4sSJGD16NABd3+h+nLev+WEtCAIkEgm0Wm2t9yYIAqqqqhAWFobnn38e/v7+6NOnD9zc3JCUlIRTp07VO2oBAG9vb3To0AG//vortm7dirfeegsFBQV39f7q+rlW//9Vk1arRVVVlb7+ut4zmR5PPdkIuVyOlStX4siRI/rncnNzUVJSgnbt2iEkJATJycm4ePEiAN1v9cOGDYNKpdLv7+Ligocffhhr1qwBABQVFWHUqFHYt28funbtiosXL+qvotq3bx9iYmIA6P5RV/9jb4zQ0FBs3rxZ/xvpjz/+WO8HenBwMMLDwxESElLvh1xYWBiWLl2KkJAQuLi4wN/fH3FxcXX+9nyntVZ/T2VlpdH9qk+zlZSUAAA+/fRTvPnmm3f0WnXZunUrBEFAYWEhduzYgccffxwhISFISkpCRkYGAODgwYPIzMxE165d4efnB09PT2zYsAF9+vRB3759sXv3bty8ebPBYAd0p5/WrFmD4uLiWn2Cht5fY36uLi4u6Nq1q/6qs+LiYmzduhW9e/dGnz59kJycjKysLAC6/gg1HY4obMSDDz6Izz//HMuWLUNWVhakUilcXV3x4Ycf4qGHHgIAzJs3DzNnztT/Vrpy5Uo4OzsbHGfx4sWYP38+hg4dCrVajcjISAwbNky/bdasWdBoNHBxccGyZcsA6D6oY2Ji8N577zWq1smTJ2PevHkYOnQoXF1d0aJFC31zuT7vvPMOIiMj8fPPP2PIkCEG2wYNGoT58+fjjTfeAKD7QFu3bp2+KVtTv379Gmya1yUwMBBSqRTDhw/Xv+e6PPvss8jOzsZzzz0HkUiEli1b1vta1T2Kf6pr/+pTNCqVCmPGjEGvXr0AAHPnzsWrr74KjUYDmUyGL7/8Eq6urgB0/02+/vprdOjQAXZ2dpDJZBg0aJDR9zpo0CDMnTtX32to7Pvr1asX3njjDcyfP19/1V1dFi9ejHnz5mHLli1Qq9UYOnQooqOjIRKJEBMTgxdeeAHOzs7o0qWL0Vrp/hFxmXGyND/99BNcXFwQGhoKrVaL1157DX369NGf0iCipsWgIItz7tw5zJkzB+Xl5aisrETPnj3xzjvv8EoXIjNhUBARUYPYzCYiogYxKIiIqEFWedWTSqXC6dOn4e3tzeupiYgaSaPRIDc3F506dTJ6JWFNVhkUp0+f1i+xQEREd2bdunXo0aNHo/e3yqConsa/bt06+Pn5mbkaIiLrkJWVheeff77WmmjGWGVQVJ9u8vPzwwMPPGDmaoiIrMudnrJnM5uIiBrEoCAiogYxKIiIqEEMCiIiapDNBMXmxPM4eSHX4LmTF3KxOfG8mSoiIrIONhMUQW09sPCbI/qwOHkhFwu/OYKgth5mroyIyLJZ5eWxd6NLoDdmjeuBBWv+gL3EDoIAzBrXA10C7+x6YiIiW2MzIwpAFxaPBPugsESNRzv4MiSIiBrBpoLi5IVcnDivO/WUfOJ6rZ4FERHVZjNBUd2TeOuFR+HXwgkBD7gb9CyIiKhuNhMU56/c1PcklAo5MvPK8ObYHjh/5aa5SyMismg208x+ZmCQ/mulwhP7j11FSy9ndA1in4KIqCE2M6KoKdhfDgBISy8wcyVERJbPJoPiwZZukDqIkXo539ylEBFZPJsMCrHYDkFtPBgURESNYJNBAQBKhRyXrhWiolJj7lKIiCyaDQeFJ6o0Ai5k8KonIqKG2GxQBCtuNbR5+omIqEE2GxQerlK0bOGM1Mu88omIqCE2GxQAEOzvidT0fAiCYO5SiIgslk0HhVIhR0FxBXIKys1dChGRxbLxoPAEAKSms09BRFQfkwbFihUrEBERgYiICCxatKjW9rNnzyI6Ohrh4eGYPXs2qqqqTFlOLf4t3SDjxDsiogaZLChSUlKQlJSEhIQEbN26FX/99Rf27NljsE9MTAzmzJmDXbt2QRAExMfHm6qcOukm3nmyoU1E1ACTBYW3tzfeeustODg4wN7eHgEBAbh+/bp++7Vr16BSqfDwww8DAKKjo7Fz505TlVMvpb8n/ubEOyKiepksKIKCgvQhkJ6ejh07diA0NFS/PScnB97et1du9fb2RnZ2tqnKqZdSIYdGy4l3RET1MXkz+/z585gwYQLefPNN+Pv765/XarUQiUT6x4IgGDxuKsFsaBMRNcikQXH06FGMHz8er7/+Op5++mmDbX5+fsjNvX13uby8PPj4+JiynDq5u0jR0suZDW0ionqYLCgyMzMxbdo0LF68GBEREbW2t27dGlKpFEePHgUAbNu2Df369TNVOQ1SKnQNbU68IyKqzWR3uFu9ejUqKirw8ccf658bOXIkEhMTMX36dHTu3BmLFy9GbGwsSkpK0LFjR4wbN85U5TRI6S/HL0evIju/DH4tnM1SAxGRpTJZUMTGxiI2NrbW86NGjdJ/rVQqsWnTJlOV0GjKWwsEpl4uYFAQEf2DTc/Mrqbwc4XMQYw0NrSJiGphUEA38a5dW082tImI6sCguCVY4Ym/rxdBpW7aZUSIiCwdg+IWpT8n3hER1YVBcUtw21sT77juExGRAQbFLe4uUrTycuYMbSKif2BQ1KD0lyONE++IiAwwKGpQKjxxs6QC2fll5i6FiMhiMChqUPrfmnjH009ERHoMihra+rnBUSpmQ5uIqAYGRQ1iO9GtO95xREFEVI1B8Q9Kf7lu4l0FJ94REQEMilqUCk9otQLOX+XEOyIigEFRS7CCDW0iopoYFP/g5uyA1t7OSGNDm4gIAIOiTsEKOVIv53PiHRERGBR1UvrLUViiRtYNTrwjImJQ1EGpqF4gkH0KIiIGRR10E+8kbGgTEYFBUSexnQjt2npwhjYRERgU9VIq5EjP5MQ7IiIGRT2U/nLdxDve8Y6IbByDoh7BbGgTEQFgUNTL1ckBrb1dkJrOPgUR2TaJsR2OHz+OpUuXorCw0GAC2vbt201amCVQ+nvi8JlsCIIAkUhk7nKIiMzCaFDMmTMH0dHR6NChg819WLb3l2Pf4Qxk3ihFKy8Xc5dDRGQWRoNCIpHgxRdfbIpaLI5Sv0BgAYOCiGyW0R5FUFAQ0tLSmqIWi9PG1xVOMgkb2kRk04yOKDIyMvDMM8+gVatWkEql+udtoUdhZydCu7aeSGNDm4hsmNGgmDFjRlPUYbGUCjni96ahvKIKjlKjPy4iombH6Kmnxx57DFKpFH/88QeSk5P1z9kKpb8ntAJwPoOjCiKyTUaDYuvWrZg+fToKCwtRWlqK119/HfHx8U1Rm0UIbntr4h1PPxGRjTJ6LmXt2rXYuHEjfHx8AACTJk3CSy+9hOeee87kxVkCFycHtPF1YUObiGyW0RGFVqvVhwQA+Pr6ws7OtiZ0KxVypF0u4B3viMgmGf3E9/DwwN69e/WP9+7dC3d3d5MWZWmCFXIUlaqRmVdq7lKIiJqc0VNP7777Ll555RXMnz8fAGBvb48VK1aYvDBLovTX9SnOpuejlTcn3hGRbTEaFEFBQdi5cyfS09Oh0Wjw0EMPQSKxrctE2/i4wlkmQerlAvzr0bbmLoeIqEnV+4kfFxeHSZMmYf78+XWu8RQbG2vSwixJ9cQ73hqViGxRvT0KV1dXAICnpyc8PDxq/WmskpISREZG4urVq7W2rVixAgMGDEBUVBSioqKwbt26u3gLTUPpL8eVrCKUqSrNXQoRUZOqd0QxcuRIAMCrr76qfy47OxsZGRno0aNHow5+4sQJxMbGIj09vc7tp0+fxtKlS9GtW7c7KNk8lAq5buLdlZvo2s7b3OUQETUZo1c9rV+/Hq+//jry8/MRHR2N2bNnY8mSJY06eHx8PObOnWtweW1Np0+fxldffYWhQ4di3rx5qKiouLPqm1A73vGOiGyU0aDYuHEj3n77bezcuRMDBw7ETz/9pF/Kw5gFCxbUO/ooLS1F+/btERMTg4SEBBQVFeGLL764s+qbkIujPdr4uiL1MmdoE5FtMRoUIpEIXl5eOHjwIEJCQiCRSKDVau/5hZ2dnREXF4eAgABIJBJMmDABBw4cuOfjmpJS4Ym0y/mceEdENsVoUDg4OCAuLg5//PEH+vTpg++//x6Ojo73/MLXr1/Hpk2b9I8FQbD4y26V/nIUl1XiWm6JuUshImoyRoNiwYIFSE9Px8KFC+Hu7o6jR49iwYIF9/zCMpkMn3zyCTIyMiAIAtatW4ewsLB7Pq4pKRVcIJCIbI/RoPjyyy+xYMEC9O/fHwCwZMkSPPTQQ3f9gpMmTcKpU6cgl8sxb948TJ06FU888QQEQbD4W64+4OMKZ0d7NrSJyKYYPddz9uxZCIJQ56S7xkpMTNR/HRcXp/86PDwc4eHhd33cpmZnJ0JwW0+ksaFNRDbEaFD4+PggIiICXbt2hbOzs/55W5qZXZNS4Yn1e9JQpqqEk8ze3OUQEZmc0aDo1q2bVUyIayrB/nIIAnDuSgEeblf3/BAioubEaFC8+uqrUKlUuHz5MoKCglBRUXFfrnqyVsFtPSESAamXGRREZBuMNrNPnDiBQYMGYfLkycjJyUH//v1x7NixpqjNIjlXT7zjAoFEZCOMBsXChQuxdu1aeHh4wM/PD4sWLbovl8das+o73mm1nHhHRM2f0aBQqVQIDAzUPw4NDYVGozFpUZZOqfBESTkn3hGRbTAaFBKJBIWFhfrLYy9dumTyoiyd0l8OAEjjfAoisgFGg2Lq1KkYM2YMMjMzMXPmTIwaNQpTp05titosVmtvl1sT7zifgoiaP6NXPQ0YMAAPPfQQkpOTodVqMW3aNAQEBDRFbRbLzk6EYAXveEdEtsHoiAIA1Go11Go1tFotxGKxqWuyCkqFHFeyi1FazjveEVHz1qgbF40bNw5nz57FyZMnMXr0aPz8889NUZtFUyo89RPviIiaM6OnntauXYutW7fC19cXgG558JdffhlDhgwxeXGWLFhxe+Jdt2BOvCOi5svoiMLFxUUfEgDQqlUrODg4mLQoa+Aks0dbX1euJEtEzZ7RoOjTpw/mzp2Lc+fO4eLFi1i6dCn8/f3x119/4a+//mqKGi2W0p8T74io+TN66unHH38EAPz2228Gz7/22msQiUTYt2+faSqzAkqFJ3b9fhnXckvQxtfV3OUQEZmE0aCoeS8JMhSs0E28S03PZ1AQUbNl9NTTxYsXsXHjRgiCgBkzZmDQoEH4/fffm6I2i9fa2wUunHhHRM2c0aCYO3cupFIp9u/fj6ysLCxYsADLli1ritosnn7iHRvaRNSMGQ2KiooKDBs2DElJSXjyySfRs2dPVFZyklk1pb8cGZx4R0TNmNGgUKvVyMvLw/79+9G7d2/k5eWhoqKiKWqzCtUT79I48Y6ImimjQTFixAgMGDAA3bt3R2BgIIYPH44XXnihKWqzCu1u3fEujes+EVEzZfSqp9GjR2PkyJGws9NlSkJCAjw9PU1emLVwktlD4efGhjYRNVv1BkVcXBwmTZqEDz74oM7tsbGxJivK2gQrPJH05zVotQLs7ETmLoeI6L6qNyhcXXXzAjw8PJqsGGulVMix6/fLuJpTjLZ+buYuh4jovqo3KEaOHAkAePXVV1FQUACZTAZHR8cmK8yaKP11p+JSLxcwKIio2Wmwmb127Vr07dsXvXv3xiOPPIKwsDBs2LChqWqzGq29XeDqZM8bGRFRs1TviOL777/Hjh078Nlnn0GpVEIkEuHkyZNYsmQJgNsjDgJEIhGCFXI2tImoWap3RLF582Z89dVX6NatGxwdHSGTyfDYY49h+fLl2LRpU1PWaBWUCk9kZBejhBPviKiZqTcoqqqq6mxk+/r6QqvVmrQoa6S8tUDgOY4qiKiZqTcoqudN1EUQeP+Ffwpq6wE7EbjuExE1O/X2KDQaDQoLC+sMBY1GY9KirJGTzB5t/dzY0CaiZqfeoDh37hx69epVZ1CIRJxUVhelvxy/Hb/KiXdE1KzUGxSpqalNWUezoFR4YufBdGTkFEPB+RRE1EwYXRSQGk/pX33HOza0iaj5YFDcR628nOHq5IA0NrSJqBlhUNxHuol3vOMdETUvjQoKlUqFtLQ0CIKA8vJyU9dk1ZT+nsjILkFJmdrcpRAR3RdGg+LPP//EoEGDMHnyZGRnZ6N///44duxYU9Rmlaon3vGOd0TUXBgNikWLFmHt2rXw8PCAn58fFi1ahAULFjTq4CUlJYiMjMTVq1drbTt79iyio6MRHh6O2bNno6qq6s6rt0Dt2nrCTgSc5XwKImomjAaFSqVCYGCg/nFoaGijJtydOHECo0aNQnp6ep3bY2JiMGfOHOzatQuCICA+Pr7xVVswR6kEipZuSOOVT0TUTBgNColEgsLCQv0ku0uXLjXqwPHx8Zg7dy58fHxqbbt27RpUKhUefvhhAEB0dDR27tx5J3VbNKVCjrQrBdBoudQJEVk/o0ExZcoUjBkzBllZWZg5cyZGjRqFqVOnGj3wggUL0KNHjzq35eTkwNvbW//Y29sb2dnZd1C2ZVP6e6K8ogoZ2cXmLoWI6J7VOzO72sCBAxEQEIDk5GRotVpMmzYNAQEB9/SiWq3WYBkQQRCa1bIg1Q3t1PR8+LfkDG0ism5GRxSHDx9GTk4OgoKCEBwcjIKCApw+fRolJSV3/aJ+fn7Izc3VP87Ly6vzFJW1aunlDDdnB86nIKJmweiI4qOPPkJqaiqCgoJgZ2eHc+fOwdvbG+Xl5ViwYAEGDRp0xy/aunVrSKVSHD16FN27d8e2bdvQr1+/u3oDlkg/8Y4NbSJqBoyOKFq1aoU1a9Zg27ZtSEhIwPr16/HII49g27Zt+Pzzz+/oxSZNmoRTp04BABYvXoyPPvoITzzxBMrKyjBu3Li7ewcWSqmQ41puCYo58Y6IrJzREUVGRgZ69uypf9ylSxekp6fDz8+vUS+QmJio/zouLk7/tVKpbNa3VFX6ewIA0i4XoEd7XzNXQ0R09xp1eWxSUpL+cVJSEuzt7ZGfn99sJsmZQlAb3cQ73siIiKyd0RHF3LlzMX36dIhEImi1WkilUixfvhz/+c9/MHLkyKao0So5SiXwb+nOhjYRWT2jQdGlSxfs27cP586dg1gsRkBAAMRiMZRKZVPUZ9WC/T2x/2gGNFoBYt7xjoislNGgyM/Pxw8//IDS0lIIggCtVovLly9jyZIlTVGfVVMq5NiRko4rWUV4sJW7ucshIrorRoPi//2//weZTIYLFy6gd+/eSElJQffu3ZuiNqtX3dBOvVzAoCAiq2W0mX39+nWsWrUK/fr1w5gxY7B+/fpGr/dk61q2uDXxjg1tIrJiRoPCy8sLAODv749z587B19eXVzs1kkgk0i0QyIY2EVkxo0HRokUL/Oc//0GnTp2wefNmJCYmQqVSNUVtzYLS3xPXcktRVMqJd0RknYwGxbx58+Dg4IAePXqgU6dOWL58Od54442mqK1ZUPrfuuMdRxVEZKWMBsXChQv1y2vExMRg69atCAsLM3lhzUXQAx6wsxMh9TLXfSIi62Q0KM6ePQtB4A147pZMKsGDrdzY0CYiq2X08lgfHx9ERESga9eucHZ21j8fGxtr0sKaE6VCjsQjVzjxjoisktGg6NatG7p169YUtTRbSoUnfkr+mxPviMgqGQ2KV199FSqVCpcvX0ZQUBAqKirg6OjYFLU1G9UN7dT0fAYFEVkdoz2KEydOYNCgQZg8eTJycnLQv39/HDt2rClqazZ85U7wcJGyoU1EVqlRVz2tXbsWHh4e8PPzw6JFi7BgwYKmqK3ZuH3HOza0icj6GA0KlUqFwMBA/ePQ0FBoNBqTFtUcKf3luJ5XisKSCnOXQkR0Rxp146LCwkKIRLqrdbjO091RKm7d8e4KTz8RkXUxGhRTpkzBmDFjkJWVhZkzZ2LUqFGYOnVqU9TWrAS28YDYTsTTT0RkdYxe9TRw4EAEBAQgOTkZWq0W06ZNQ0BAQFPU1qzIHHQT79LY0CYiK2M0KGbOnInnnnsOo0ePbop6mjWlQo69h69Ao9FCLDY6mCMisghGP60effRRLF26FGFhYfjqq6+Qm5vbFHU1S8H+cqjUGlzOKjZ3KUREjWY0KEaNGoX4+Hh8+eWXKCwsxMiRIzFt2rSmqK3ZqW5op3IlWSKyIo0+/6FSqaBWqyEIAuzseNrkbvjKneDhKmVDm4isitEexZo1a7Blyxao1WoMHz4c8fHx+rve0Z3R3fHOkzO0iciqGB0anD4ARNxcAAAVhklEQVR9GrGxsdi1axcmTJiAQ4cO4dlnn22K2polpUKOTE68IyIrYnREsWTJEhQWFmLVqlVYt24dSktLMXbs2KaorVm6fce7AjzW0c/M1RARGddgUFy6dAnffPMNtm3bhtatW0OlUuGXX36Bq6trU9XX7Ogn3l3OZ1AQkVWo99TTyy+/jDFjxkAikeCbb77Bjz/+CGdnZ4bEPZLai/Fga3ekprNPQUTWod6gOHPmDDp27IigoCAoFAoA0K/3RPdGqfDEuYwCaDRac5dCRGRUvUGxf/9+PP300/jxxx/Rt29fTJ8+HRUVbMDeD0qFHBVqDdIzi8xdChGRUfUGhUQiwZAhQ/Dtt99iy5Yt8PHxQUVFBQYPHoz169c3ZY3Njv6Od7xMloisQKNmzgUGBiI2Nha//vorXnrpJcTHx5u6rmbNx9MRnq5SztAmIqtwR1OsHR0dMWLECCQkJJiqHpsgEomg9JcjjQ1tIrICXIvDTJQKT2TeKMXNYvZ9iMiyMSjMJFhRPfGOp5+IyLIxKMzk9sQ7nn4iIsvGoDATqb0YD7V2Z0ObiCyeSYNi+/btGDJkCAYPHox169bV2r5ixQoMGDAAUVFRiIqKqnOf5kzpL8f5jJuceEdEFs3oooB3Kzs7G8uWLcOWLVvg4OCAkSNHomfPnggMDNTvc/r0aSxduhTdunUzVRkWTanwxPbfLuHvzCIEPuBh7nKIiOpkshFFSkoKevXqBQ8PDzg5OSE8PBw7d+402Of06dP46quvMHToUMybN8/mZn4rqxvavJEREVkwkwVFTk4OvL299Y99fHyQnZ2tf1xaWor27dsjJiYGCQkJKCoqwhdffGGqciySt6cj5G5SnOV8CiKyYCYLCq1Wa7CIoCAIBo+dnZ0RFxeHgIAASCQSTJgwAQcOHDBVORZJJBIhWCFnQ5uILJrJgsLPzw+5ubn6x7m5ufDx8dE/vn79OjZt2qR/LAgCJBKTtUwsllIhR3Z+GQqKVeYuhYioTiYLit69e+PgwYPIz89HeXk5du/ejX79+um3y2QyfPLJJ8jIyIAgCFi3bh3CwsJMVY7FUvp7AgDvT0FEFstkQeHr64sZM2Zg3LhxeOqppxAZGYkuXbpg0qRJOHXqFORyOebNm4epU6fiiSeegCAIePHFF01VjsUKfMADErGIM7SJyGKZ9FzP0KFDMXToUIPn4uLi9F+Hh4cjPDzclCVYPAf9xDuOKIjIMnFmtgVQKnQT76o48Y6ILBCDwgIoFXKoKzX4+3qhuUshIqqFQWEBgtnQJiILxqAws82J55GZVwq5m0w/n+LkhVxsTjxv5sqIiHQYFGYW1NYDi749gpZeTkhNz8eRM1lY+M0RBLXl2k9EZBlsb4abhekS6I1Z43pg/upDUKk1eH/1Ibg62eP7XWlIPJKBll7OaNnCWf+3i5ODuUsmIhvDoLAAXQK9Edn3IWxKPI/OAS3gK3dG5o1SHE/Lxb7DGQb7ujrZw69GcLT0coZfC2e08nKGh6vUYJkUIqL7gUFhAU5eyMXuQ5cxIqwddqSkY+TgYHQJ1C2oqFJXIftGGa7nlSLrRiky80qReaMUaZcLkPTnNWiF28eROYgNQsTPyxmtbv3t5eEIsR1DhIjuHIPCzE5eyMXCb45g1rge6BLojS6BXgaPZQ4SKFq6QdHSrdb3VlZpkVtQhswaAZKZV4qrOcU4fCbbYF6GRCyCr9wJLb1cbo1CnNDKywV+LZzgK3eCvURscOzNiecR1NZDH1jVtZ6/chPPDAwy3Q+EiCwOg8LMzl+5qQ8F4HbP4vyVmwYf0nWxl9ihlbcLWnm71Nqm1Qq4UahC5o0SZOaVITOvBFk3ypCZV4q/Lt1AeUWVfl87EeDl4WhwGktdqcGHaw/jjdGPoEcHP4NAIyLbwqAws7p+O9eNLBoOCWPs7ETw9nSEt6cjugQabhMEAYUlamTdKMX1PN0opPq01sFTmSgqVev3fX/1IcgcxKis0qJLoBfO/J2P/KIKtLoVKq5O9uyLEDVzDAobJBKJ4OEqhYerFEp/ea3tpeWV+tNYOw+m4+SFPHh7OiIjuxjHz+Ua7OvsaI+WLXSntPxaON2+QsvLGZ6uMtixL0Jk9RgUVIuzoz0CH/BAmaoS6ZlF+ib7rHE9EKyQI1vfE7l9SutCxk0kn7wObY3uuoO9uFZ4+LXQNdp9PB0hFnMaD5E1YFBQnYw12dv61W6uazRa5N4sN7xC61aT/fi5XKgrNfp9xXYi+Hg66RvrLb1cbo1MnOHbwhlSe3Gt4wNsshOZA4OC6nQ3TXax2A5+LXSjhn8SBAH5RSp9P0QXJrorttKuFKC0vNJg/xbuslpzRVp6OaONr6tBYLHJTmR6DAqq0/1usotEIrRwd0QLd0d0CvCqtb24TG0wAqkOlCNns1FQXGGwr6NUgjlfHURrHxdk3yjDkD7+AIDs/DJ4uct4SovoPmNQkEVwdXKAa1sHtGvrWWtbeUUVsm7UnHBYhuNpObiSVQwASNh/EQn7LwLQndLy8nC8NT/EGb5y3TwR31vzRTxcOHud6E4xKMjiOUoleLCVOx5s5Q5A15NIOXld32SfFNUJnm4yZOeXIetGKbLzy5CdX4Y/zmTh5j9GI1IH8e3wkOvCpHrSoa/cCU4ye3O8RSKLxqAgq9JQk31wT0Wt/VUVVcgu0AVH9o0ygzA5fdFw4iGgG9lUjz785E7wbeGs/9rb0wn2krpPa7HJTs0Zg4Ksyp022WVSCRR+blDUcZWWIAgoLqtEdr6usV49Esm+UYq/rxXi0OlMVGluX+4rEgEt3B31ow8//SktXZiwyU7NFYOCrMr9bLKLRCK4OTvAzdkBQW1q90Y0WgH5hSpk598+nVU9GjlxPhe/FKkg1FiUUWwnwrtfpsDH0wk3ilTo3bkl0jOLUFSqhqerDJ5uUni6yuAo5T87si78P5aoHuIay6B0Cqi9XV2pQU5BzZGIri9yNacEjlIxkk5cx4Hj12p9n6NUDA9XGeRuMni4SiF3k8HTVWoQJp5uUrg5S7niL1kEBgXRXXKwF+MBH1c84OMKQNeT2Hv4ir7J/s74nniwlRsKiiuQX6TCzWIV8osqUFCsQsGtv9OvF+J4Wg7KVFW1jm9nJ4KHi4M+VDxdpfD8x9/VYSNzqP+fMvsndK8YFET3gbGZ7P51LBNfk6qiCjdLdIFSUFyBgn/8nV+kwqVrN3GzuMLgHiTVnGSSGgFye2Qid5MCIuCjtYcxfcTD6NmxJU5fymP/hO4Ig4LoPriX5eIBXdPdTyqpc1Z7TRqtgKLSCv2IpGaQVAfLhas3UVCkgkqtMfjeD9cehggAREBLL2dsPXARvx6/Znj6qzpoXKVwqGcZFbI9DAqi+8BUy8X/k9hOdOuDXAbAvcF9yyuqDIJkz6HLOH4uF/4t3SB3kyHvZjnOZ9xEYUmFQVO+mrOjPeTVPZN/9E/krjJ4uOkCxsXx7paa5ykx68GgIGqmHKUSON66sdXJC7m4eK3QYJJi9Qe0RqNFYan6Vh+lenSiqjFqqUDaFd19SGou7FhNIra7FSLVQSKD3FUKj1t/V49SPFylBvNQgtp6WOQlxQyw2hgURM2csf6JWGwHuZuuYd4QQRBQXlHVYB8lO78MZ9PzDW5+VZOrk8PtUYqbFF0DvTB/9SF0fKgF/vr7BiL7PITCYjUOnsqEvcQOErEIErEdJBI7SMR2sBfb3Xr+9nMSsUj/3P1YnsVSA8ycGBREzdy99k+qiUQiOMns4SSz11/pVZ8qjRaFdTTna45arv9dioIiFSqrtDiamgMA2JR4/u7fKHA7WP4RLhJJ9d+G2w226b9HhM4BXnj/P4fQwV+OtCsFeG5QEJxk9sgtKIe7i4PN9W8YFETNXFP1T2qSiO30qwU35MR53W/rA3s8gH1HMvDyU50R+IAHqjRaVFbp/lRpbv2p0qJKI6Dy1teV+udub6/U3NqnSoMqjaDfXnPf6mOq1FWoqrp1vBrPV++nrtTgz/O6Ozr+96ez+O9PZ/V1O0olcHdxgLuLFO7O0ttf1/OcveTeg8Wcp8QYFERkFicv5GLRt0fw1gu60c5jHf0MTvmYu7aF3xzBoEfbYvehyxgdroS3pyMKS9QoLKlAYWkFCovVKCytQO7NMly4qrsoQFPXtcvQXb5cMzzcnB3g4aqbVOnh4gA3FyncazxX15pi5jwlxqAgIrO4X6fE7rd/9nS6t/fRP+7VqWW93ycIAkpVVSgqqcDNkgrDULn1dVGJGtn5ZTifUYDCEnW9weIsk+jDQzcq0YVM366t8MHXf2Bo3wex8/fLTRaqDAoiMgtznBJrjLsNMJFIBBdHe7g42qOVt4vR1xEEAaXllfpQKSqtwM0StT5oikrUuFlSgez8MqRdKUBRqVp/T/r4fecxIqxdk/2sGBRERDU0VYCJRCK4ODnAxckBD/gY31+rFfDHmSx8+r/jiOjzIHakpKNLoFeThAXvGUlEZAVOX8rDZ/F/4u0XHsWYJ9pj1rgeWPjNEZy8kGvy12ZQEBFZgYZOiZkaTz0REVkBc/Z0OKIgIqIGmTQotm/fjiFDhmDw4MFYt25dre1nz55FdHQ0wsPDMXv2bFRV1V6Tn4iIzMtkQZGdnY1ly5bh+++/x9atW/G///0PFy5cMNgnJiYGc+bMwa5duyAIAuLj401VDhER3SWTBUVKSgp69eoFDw8PODk5ITw8HDt37tRvv3btGlQqFR5++GEAQHR0tMF2IiKyDCZrZufk5MDb+3aTxcfHBydPnqx3u7e3N7Kzsxt1bI1Gt9RxVlbWfaqWiKj5q/7MrP4MbSyTBYVWqzVY8lcQBIPHxrY3JDdXd93w888/f5+qJSKyHbm5uVAoFI3e32RB4efnhyNHjugf5+bmwsfHx2B79Qc+AOTl5Rlsb0inTp2wbt06eHt7Qyy2reV+iYjulkajQW5uLjp16nRH32eyoOjduzc+++wz5Ofnw9HREbt378b8+fP121u3bg2pVIqjR4+ie/fu2LZtG/r169eoY8tkMvToYbs3ESEiult3MpKoJhKEuu6We39s374dX331FSorKzF8+HBMmjQJkyZNwvTp09G5c2ekpqYiNjYWJSUl6NixIz766CM4ODiYqhwiIroLJg0KIiKyfpyZTUREDWJQEBFRgxgURETUIAYFERE1iEFBREQNsrmgKCkpQWRkJK5evWruUgysWLECERERiIiIwKJFi8xdjt6nn36KIUOGICIiAmvWrDF3OQYWLlyIt956y9xlGBg7diwiIiIQFRWFqKgonDhxwtwlAQASExMRHR2NJ598Eh988IG5ywEAbNy4Uf9zioqKQvfu3TFv3jxzlwUA2LZtm/7f48KFC81djt6qVasQHh6OoUOHYuXKlU33woIN+fPPP4XIyEihY8eOQkZGhrnL0UtOThZGjBghVFRUCGq1Whg3bpywe/duc5clHDp0SBg5cqRQWVkplJeXCwMGDBAuXrxo7rIEQRCElJQUoWfPnsKsWbPMXYqeVqsV+vbtK1RWVpq7FANXrlwR+vbtK2RmZgpqtVoYNWqUsH//fnOXZeDcuXNCWFiYcOPGDXOXIpSVlQmPPvqocOPGDaGyslIYPny4kJycbO6yhOTkZCEyMlIoLi4WqqqqhMmTJwu7du1qkte2qRFFfHw85s6d2+ilQpqKt7c33nrrLTg4OMDe3h4BAQG4fv26ucvCY489hm+++QYSiQQ3btyARqOBk5OTucvCzZs3sWzZMkyZMsXcpRi4dOkSAGDChAkYNmwYvvvuOzNXpLNnzx4MGTIEfn5+sLe3x7Jly9C1a1dzl2Xgvffew4wZMyCXy81dCjQaDbRaLcrLy1FVVYWqqipIpVJzl4UzZ86gb9++cHFxgVgsxuOPP469e/c2yWvbVFAsWLDAIpf+CAoK0i+3np6ejh07diA0NNTMVenY29tj+fLliIiIQEhICHx9fc1dEubMmYMZM2bAzc3N3KUYKCoqQkhICD7//HOsXbsWGzZsQHJysrnLwuXLl6HRaDBlyhRERUXh+++/h7u7u7nL0ktJSYFKpcKTTz5p7lIAAC4uLvi///s/PPnkkwgNDUXr1q3xyCOPmLssdOzYEUlJSbh58yYqKiqQmJiIvLy8JnltmwoKS3f+/HlMmDABb775Jvz9/c1djt706dNx8OBBZGZmmv3mUhs3bkTLli0REhJi1jrq0q1bNyxatAiurq6Qy+UYPnw4Dhw4YO6yoNFocPDgQXz44Yf43//+h5MnTyIhIcHcZelt2LABL774ornL0EtNTcXmzZvxyy+/4LfffoOdnR1Wr15t7rIQEhKC6OhojB07FhMnTkT37t1hb2/fJK/NoLAQR48exfjx4/H666/j6aefNnc5AICLFy/i7NmzAABHR0cMHjwYaWlpZq3p559/RnJyMqKiorB8+XIkJibiww8/NGtN1Y4cOYKDBw/qHwuCAInEZOtuNpqXlxdCQkIgl8shk8kwaNAgg3vDmJNarcbhw4cxcOBAc5eil5SUhJCQELRo0QIODg6Ijo7GH3/8Ye6yUFJSgsGDB2P79u349ttv4eDggDZt2jTJazMoLEBmZiamTZuGxYsXIyIiwtzl6F29ehWxsbFQq9VQq9XYt28funfvbtaa1qxZgx9//BHbtm3D9OnTMXDgQLzzzjtmralacXExFi1ahIqKCpSUlCAhIQFhYWHmLgsDBgxAUlISioqKoNFo8Ntvv6Fjx47mLgsAkJaWBn9/f4vofVVTKpVISUlBWVkZBEFAYmIiOnfubO6ycPXqVbzyyiuoqqpCcXExNm3a1GSn68z/6w5h9erVqKiowMcff6x/buTIkRg1apQZqwJCQ0Nx8uRJPPXUUxCLxRg8eLBFBZmlGTBgAE6cOIGnnnoKWq0Wo0ePRrdu3cxdFrp27YqJEydi9OjRqKysRJ8+ffDMM8+YuywAQEZGBvz8/MxdhoG+ffvizJkziI6Ohr29PTp37oyXX37Z3GVBqVRi8ODBGDZsGDQaDcaPH99kv7hx9VgiImoQTz0REVGDGBRERNQgBgURETWIQUFERA1iUBARUYMYFET3yaFDhxAZGWnuMojuOwYFERE1iEFBZAJHjhxB//79cezYMXOXQnTPODOb6D77/fff8e677+LLL7+EUqk0dzlE94wjCqL7KCsrC1OmTMGgQYMYEtRsMCiI7iOxWIyvv/4aCQkJFnMbVKJ7xaAguo+8vb3xyCOPYNasWXjzzTdRXl5u7pKI7hmDgsgEnn76aTz44IMGKwITWSuuHktERA3iiIKIiBrEoCAiogYxKIiIqEEMCiIiahCDgoiIGsSgICKiBjEoiIioQQwKIiJq0P8HWDW8RqD0dl4AAAAASUVORK5CYII="/>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6" name="AutoShape 6" descr="data:image/png;base64,iVBORw0KGgoAAAANSUhEUgAAAYoAAAEXCAYAAACzhgONAAAABHNCSVQICAgIfAhkiAAAAAlwSFlzAAALEgAACxIB0t1+/AAAADl0RVh0U29mdHdhcmUAbWF0cGxvdGxpYiB2ZXJzaW9uIDIuMS4yLCBodHRwOi8vbWF0cGxvdGxpYi5vcmcvNQv5yAAAIABJREFUeJzt3XlYVGX/P/D3MAMz7DCyqelQgIx7pqWoifqIlKAUWS6pmWlqlt+fFllJWpqV5vJkliWP6VOZPrigWbmTFmDmlksKbqGorILsw8DM+f0xMjKxDC7DzDDv13V5ycw5nPkM5by5z+fc9xEJgiCAiIioHnbmLoCIiCwbg4KIiBrEoCAiogYxKIiIqEEMCiIiahCDgoiIGsSgsCF//vknxo4di6FDhyIyMhITJ07E+fPnjX7fZ599hnnz5t3168bGxuL06dMAgNmzZyMlJeWuj3U/66q2fv16rFq1CgCwceNGrFu37o6On5GRgddeew0AcPXqVXTr1u2e6rl69Srat2+PqKioWn/UajW2bNmCyZMnAwDGjh2LnTt33tPrGbNlyxYEBwdj+fLlBs8LgoB//etfiIyMNHqM/fv349NPP9Ufr7r+u3Xq1CkMHDjwno5BjScxdwHUNNRqNSZPnoyvv/4aHTt2BABs27YNkyZNwr59+yAWi0322ikpKRgxYgQAYMGCBSZ7nbs1atQo/ddHjx5FUFDQHX3/9evX8ffff9/XmmQyGbZt23Zfj3kvWrVqhR9++AHTp0/XP3fkyBGoVCo4Ojoa/f5Tp06hsLDQlCWSCTEobER5eTmKi4tRVlamf27YsGFwcXGBRqOBWCxGYmIiVq5cicrKSshkMsyaNavWb8fZ2dmYN28eMjMzUVlZiYiICEyZMgUA8Msvv+Df//43tFotnJyc8P7772PHjh3IycnBG2+8gUWLFmHx4sV4/vnn0alTJ4wfPx6hoaE4ceIEioqKEBMTg7CwMJSXl2Pu3Lk4ceIEXF1dERgYCAD4+OOP631/a9euxZYtW7B69Wp4e3vrn3/llVcwYMAAPPvsszh+/DhGjhyJvXv3ok2bNvjiiy9QWloKmUyGgoIChISEIDExEcnJyZDJZACAS5cuYezYscjNzYWXlxeWLl0KHx8f/fE1Gg1iY2ORnZ2Nl156Ce+//z40Gg3mzJmDU6dOobi4GDExMQgPDwcArFy5Ert374ZWq0Xr1q0xd+5c+Pr63tN/2z179mDVqlVQqVQYOnQopk6dCgDYu3cvVqxYAa1WC2dnZ7z99tto06YNBg4ciOTkZDg5OWHOnDm4dOkSvvvuOwDA4MGDsXLlSgQEBBi8Rrt27ZCZmYljx47hkUceAQAkJCRg2LBh+O233/T71fX+srKysGHDBmg0Gri6ukKhUCA3Nxcvv/wyMjMzIRaLsWTJEgQEBCArKwvvvfcerl27BkEQ8NRTT2HixIkAgO+//x7//e9/4eLignbt2t3Tz4zuDE892Qh3d3fExMRg4sSJ+Ne//oWYmBhs3rwZvXv3hoODA9LT07Fs2TKsWrUKW7duxfz58/Haa68ZBAsAxMTE4JlnnsGWLVuwadMmpKSk4Oeff0ZeXh5iYmLw0UcfYfv27XjppZewePFizJgxAz4+Pli8eDG6du1qcKyMjAz07dsXmzZtwuuvv44PP/wQAPDFF19Ao9Fgx44dWLt2Lc6cOdPge4uLi8POnTvx3XffGYQEoPvgq/4g++233+Dt7a0/9ZWYmKj/AAeAsLAwDBw4EOPHj8fzzz+vr/HTTz/Fzp074ebmho0bNxocXywW44MPPkDbtm2xevVqAEBFRQX69OmDhIQEzJo1C5988gkAYOvWrTh37hw2btyIbdu2ITQ0FLGxsXW+J5VKVeu00/vvv1/nvqWlpYiPj0d8fDx++OEHHDhwABcvXsTcuXPx2Wef6UcCr7zyCuzt7dG5c2ccOnQIAHDo0CH8/fffKC0txYULFyCRSGqFRLWnnnpKP8opLy/H0aNH8fjjj+u31/f+unbtipEjR2LIkCGYMWOG/uc6e/ZsbN++HT169ND/7N544w307NkT27dvx/r16/HDDz/gp59+wtmzZ7FixQp899132Lx5M+zt7euskUyDIwob8uKLL+LZZ5/F4cOHcfjwYcTFxSEuLg6bNm1CcnIycnJyMH78eP3+IpEIV65c0T8uKyvD4cOHUVhYqD/fXFZWhtTUVEgkEgQFBaFDhw4AdB/QgwcPbrAee3t7hIaGAgA6dOiAmzdvAgAOHDiAt99+G3Z2dnBxccHTTz+NtLS0Oo+xe/du5Obm4ssvv4Sbm1ut7QMGDMBHH32EqqoqJCUlYerUqUhOTkb//v2Rn5+Pzp0748CBA/XW2KdPH8jlcgCAUqlEfn5+g++p+n1VB5BSqcSNGzcA6EZcp06dwjPPPAMA0Gq1KC8vr/MYd3Lqafjw4ZBIJHBxcUF4eDhSUlLQtm1b9OrVC23atAEAhISEQC6X4/Tp0wgLC8Ovv/6Ktm3bwtfXF+3atcPhw4eRlpbW4H+zoUOHIioqCrNnz8aePXswcOBAg1OWd/L+unTpAoVCAQBo37499uzZg7KyMhw7dgxff/01AMDV1RXR0dH49ddfkZ2djT59+uh/ERgxYgSSkpIa9fOhe8egsBFHjx7F8ePHMXHiRAwYMAADBgzAzJkzERkZieTkZGi1WoSEhODf//63/nsyMzPh4+ODPXv2AND9wxcEARs2bNCfl87Pz4dUKsXvv/8OkUik/15BEJCWlgalUllvTfb29rCz0w1qa36vRCJBzSXIqvepi0KhwLvvvov3338f3bt3rxUW7u7uaN++PX755ReUlJQgKioKX3zxBfbu3YtBgwYZvG5dJJLb/0REIhEaszRazd92ax5fq9Vi4sSJGD16NABd3+h+nLev+WEtCAIkEgm0Wm2t9yYIAqqqqhAWFobnn38e/v7+6NOnD9zc3JCUlIRTp07VO2oBAG9vb3To0AG//vortm7dirfeegsFBQV39f7q+rlW//9Vk1arRVVVlb7+ut4zmR5PPdkIuVyOlStX4siRI/rncnNzUVJSgnbt2iEkJATJycm4ePEiAN1v9cOGDYNKpdLv7+Ligocffhhr1qwBABQVFWHUqFHYt28funbtiosXL+qvotq3bx9iYmIA6P5RV/9jb4zQ0FBs3rxZ/xvpjz/+WO8HenBwMMLDwxESElLvh1xYWBiWLl2KkJAQuLi4wN/fH3FxcXX+9nyntVZ/T2VlpdH9qk+zlZSUAAA+/fRTvPnmm3f0WnXZunUrBEFAYWEhduzYgccffxwhISFISkpCRkYGAODgwYPIzMxE165d4efnB09PT2zYsAF9+vRB3759sXv3bty8ebPBYAd0p5/WrFmD4uLiWn2Cht5fY36uLi4u6Nq1q/6qs+LiYmzduhW9e/dGnz59kJycjKysLAC6/gg1HY4obMSDDz6Izz//HMuWLUNWVhakUilcXV3x4Ycf4qGHHgIAzJs3DzNnztT/Vrpy5Uo4OzsbHGfx4sWYP38+hg4dCrVajcjISAwbNky/bdasWdBoNHBxccGyZcsA6D6oY2Ji8N577zWq1smTJ2PevHkYOnQoXF1d0aJFC31zuT7vvPMOIiMj8fPPP2PIkCEG2wYNGoT58+fjjTfeAKD7QFu3bp2+KVtTv379Gmya1yUwMBBSqRTDhw/Xv+e6PPvss8jOzsZzzz0HkUiEli1b1vta1T2Kf6pr/+pTNCqVCmPGjEGvXr0AAHPnzsWrr74KjUYDmUyGL7/8Eq6urgB0/02+/vprdOjQAXZ2dpDJZBg0aJDR9zpo0CDMnTtX32to7Pvr1asX3njjDcyfP19/1V1dFi9ejHnz5mHLli1Qq9UYOnQooqOjIRKJEBMTgxdeeAHOzs7o0qWL0Vrp/hFxmXGyND/99BNcXFwQGhoKrVaL1157DX369NGf0iCipsWgIItz7tw5zJkzB+Xl5aisrETPnj3xzjvv8EoXIjNhUBARUYPYzCYiogYxKIiIqEFWedWTSqXC6dOn4e3tzeupiYgaSaPRIDc3F506dTJ6JWFNVhkUp0+f1i+xQEREd2bdunXo0aNHo/e3yqConsa/bt06+Pn5mbkaIiLrkJWVheeff77WmmjGWGVQVJ9u8vPzwwMPPGDmaoiIrMudnrJnM5uIiBrEoCAiogYxKIiIqEEMCiIiapDNBMXmxPM4eSHX4LmTF3KxOfG8mSoiIrIONhMUQW09sPCbI/qwOHkhFwu/OYKgth5mroyIyLJZ5eWxd6NLoDdmjeuBBWv+gL3EDoIAzBrXA10C7+x6YiIiW2MzIwpAFxaPBPugsESNRzv4MiSIiBrBpoLi5IVcnDivO/WUfOJ6rZ4FERHVZjNBUd2TeOuFR+HXwgkBD7gb9CyIiKhuNhMU56/c1PcklAo5MvPK8ObYHjh/5aa5SyMismg208x+ZmCQ/mulwhP7j11FSy9ndA1in4KIqCE2M6KoKdhfDgBISy8wcyVERJbPJoPiwZZukDqIkXo539ylEBFZPJsMCrHYDkFtPBgURESNYJNBAQBKhRyXrhWiolJj7lKIiCyaDQeFJ6o0Ai5k8KonIqKG2GxQBCtuNbR5+omIqEE2GxQerlK0bOGM1Mu88omIqCE2GxQAEOzvidT0fAiCYO5SiIgslk0HhVIhR0FxBXIKys1dChGRxbLxoPAEAKSms09BRFQfkwbFihUrEBERgYiICCxatKjW9rNnzyI6Ohrh4eGYPXs2qqqqTFlOLf4t3SDjxDsiogaZLChSUlKQlJSEhIQEbN26FX/99Rf27NljsE9MTAzmzJmDXbt2QRAExMfHm6qcOukm3nmyoU1E1ACTBYW3tzfeeustODg4wN7eHgEBAbh+/bp++7Vr16BSqfDwww8DAKKjo7Fz505TlVMvpb8n/ubEOyKiepksKIKCgvQhkJ6ejh07diA0NFS/PScnB97et1du9fb2RnZ2tqnKqZdSIYdGy4l3RET1MXkz+/z585gwYQLefPNN+Pv765/XarUQiUT6x4IgGDxuKsFsaBMRNcikQXH06FGMHz8er7/+Op5++mmDbX5+fsjNvX13uby8PPj4+JiynDq5u0jR0suZDW0ionqYLCgyMzMxbdo0LF68GBEREbW2t27dGlKpFEePHgUAbNu2Df369TNVOQ1SKnQNbU68IyKqzWR3uFu9ejUqKirw8ccf658bOXIkEhMTMX36dHTu3BmLFy9GbGwsSkpK0LFjR4wbN85U5TRI6S/HL0evIju/DH4tnM1SAxGRpTJZUMTGxiI2NrbW86NGjdJ/rVQqsWnTJlOV0GjKWwsEpl4uYFAQEf2DTc/Mrqbwc4XMQYw0NrSJiGphUEA38a5dW082tImI6sCguCVY4Ym/rxdBpW7aZUSIiCwdg+IWpT8n3hER1YVBcUtw21sT77juExGRAQbFLe4uUrTycuYMbSKif2BQ1KD0lyONE++IiAwwKGpQKjxxs6QC2fll5i6FiMhiMChqUPrfmnjH009ERHoMihra+rnBUSpmQ5uIqAYGRQ1iO9GtO95xREFEVI1B8Q9Kf7lu4l0FJ94REQEMilqUCk9otQLOX+XEOyIigEFRS7CCDW0iopoYFP/g5uyA1t7OSGNDm4gIAIOiTsEKOVIv53PiHRERGBR1UvrLUViiRtYNTrwjImJQ1EGpqF4gkH0KIiIGRR10E+8kbGgTEYFBUSexnQjt2npwhjYRERgU9VIq5EjP5MQ7IiIGRT2U/nLdxDve8Y6IbByDoh7BbGgTEQFgUNTL1ckBrb1dkJrOPgUR2TaJsR2OHz+OpUuXorCw0GAC2vbt201amCVQ+nvi8JlsCIIAkUhk7nKIiMzCaFDMmTMH0dHR6NChg819WLb3l2Pf4Qxk3ihFKy8Xc5dDRGQWRoNCIpHgxRdfbIpaLI5Sv0BgAYOCiGyW0R5FUFAQ0tLSmqIWi9PG1xVOMgkb2kRk04yOKDIyMvDMM8+gVatWkEql+udtoUdhZydCu7aeSGNDm4hsmNGgmDFjRlPUYbGUCjni96ahvKIKjlKjPy4iombH6Kmnxx57DFKpFH/88QeSk5P1z9kKpb8ntAJwPoOjCiKyTUaDYuvWrZg+fToKCwtRWlqK119/HfHx8U1Rm0UIbntr4h1PPxGRjTJ6LmXt2rXYuHEjfHx8AACTJk3CSy+9hOeee87kxVkCFycHtPF1YUObiGyW0RGFVqvVhwQA+Pr6ws7OtiZ0KxVypF0u4B3viMgmGf3E9/DwwN69e/WP9+7dC3d3d5MWZWmCFXIUlaqRmVdq7lKIiJqc0VNP7777Ll555RXMnz8fAGBvb48VK1aYvDBLovTX9SnOpuejlTcn3hGRbTEaFEFBQdi5cyfS09Oh0Wjw0EMPQSKxrctE2/i4wlkmQerlAvzr0bbmLoeIqEnV+4kfFxeHSZMmYf78+XWu8RQbG2vSwixJ9cQ73hqViGxRvT0KV1dXAICnpyc8PDxq/WmskpISREZG4urVq7W2rVixAgMGDEBUVBSioqKwbt26u3gLTUPpL8eVrCKUqSrNXQoRUZOqd0QxcuRIAMCrr76qfy47OxsZGRno0aNHow5+4sQJxMbGIj09vc7tp0+fxtKlS9GtW7c7KNk8lAq5buLdlZvo2s7b3OUQETUZo1c9rV+/Hq+//jry8/MRHR2N2bNnY8mSJY06eHx8PObOnWtweW1Np0+fxldffYWhQ4di3rx5qKiouLPqm1A73vGOiGyU0aDYuHEj3n77bezcuRMDBw7ETz/9pF/Kw5gFCxbUO/ooLS1F+/btERMTg4SEBBQVFeGLL764s+qbkIujPdr4uiL1MmdoE5FtMRoUIpEIXl5eOHjwIEJCQiCRSKDVau/5hZ2dnREXF4eAgABIJBJMmDABBw4cuOfjmpJS4Ym0y/mceEdENsVoUDg4OCAuLg5//PEH+vTpg++//x6Ojo73/MLXr1/Hpk2b9I8FQbD4y26V/nIUl1XiWm6JuUshImoyRoNiwYIFSE9Px8KFC+Hu7o6jR49iwYIF9/zCMpkMn3zyCTIyMiAIAtatW4ewsLB7Pq4pKRVcIJCIbI/RoPjyyy+xYMEC9O/fHwCwZMkSPPTQQ3f9gpMmTcKpU6cgl8sxb948TJ06FU888QQEQbD4W64+4OMKZ0d7NrSJyKYYPddz9uxZCIJQ56S7xkpMTNR/HRcXp/86PDwc4eHhd33cpmZnJ0JwW0+ksaFNRDbEaFD4+PggIiICXbt2hbOzs/55W5qZXZNS4Yn1e9JQpqqEk8ze3OUQEZmc0aDo1q2bVUyIayrB/nIIAnDuSgEeblf3/BAioubEaFC8+uqrUKlUuHz5MoKCglBRUXFfrnqyVsFtPSESAamXGRREZBuMNrNPnDiBQYMGYfLkycjJyUH//v1x7NixpqjNIjlXT7zjAoFEZCOMBsXChQuxdu1aeHh4wM/PD4sWLbovl8das+o73mm1nHhHRM2f0aBQqVQIDAzUPw4NDYVGozFpUZZOqfBESTkn3hGRbTAaFBKJBIWFhfrLYy9dumTyoiyd0l8OAEjjfAoisgFGg2Lq1KkYM2YMMjMzMXPmTIwaNQpTp05titosVmtvl1sT7zifgoiaP6NXPQ0YMAAPPfQQkpOTodVqMW3aNAQEBDRFbRbLzk6EYAXveEdEtsHoiAIA1Go11Go1tFotxGKxqWuyCkqFHFeyi1FazjveEVHz1qgbF40bNw5nz57FyZMnMXr0aPz8889NUZtFUyo89RPviIiaM6OnntauXYutW7fC19cXgG558JdffhlDhgwxeXGWLFhxe+Jdt2BOvCOi5svoiMLFxUUfEgDQqlUrODg4mLQoa+Aks0dbX1euJEtEzZ7RoOjTpw/mzp2Lc+fO4eLFi1i6dCn8/f3x119/4a+//mqKGi2W0p8T74io+TN66unHH38EAPz2228Gz7/22msQiUTYt2+faSqzAkqFJ3b9fhnXckvQxtfV3OUQEZmE0aCoeS8JMhSs0E28S03PZ1AQUbNl9NTTxYsXsXHjRgiCgBkzZmDQoEH4/fffm6I2i9fa2wUunHhHRM2c0aCYO3cupFIp9u/fj6ysLCxYsADLli1ritosnn7iHRvaRNSMGQ2KiooKDBs2DElJSXjyySfRs2dPVFZyklk1pb8cGZx4R0TNmNGgUKvVyMvLw/79+9G7d2/k5eWhoqKiKWqzCtUT79I48Y6ImimjQTFixAgMGDAA3bt3R2BgIIYPH44XXnihKWqzCu1u3fEujes+EVEzZfSqp9GjR2PkyJGws9NlSkJCAjw9PU1emLVwktlD4efGhjYRNVv1BkVcXBwmTZqEDz74oM7tsbGxJivK2gQrPJH05zVotQLs7ETmLoeI6L6qNyhcXXXzAjw8PJqsGGulVMix6/fLuJpTjLZ+buYuh4jovqo3KEaOHAkAePXVV1FQUACZTAZHR8cmK8yaKP11p+JSLxcwKIio2Wmwmb127Vr07dsXvXv3xiOPPIKwsDBs2LChqWqzGq29XeDqZM8bGRFRs1TviOL777/Hjh078Nlnn0GpVEIkEuHkyZNYsmQJgNsjDgJEIhGCFXI2tImoWap3RLF582Z89dVX6NatGxwdHSGTyfDYY49h+fLl2LRpU1PWaBWUCk9kZBejhBPviKiZqTcoqqqq6mxk+/r6QqvVmrQoa6S8tUDgOY4qiKiZqTcoqudN1EUQeP+Ffwpq6wE7EbjuExE1O/X2KDQaDQoLC+sMBY1GY9KirJGTzB5t/dzY0CaiZqfeoDh37hx69epVZ1CIRJxUVhelvxy/Hb/KiXdE1KzUGxSpqalNWUezoFR4YufBdGTkFEPB+RRE1EwYXRSQGk/pX33HOza0iaj5YFDcR628nOHq5IA0NrSJqBlhUNxHuol3vOMdETUvjQoKlUqFtLQ0CIKA8vJyU9dk1ZT+nsjILkFJmdrcpRAR3RdGg+LPP//EoEGDMHnyZGRnZ6N///44duxYU9Rmlaon3vGOd0TUXBgNikWLFmHt2rXw8PCAn58fFi1ahAULFjTq4CUlJYiMjMTVq1drbTt79iyio6MRHh6O2bNno6qq6s6rt0Dt2nrCTgSc5XwKImomjAaFSqVCYGCg/nFoaGijJtydOHECo0aNQnp6ep3bY2JiMGfOHOzatQuCICA+Pr7xVVswR6kEipZuSOOVT0TUTBgNColEgsLCQv0ku0uXLjXqwPHx8Zg7dy58fHxqbbt27RpUKhUefvhhAEB0dDR27tx5J3VbNKVCjrQrBdBoudQJEVk/o0ExZcoUjBkzBllZWZg5cyZGjRqFqVOnGj3wggUL0KNHjzq35eTkwNvbW//Y29sb2dnZd1C2ZVP6e6K8ogoZ2cXmLoWI6J7VOzO72sCBAxEQEIDk5GRotVpMmzYNAQEB9/SiWq3WYBkQQRCa1bIg1Q3t1PR8+LfkDG0ism5GRxSHDx9GTk4OgoKCEBwcjIKCApw+fRolJSV3/aJ+fn7Izc3VP87Ly6vzFJW1aunlDDdnB86nIKJmweiI4qOPPkJqaiqCgoJgZ2eHc+fOwdvbG+Xl5ViwYAEGDRp0xy/aunVrSKVSHD16FN27d8e2bdvQr1+/u3oDlkg/8Y4NbSJqBoyOKFq1aoU1a9Zg27ZtSEhIwPr16/HII49g27Zt+Pzzz+/oxSZNmoRTp04BABYvXoyPPvoITzzxBMrKyjBu3Li7ewcWSqmQ41puCYo58Y6IrJzREUVGRgZ69uypf9ylSxekp6fDz8+vUS+QmJio/zouLk7/tVKpbNa3VFX6ewIA0i4XoEd7XzNXQ0R09xp1eWxSUpL+cVJSEuzt7ZGfn99sJsmZQlAb3cQ73siIiKyd0RHF3LlzMX36dIhEImi1WkilUixfvhz/+c9/MHLkyKao0So5SiXwb+nOhjYRWT2jQdGlSxfs27cP586dg1gsRkBAAMRiMZRKZVPUZ9WC/T2x/2gGNFoBYt7xjoislNGgyM/Pxw8//IDS0lIIggCtVovLly9jyZIlTVGfVVMq5NiRko4rWUV4sJW7ucshIrorRoPi//2//weZTIYLFy6gd+/eSElJQffu3ZuiNqtX3dBOvVzAoCAiq2W0mX39+nWsWrUK/fr1w5gxY7B+/fpGr/dk61q2uDXxjg1tIrJiRoPCy8sLAODv749z587B19eXVzs1kkgk0i0QyIY2EVkxo0HRokUL/Oc//0GnTp2wefNmJCYmQqVSNUVtzYLS3xPXcktRVMqJd0RknYwGxbx58+Dg4IAePXqgU6dOWL58Od54442mqK1ZUPrfuuMdRxVEZKWMBsXChQv1y2vExMRg69atCAsLM3lhzUXQAx6wsxMh9TLXfSIi62Q0KM6ePQtB4A147pZMKsGDrdzY0CYiq2X08lgfHx9ERESga9eucHZ21j8fGxtr0sKaE6VCjsQjVzjxjoisktGg6NatG7p169YUtTRbSoUnfkr+mxPviMgqGQ2KV199FSqVCpcvX0ZQUBAqKirg6OjYFLU1G9UN7dT0fAYFEVkdoz2KEydOYNCgQZg8eTJycnLQv39/HDt2rClqazZ85U7wcJGyoU1EVqlRVz2tXbsWHh4e8PPzw6JFi7BgwYKmqK3ZuH3HOza0icj6GA0KlUqFwMBA/ePQ0FBoNBqTFtUcKf3luJ5XisKSCnOXQkR0Rxp146LCwkKIRLqrdbjO091RKm7d8e4KTz8RkXUxGhRTpkzBmDFjkJWVhZkzZ2LUqFGYOnVqU9TWrAS28YDYTsTTT0RkdYxe9TRw4EAEBAQgOTkZWq0W06ZNQ0BAQFPU1qzIHHQT79LY0CYiK2M0KGbOnInnnnsOo0ePbop6mjWlQo69h69Ao9FCLDY6mCMisghGP60effRRLF26FGFhYfjqq6+Qm5vbFHU1S8H+cqjUGlzOKjZ3KUREjWY0KEaNGoX4+Hh8+eWXKCwsxMiRIzFt2rSmqK3ZqW5op3IlWSKyIo0+/6FSqaBWqyEIAuzseNrkbvjKneDhKmVDm4isitEexZo1a7Blyxao1WoMHz4c8fHx+rve0Z3R3fHOkzO0iciqGB0anD4ARNxcAAAVhklEQVR9GrGxsdi1axcmTJiAQ4cO4dlnn22K2polpUKOTE68IyIrYnREsWTJEhQWFmLVqlVYt24dSktLMXbs2KaorVm6fce7AjzW0c/M1RARGddgUFy6dAnffPMNtm3bhtatW0OlUuGXX36Bq6trU9XX7Ogn3l3OZ1AQkVWo99TTyy+/jDFjxkAikeCbb77Bjz/+CGdnZ4bEPZLai/Fga3ekprNPQUTWod6gOHPmDDp27IigoCAoFAoA0K/3RPdGqfDEuYwCaDRac5dCRGRUvUGxf/9+PP300/jxxx/Rt29fTJ8+HRUVbMDeD0qFHBVqDdIzi8xdChGRUfUGhUQiwZAhQ/Dtt99iy5Yt8PHxQUVFBQYPHoz169c3ZY3Njv6Od7xMloisQKNmzgUGBiI2Nha//vorXnrpJcTHx5u6rmbNx9MRnq5SztAmIqtwR1OsHR0dMWLECCQkJJiqHpsgEomg9JcjjQ1tIrICXIvDTJQKT2TeKMXNYvZ9iMiyMSjMJFhRPfGOp5+IyLIxKMzk9sQ7nn4iIsvGoDATqb0YD7V2Z0ObiCyeSYNi+/btGDJkCAYPHox169bV2r5ixQoMGDAAUVFRiIqKqnOf5kzpL8f5jJuceEdEFs3oooB3Kzs7G8uWLcOWLVvg4OCAkSNHomfPnggMDNTvc/r0aSxduhTdunUzVRkWTanwxPbfLuHvzCIEPuBh7nKIiOpkshFFSkoKevXqBQ8PDzg5OSE8PBw7d+402Of06dP46quvMHToUMybN8/mZn4rqxvavJEREVkwkwVFTk4OvL299Y99fHyQnZ2tf1xaWor27dsjJiYGCQkJKCoqwhdffGGqciySt6cj5G5SnOV8CiKyYCYLCq1Wa7CIoCAIBo+dnZ0RFxeHgIAASCQSTJgwAQcOHDBVORZJJBIhWCFnQ5uILJrJgsLPzw+5ubn6x7m5ufDx8dE/vn79OjZt2qR/LAgCJBKTtUwsllIhR3Z+GQqKVeYuhYioTiYLit69e+PgwYPIz89HeXk5du/ejX79+um3y2QyfPLJJ8jIyIAgCFi3bh3CwsJMVY7FUvp7AgDvT0FEFstkQeHr64sZM2Zg3LhxeOqppxAZGYkuXbpg0qRJOHXqFORyOebNm4epU6fiiSeegCAIePHFF01VjsUKfMADErGIM7SJyGKZ9FzP0KFDMXToUIPn4uLi9F+Hh4cjPDzclCVYPAf9xDuOKIjIMnFmtgVQKnQT76o48Y6ILBCDwgIoFXKoKzX4+3qhuUshIqqFQWEBgtnQJiILxqAws82J55GZVwq5m0w/n+LkhVxsTjxv5sqIiHQYFGYW1NYDi749gpZeTkhNz8eRM1lY+M0RBLXl2k9EZBlsb4abhekS6I1Z43pg/upDUKk1eH/1Ibg62eP7XWlIPJKBll7OaNnCWf+3i5ODuUsmIhvDoLAAXQK9Edn3IWxKPI/OAS3gK3dG5o1SHE/Lxb7DGQb7ujrZw69GcLT0coZfC2e08nKGh6vUYJkUIqL7gUFhAU5eyMXuQ5cxIqwddqSkY+TgYHQJ1C2oqFJXIftGGa7nlSLrRiky80qReaMUaZcLkPTnNWiF28eROYgNQsTPyxmtbv3t5eEIsR1DhIjuHIPCzE5eyMXCb45g1rge6BLojS6BXgaPZQ4SKFq6QdHSrdb3VlZpkVtQhswaAZKZV4qrOcU4fCbbYF6GRCyCr9wJLb1cbo1CnNDKywV+LZzgK3eCvURscOzNiecR1NZDH1jVtZ6/chPPDAwy3Q+EiCwOg8LMzl+5qQ8F4HbP4vyVmwYf0nWxl9ihlbcLWnm71Nqm1Qq4UahC5o0SZOaVITOvBFk3ypCZV4q/Lt1AeUWVfl87EeDl4WhwGktdqcGHaw/jjdGPoEcHP4NAIyLbwqAws7p+O9eNLBoOCWPs7ETw9nSEt6cjugQabhMEAYUlamTdKMX1PN0opPq01sFTmSgqVev3fX/1IcgcxKis0qJLoBfO/J2P/KIKtLoVKq5O9uyLEDVzDAobJBKJ4OEqhYerFEp/ea3tpeWV+tNYOw+m4+SFPHh7OiIjuxjHz+Ua7OvsaI+WLXSntPxaON2+QsvLGZ6uMtixL0Jk9RgUVIuzoz0CH/BAmaoS6ZlF+ib7rHE9EKyQI1vfE7l9SutCxk0kn7wObY3uuoO9uFZ4+LXQNdp9PB0hFnMaD5E1YFBQnYw12dv61W6uazRa5N4sN7xC61aT/fi5XKgrNfp9xXYi+Hg66RvrLb1cbo1MnOHbwhlSe3Gt4wNsshOZA4OC6nQ3TXax2A5+LXSjhn8SBAH5RSp9P0QXJrorttKuFKC0vNJg/xbuslpzRVp6OaONr6tBYLHJTmR6DAqq0/1usotEIrRwd0QLd0d0CvCqtb24TG0wAqkOlCNns1FQXGGwr6NUgjlfHURrHxdk3yjDkD7+AIDs/DJ4uct4SovoPmNQkEVwdXKAa1sHtGvrWWtbeUUVsm7UnHBYhuNpObiSVQwASNh/EQn7LwLQndLy8nC8NT/EGb5y3TwR31vzRTxcOHud6E4xKMjiOUoleLCVOx5s5Q5A15NIOXld32SfFNUJnm4yZOeXIetGKbLzy5CdX4Y/zmTh5j9GI1IH8e3wkOvCpHrSoa/cCU4ye3O8RSKLxqAgq9JQk31wT0Wt/VUVVcgu0AVH9o0ygzA5fdFw4iGgG9lUjz785E7wbeGs/9rb0wn2krpPa7HJTs0Zg4Ksyp022WVSCRR+blDUcZWWIAgoLqtEdr6usV49Esm+UYq/rxXi0OlMVGluX+4rEgEt3B31ow8//SktXZiwyU7NFYOCrMr9bLKLRCK4OTvAzdkBQW1q90Y0WgH5hSpk598+nVU9GjlxPhe/FKkg1FiUUWwnwrtfpsDH0wk3ilTo3bkl0jOLUFSqhqerDJ5uUni6yuAo5T87si78P5aoHuIay6B0Cqi9XV2pQU5BzZGIri9yNacEjlIxkk5cx4Hj12p9n6NUDA9XGeRuMni4SiF3k8HTVWoQJp5uUrg5S7niL1kEBgXRXXKwF+MBH1c84OMKQNeT2Hv4ir7J/s74nniwlRsKiiuQX6TCzWIV8osqUFCsQsGtv9OvF+J4Wg7KVFW1jm9nJ4KHi4M+VDxdpfD8x9/VYSNzqP+fMvsndK8YFET3gbGZ7P51LBNfk6qiCjdLdIFSUFyBgn/8nV+kwqVrN3GzuMLgHiTVnGSSGgFye2Qid5MCIuCjtYcxfcTD6NmxJU5fymP/hO4Ig4LoPriX5eIBXdPdTyqpc1Z7TRqtgKLSCv2IpGaQVAfLhas3UVCkgkqtMfjeD9cehggAREBLL2dsPXARvx6/Znj6qzpoXKVwqGcZFbI9DAqi+8BUy8X/k9hOdOuDXAbAvcF9yyuqDIJkz6HLOH4uF/4t3SB3kyHvZjnOZ9xEYUmFQVO+mrOjPeTVPZN/9E/krjJ4uOkCxsXx7paa5ykx68GgIGqmHKUSON66sdXJC7m4eK3QYJJi9Qe0RqNFYan6Vh+lenSiqjFqqUDaFd19SGou7FhNIra7FSLVQSKD3FUKj1t/V49SPFylBvNQgtp6WOQlxQyw2hgURM2csf6JWGwHuZuuYd4QQRBQXlHVYB8lO78MZ9PzDW5+VZOrk8PtUYqbFF0DvTB/9SF0fKgF/vr7BiL7PITCYjUOnsqEvcQOErEIErEdJBI7SMR2sBfb3Xr+9nMSsUj/3P1YnsVSA8ycGBREzdy99k+qiUQiOMns4SSz11/pVZ8qjRaFdTTna45arv9dioIiFSqrtDiamgMA2JR4/u7fKHA7WP4RLhJJ9d+G2w226b9HhM4BXnj/P4fQwV+OtCsFeG5QEJxk9sgtKIe7i4PN9W8YFETNXFP1T2qSiO30qwU35MR53W/rA3s8gH1HMvDyU50R+IAHqjRaVFbp/lRpbv2p0qJKI6Dy1teV+udub6/U3NqnSoMqjaDfXnPf6mOq1FWoqrp1vBrPV++nrtTgz/O6Ozr+96ez+O9PZ/V1O0olcHdxgLuLFO7O0ttf1/OcveTeg8Wcp8QYFERkFicv5GLRt0fw1gu60c5jHf0MTvmYu7aF3xzBoEfbYvehyxgdroS3pyMKS9QoLKlAYWkFCovVKCytQO7NMly4qrsoQFPXtcvQXb5cMzzcnB3g4aqbVOnh4gA3FyncazxX15pi5jwlxqAgIrO4X6fE7rd/9nS6t/fRP+7VqWW93ycIAkpVVSgqqcDNkgrDULn1dVGJGtn5ZTifUYDCEnW9weIsk+jDQzcq0YVM366t8MHXf2Bo3wex8/fLTRaqDAoiMgtznBJrjLsNMJFIBBdHe7g42qOVt4vR1xEEAaXllfpQKSqtwM0StT5oikrUuFlSgez8MqRdKUBRqVp/T/r4fecxIqxdk/2sGBRERDU0VYCJRCK4ODnAxckBD/gY31+rFfDHmSx8+r/jiOjzIHakpKNLoFeThAXvGUlEZAVOX8rDZ/F/4u0XHsWYJ9pj1rgeWPjNEZy8kGvy12ZQEBFZgYZOiZkaTz0REVkBc/Z0OKIgIqIGmTQotm/fjiFDhmDw4MFYt25dre1nz55FdHQ0wsPDMXv2bFRV1V6Tn4iIzMtkQZGdnY1ly5bh+++/x9atW/G///0PFy5cMNgnJiYGc+bMwa5duyAIAuLj401VDhER3SWTBUVKSgp69eoFDw8PODk5ITw8HDt37tRvv3btGlQqFR5++GEAQHR0tMF2IiKyDCZrZufk5MDb+3aTxcfHBydPnqx3u7e3N7Kzsxt1bI1Gt9RxVlbWfaqWiKj5q/7MrP4MbSyTBYVWqzVY8lcQBIPHxrY3JDdXd93w888/f5+qJSKyHbm5uVAoFI3e32RB4efnhyNHjugf5+bmwsfHx2B79Qc+AOTl5Rlsb0inTp2wbt06eHt7Qyy2reV+iYjulkajQW5uLjp16nRH32eyoOjduzc+++wz5Ofnw9HREbt378b8+fP121u3bg2pVIqjR4+ie/fu2LZtG/r169eoY8tkMvToYbs3ESEiult3MpKoJhKEuu6We39s374dX331FSorKzF8+HBMmjQJkyZNwvTp09G5c2ekpqYiNjYWJSUl6NixIz766CM4ODiYqhwiIroLJg0KIiKyfpyZTUREDWJQEBFRgxgURETUIAYFERE1iEFBREQNsrmgKCkpQWRkJK5evWruUgysWLECERERiIiIwKJFi8xdjt6nn36KIUOGICIiAmvWrDF3OQYWLlyIt956y9xlGBg7diwiIiIQFRWFqKgonDhxwtwlAQASExMRHR2NJ598Eh988IG5ywEAbNy4Uf9zioqKQvfu3TFv3jxzlwUA2LZtm/7f48KFC81djt6qVasQHh6OoUOHYuXKlU33woIN+fPPP4XIyEihY8eOQkZGhrnL0UtOThZGjBghVFRUCGq1Whg3bpywe/duc5clHDp0SBg5cqRQWVkplJeXCwMGDBAuXrxo7rIEQRCElJQUoWfPnsKsWbPMXYqeVqsV+vbtK1RWVpq7FANXrlwR+vbtK2RmZgpqtVoYNWqUsH//fnOXZeDcuXNCWFiYcOPGDXOXIpSVlQmPPvqocOPGDaGyslIYPny4kJycbO6yhOTkZCEyMlIoLi4WqqqqhMmTJwu7du1qkte2qRFFfHw85s6d2+ilQpqKt7c33nrrLTg4OMDe3h4BAQG4fv26ucvCY489hm+++QYSiQQ3btyARqOBk5OTucvCzZs3sWzZMkyZMsXcpRi4dOkSAGDChAkYNmwYvvvuOzNXpLNnzx4MGTIEfn5+sLe3x7Jly9C1a1dzl2Xgvffew4wZMyCXy81dCjQaDbRaLcrLy1FVVYWqqipIpVJzl4UzZ86gb9++cHFxgVgsxuOPP469e/c2yWvbVFAsWLDAIpf+CAoK0i+3np6ejh07diA0NNTMVenY29tj+fLliIiIQEhICHx9fc1dEubMmYMZM2bAzc3N3KUYKCoqQkhICD7//HOsXbsWGzZsQHJysrnLwuXLl6HRaDBlyhRERUXh+++/h7u7u7nL0ktJSYFKpcKTTz5p7lIAAC4uLvi///s/PPnkkwgNDUXr1q3xyCOPmLssdOzYEUlJSbh58yYqKiqQmJiIvLy8JnltmwoKS3f+/HlMmDABb775Jvz9/c1djt706dNx8OBBZGZmmv3mUhs3bkTLli0REhJi1jrq0q1bNyxatAiurq6Qy+UYPnw4Dhw4YO6yoNFocPDgQXz44Yf43//+h5MnTyIhIcHcZelt2LABL774ornL0EtNTcXmzZvxyy+/4LfffoOdnR1Wr15t7rIQEhKC6OhojB07FhMnTkT37t1hb2/fJK/NoLAQR48exfjx4/H666/j6aefNnc5AICLFy/i7NmzAABHR0cMHjwYaWlpZq3p559/RnJyMqKiorB8+XIkJibiww8/NGtN1Y4cOYKDBw/qHwuCAInEZOtuNpqXlxdCQkIgl8shk8kwaNAgg3vDmJNarcbhw4cxcOBAc5eil5SUhJCQELRo0QIODg6Ijo7GH3/8Ye6yUFJSgsGDB2P79u349ttv4eDggDZt2jTJazMoLEBmZiamTZuGxYsXIyIiwtzl6F29ehWxsbFQq9VQq9XYt28funfvbtaa1qxZgx9//BHbtm3D9OnTMXDgQLzzzjtmralacXExFi1ahIqKCpSUlCAhIQFhYWHmLgsDBgxAUlISioqKoNFo8Ntvv6Fjx47mLgsAkJaWBn9/f4vofVVTKpVISUlBWVkZBEFAYmIiOnfubO6ycPXqVbzyyiuoqqpCcXExNm3a1GSn68z/6w5h9erVqKiowMcff6x/buTIkRg1apQZqwJCQ0Nx8uRJPPXUUxCLxRg8eLBFBZmlGTBgAE6cOIGnnnoKWq0Wo0ePRrdu3cxdFrp27YqJEydi9OjRqKysRJ8+ffDMM8+YuywAQEZGBvz8/MxdhoG+ffvizJkziI6Ohr29PTp37oyXX37Z3GVBqVRi8ODBGDZsGDQaDcaPH99kv7hx9VgiImoQTz0REVGDGBRERNQgBgURETWIQUFERA1iUBARUYMYFET3yaFDhxAZGWnuMojuOwYFERE1iEFBZAJHjhxB//79cezYMXOXQnTPODOb6D77/fff8e677+LLL7+EUqk0dzlE94wjCqL7KCsrC1OmTMGgQYMYEtRsMCiI7iOxWIyvv/4aCQkJFnMbVKJ7xaAguo+8vb3xyCOPYNasWXjzzTdRXl5u7pKI7hmDgsgEnn76aTz44IMGKwITWSuuHktERA3iiIKIiBrEoCAiogYxKIiIqEEMCiIiahCDgoiIGsSgICKiBjEoiIioQQwKIiJq0P8HWDW8RqD0dl4AAAAASUVORK5CYII="/>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7" name="AutoShape 2" descr="data:image/png;base64,iVBORw0KGgoAAAANSUhEUgAAAXIAAAEBCAYAAABlki5mAAAABHNCSVQICAgIfAhkiAAAAAlwSFlzAAALEgAACxIB0t1+/AAAADl0RVh0U29mdHdhcmUAbWF0cGxvdGxpYiB2ZXJzaW9uIDIuMS4yLCBodHRwOi8vbWF0cGxvdGxpYi5vcmcvNQv5yAAAEjVJREFUeJzt3XtQVVXDx/EfIkg3IQ3FJyzU1JmyyOQxUZMxEUsqCrFQw2nSHEsxrdHx9Zo+5G2mKEubUodGJUob8NKohZlMFJU2jZdMx0xQQhElFbyBh/3+4QvpPG+ejXL2OUu+n788zIH1m5r5nXXW3msvP8uyLAEAjNXE2wEAANeHIgcAw1HkAGA4ihwADEeRA4DhKHIAMBxFDgCGo8gBwHAUOQAYjiIHAMNR5ABguKae+sPnz5/X7t27FRoaKn9/f08NAwA3FJfLpbKyMnXp0kVBQUG2fsdjRb57924NGzbMU38eAG5omZmZioqKsvVejxV5aGhoXZiwsDBPDQMAN5SjR49q2LBhdR1qh8eKvHY5JSwsTOHh4Z4aBgBuSPVZkuZiJwAYjiIHAMNR5ABgOIocAAxHkQOA4ShyADCcx24/bAibCgqV90uxt2MA/6+YruF6LDrC2zEA356R5/1SrIN/nvJ2DOC/HPzzFJMM+AyfnpFLUrs7gzX3ld7ejgFc4X8W53s7AlDHp2fkAAD3KHIAMJytIt+yZYsSExP1+OOPKy0tzdOZAAD14LbIDx8+rJkzZ2rx4sVat26d9uzZo7y8PCeyAQBscHuxMzc3VwMHDqx7FG16erqaNWvm8WAAAHvczsiLiorkcrk0evRoJSQk6JNPPlFwcLAT2QAANrgtcpfLpYKCAs2ZM0efffaZdu7cqZycHCeyAQBscFvkd9xxh6Kjo9WiRQsFBQUpNjZWO3fudCIbAMAGt0Xet29f5efn6/Tp03K5XPr222913333OZENAGCD24udkZGRGjlypIYOHarq6mr16tVLgwYNciIbAMAGW1v0k5KSlJSU5OksAIBrwM5OADAcRQ4AhqPIAcBwFDkAGI4iBwDDUeQAYDiKHAAMR5EDgOEocgAwHEUOAIajyAHAcBQ5ABiOIgcAw1HkAGA4ihwADEeRA4DhKHIAMBxFDgCGo8gBwHAUOQAYjiIHAMNR5ABgOIocAAxHkQOA4ZraeVNKSorKy8vVtOmlt8+ePVuRkZEeDQYAsMdtkVuWpcLCQn3zzTd1RQ4A8B1ul1b++OMPSdKLL76op556SitXrvR4KACAfW6n2KdPn1Z0dLSmT5+u6upqDR8+XO3atVOvXr2cyAcAcMNtkXft2lVdu3ate52UlKS8vDyKHAB8hNulle3bt6ugoKDutWVZrJUDgA9xW+QVFRVasGCBLly4oMrKSuXk5Kh///5OZAMA2OB2at23b1/t2LFDTz/9tGpqajR06NArlloAAN5la41k/PjxGj9+vKezAACuATs7AcBwFDkAGI4iBwDDUeQAYDiKHAAMR5EDgOEocgAwHEUOAIajyAHAcBQ5ABiOIgcAw1HkAGA4ihwADEeRA4DhKHIAMBxFDgCGo8gBwHAUOQAYjiIHAMNR5ABgOIocAAzX1NsBYK7NB75VftE2b8fwisK//iVJemPL215O4h297/63Yjs84u0Y+D8UOa5ZftE2FZ4sVkRIuLejOK5zdIm3I3hN4cliSaLIfQhFjusSERKuNx59zdsx4KDG+i3El9leI58/f74mT57sySwAgGtgq8gLCgqUk5Pj6SwAgGvgtshPnjyp9PR0jR492ok8AIB6clvkM2bM0IQJE9S8eXMn8gAA6umqRb569Wq1adNG0dHRTuUBANTTVe9a2bBhg8rKypSQkKBTp07p7NmzmjNnjqZMmeJUPgCAG1ct8oyMjLp/Z2dn66effqLEAcDHsEUfAAxne0NQYmKiEhMTPZkFAHANmJEDgOEocgAwHEUOAIajyAHAcBQ5ABiOIgcAw1HkAGA4ihwADMcJQYDBvHFuau1Rb06fFMQ5of+MGTlgsNpzU50UERLu+DmthSeLG+1B33YwIwcM1xjOTeWc0KtjRg4AhqPIAcBwFDkAGI4iBwDDUeQAYDiKHAAMR5EDgOEocgAwHEUOAIajyAHAcBQ5ABiOIgcAw1HkAGA4ihwADGeryN99910NHDhQ8fHxysjI8HQmAEA9uH0e+U8//aQffvhB69at08WLFzVw4EDFxMSoffv2TuQDALjhdkbevXt3LV++XE2bNtWJEyfkcrl08803O5ENAGCDraWVgIAALVy4UPHx8YqOjlbr1q09nQsAYJPti53jxo1TQUGBjhw5olWrVnkyEwCgHtwW+YEDB/Tbb79Jkm666SbFxcVp3759Hg8GALDHbZEXFxdr2rRpqqqqUlVVlb7++mt169bNiWwAABvc3rUSExOjnTt36umnn5a/v7/i4uIUHx/vRDYAgA1ui1ySUlNTlZqa6uksAIBrwM5OADAcRQ4AhqPIAcBwFDkAGI4iBwDDUeQAYDiKHAAMR5EDgOEocgAwHEUOAIajyAHAcBQ5ABiOIgcAw1HkAGA4ihwADEeRA4DhKHIAMBxFDgCGo8gBwHAUOQAYjiIHAMNR5ABgOIocAAxHkQOA4ZraedP777+vjRs3SpJiYmI0adIkj4YCANjntsi///575efnKycnR35+fho5cqRyc3PVv39/J/I1CpsPfKv8om3ejlFvhSeLJUlvbHnby0nqr/fd/1Zsh0e8HQNoEG6XVkJDQzV58mQFBgYqICBAHTp0UElJiRPZGo38om11pWiSiJBwRYSEeztGvRWeLDbygxP4J25n5B07dqz7d2FhoTZu3KisrCyPhmqMIkLC9cajr3k7RqNg4jcI4GpsX+zcv3+/XnzxRU2aNEkREREejAQAqA9bRf7zzz/rhRde0Ouvv65nnnnG05kAAPXgdmnlyJEjGjNmjNLT0xUdHe1EJgBAPbgt8mXLlunChQuaN29e3c+Sk5M1ZMgQjwYDANjjtsinTZumadOmOZEFAHANbG0IAnzJ9d5331D3v3MvOnwFW/RhnOu9774h7n/nXnT4EmbkMJK377vnXnT4EmbkAGA4ihwADEeRA4DhKHIAMBxFDgCGo8gBwHAUOQAYjiIHAMNR5ABgOIocAAxHkQOA4ShyADAcRQ4AhqPIAcBwFDkAGI4iBwDDUeQAYDiKHAAMx1FvAK7L9R6GbUdDHZjtjqkHajMjB3BdrvcwbDsa4sBsd0w+UJsZOYDr5u3DsBuCyQdq256RV1ZW6oknnlBxsWc/eQEA9WOryHfs2KEhQ4aosLDQw3EAAPVlq8hXrVqlmTNnqlWrVp7OAwCoJ1tr5G+++aancwAArhF3rQCA4ShyADAcRQ4AhuM+cjfYtQbA19WryLds2eKpHD6rdteaJ3eVeXrHmvT3hwVFDtx4mJHbwK41AL6MNXIAMBxFDgCGo8gBwHAUOQAYjiIHAMNR5ABgOIocAAxHkQOA4dgQZIjrfVRAQz0GgG3+gO9hRm6I6z3gtiEOrzX5cFrgRsaM3CDeflQA2/wB38SMHAAMx4wcwA2hMV9HYkYO4IbQmK8jMSMHcMNorNeRmJEDgOEocgAwHEUOAIajyAHAcBQ5ABiOIgcAw1HkAGA4ihwADEeRA4DhbBX5+vXrNXDgQMXFxSkzM9PTmQAA9eB2i35paanS09OVnZ2twMBAJScn6+GHH9Y999zjRD4AgBtui/z7779Xjx49FBISIkkaMGCANm3apLFjx17191wulyTp6NGj1xzuzOnjkqTi4mt/EM71qjxR4fUMvpLDFzL4Sg5fyOArOXwhg6/kaIgMtZ1Z26F2+FmWZV3tDR9++KHOnj2rCRMmSJJWr16tnTt36j//+c9V//D27ds1bNgw20EAAH/LzMxUVFSUrfe6nZHX1NTIz8+v7rVlWVe8/iddunRRZmamQkND5e/vbysMADR2LpdLZWVl6tKli+3fcVvkYWFh2r59e93rsrIytWrVyu0fDgoKsv1pAgD42913312v97u9a6Vnz54qKChQeXm5zp07p6+++kp9+vS55oAAgIbldkbeunVrTZgwQcOHD1d1dbWSkpL0wAMPOJENAGCD24udAADfxs5OADAcRQ4AhqPIAcBwFDkAGM7tXSvekpubq4ULF6pJkyYKDg5WWlqa7rrrLsfGX7NmjTIyMupeV1RUqLS0VHl5ebrjjjscyyFJW7du1VtvvaWqqip17txZc+bM0a233upohrVr12rZsmXy8/PTTTfdpKlTp+r+++93NIMkrVy5UllZWfLz81Pbtm2Vlpamli1bOpphxYoVWrlypYKCgtShQwfNmDGj7hEWTpo3b542bdqk4OBgSVK7du30zjvvOJph3759SktLU0VFhZo0aaLZs2fXayNLQ7EsS5MnT1anTp00YsQIx8e/3ObNmzVx4kT98ssvzg1q+aBz585ZkZGRVmFhoWVZlpWRkWG99NJLXstTVVVlPfvss1ZWVpbjY584ccLq0aOHdfDgQcuyLGvBggXWzJkzHc1w4MABq1evXlZpaallWZa1detWKyYmxtEMlmVZu3btsvr27WudPn3asizLmjdvnjV9+nRHMxQUFFiPPPKIdeTIEcuyLCsnJ8dKTU11NEOtZ5991vr555+9MrZlWdbZs2etXr16WVu3brUsy7Jyc3OtAQMGOJ7j999/t1JSUqzIyEhr6dKljo9/uYMHD1qxsbHWgw8+6Oi4Prm04nK5ZFmWKiouPYDmzJkzatasmdfyLFmyRC1atFBycrLjY+fn5+v+++9XRESEJGnIkCFav369LAfvGg0MDFRaWlrdjt4uXbro+PHjqqqqcixD7bhffvmlbrvtNl24cEGlpaWOz4R//fVX9ezZU2FhYZKkuLg4bdmyxfH/FlVVVdqzZ4+WLl2qJ598UqmpqSopKXE0w3fffae2bdsqJiZGktSvXz/HvxFIl55JMnjwYD322GOOj325c+fOaeLEiZo8ebLjY/vk0sott9yiWbNmKTk5WSEhIaqpqVFWVpZXspSXlysjI0PZ2dleGf/o0aN1pSFdemRCZWWlzpw549jySnh4uMLDwyVd+go7d+5cPfroowoMDHRk/MsFBARo8+bNmjp1qgIDAzVu3DhHx4+MjNSKFSv0559/6s4771R2draqq6t18uRJW4+uaCilpaXq0aOHxo8fr44dO2rZsmV65ZVXlJOTY+tZSA3h4MGDCg0N1ZQpU7R37141b95cEydOdGTsy82YMUPSpQ8Wb5oxY4aee+45de7c2fGxfXJGvm/fPi1atEgbNmxQfn6+Ro8erdTUVEdnobVWrVqlfv36qW3bto6PLf33Q8tqNWni/P+6s2fP6tVXX9WhQ4eUlpbm+Pi1YmNj9eOPPyo1NVUjRoxQTU2NY2NHRUVpzJgxGjt2rBITE+Xn56eQkBAFBAQ4lkGS2rZtqyVLlqhTp07y8/PTiBEjdOjQIUcf4Xrx4kXl5eXpueeeU3Z2tp5//nmNGjXK8W8nviAzM1NNmzZVUlKSV8b3ySLPz8/XQw89VHdxc9iwYdq/f7/++usvx7Ns2LBBiYmJjo9bq02bNjp27Fjd69LSUgUHB+vmm292NEdJSYmSk5Pl7++v5cuXq3nz5o6OL0lFRUVXPMBt0KBBKikp0alTpxzLUFlZqe7duysnJ0fZ2dmKjY2VJMeXePbu3as1a9Zc8TPLshz9QGnVqpU6dOigyMhISZc+YF0ulw4fPuxYBl+Rk5OjXbt2KSEhQaNGjdL58+eVkJCg0tJSR8b3ySK/9957tW3bNh0/fulgic2bNys8PFwtWrRwNMepU6d06NAhde3a1dFxL9e7d2/t2LFDhYWFkqRPP/1U/fr1czRDZWWlUlJSFBcXp/T0dAUFBTk6fq2ysjK99tprKi8vl3TpCMKOHTvq9ttvdyzDsWPHlJKSosrKSknSBx98oPj4eMeWM2o1adJEb775Zl1pfvLJJ+rcufMVy3Ce1qdPHxUXF2v37t2SpG3btsnPz69uGa4x+fzzz/XFF19o7dq1+uijjxQUFKS1a9eqdevWjozvk2vk0dHRGjFihFJSUhQQEKDg4GAtXrzY8RxFRUUKDQ11/Gvz5Vq2bKm5c+dq3Lhxqq6u1l133aX58+c7miEzM1MlJSXKzc1Vbm5u3c8//vhjR0s0KipKo0eP1vDhw+Xv769WrVpp0aJFjo0vSe3bt9eoUaM0ePBg1dTUqFu3bnVrtE7q1KmTpk2bppdfflkul0thYWF6++23Hc0QGhqqRYsWadasWTp37pwCAwP13nvvefXGhMaKh2YBgOF8cmkFAGAfRQ4AhqPIAcBwFDkAGI4iBwDDUeQAYDiKHAAMR5EDgOH+F2GHWRrqzxxYAAAAAElFTkSuQmCC"/>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8" name="文本框 22"/>
          <p:cNvSpPr txBox="1">
            <a:spLocks noChangeArrowheads="1"/>
          </p:cNvSpPr>
          <p:nvPr/>
        </p:nvSpPr>
        <p:spPr bwMode="auto">
          <a:xfrm>
            <a:off x="563563" y="291361"/>
            <a:ext cx="672623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defPPr>
              <a:defRPr lang="zh-CN"/>
            </a:defPPr>
            <a:lvl1pPr eaLnBrk="1" hangingPunct="1">
              <a:defRPr sz="3600" b="1">
                <a:latin typeface="+mj-lt"/>
                <a:ea typeface="+mj-ea"/>
                <a:cs typeface="+mj-cs"/>
              </a:defRPr>
            </a:lvl1pPr>
            <a:lvl2pPr algn="ctr">
              <a:defRPr sz="3600" b="1">
                <a:solidFill>
                  <a:schemeClr val="tx2"/>
                </a:solidFill>
              </a:defRPr>
            </a:lvl2pPr>
            <a:lvl3pPr algn="ctr">
              <a:defRPr sz="3600" b="1">
                <a:solidFill>
                  <a:schemeClr val="tx2"/>
                </a:solidFill>
              </a:defRPr>
            </a:lvl3pPr>
            <a:lvl4pPr algn="ctr">
              <a:defRPr sz="3600" b="1">
                <a:solidFill>
                  <a:schemeClr val="tx2"/>
                </a:solidFill>
              </a:defRPr>
            </a:lvl4pPr>
            <a:lvl5pPr algn="ctr">
              <a:defRPr sz="3600" b="1">
                <a:solidFill>
                  <a:schemeClr val="tx2"/>
                </a:solidFill>
              </a:defRPr>
            </a:lvl5pPr>
            <a:lvl6pPr marL="457200" algn="ctr" fontAlgn="base">
              <a:spcBef>
                <a:spcPct val="0"/>
              </a:spcBef>
              <a:spcAft>
                <a:spcPct val="0"/>
              </a:spcAft>
              <a:defRPr sz="3600" b="1">
                <a:solidFill>
                  <a:schemeClr val="tx2"/>
                </a:solidFill>
              </a:defRPr>
            </a:lvl6pPr>
            <a:lvl7pPr marL="914400" algn="ctr" fontAlgn="base">
              <a:spcBef>
                <a:spcPct val="0"/>
              </a:spcBef>
              <a:spcAft>
                <a:spcPct val="0"/>
              </a:spcAft>
              <a:defRPr sz="3600" b="1">
                <a:solidFill>
                  <a:schemeClr val="tx2"/>
                </a:solidFill>
              </a:defRPr>
            </a:lvl7pPr>
            <a:lvl8pPr marL="1371600" algn="ctr" fontAlgn="base">
              <a:spcBef>
                <a:spcPct val="0"/>
              </a:spcBef>
              <a:spcAft>
                <a:spcPct val="0"/>
              </a:spcAft>
              <a:defRPr sz="3600" b="1">
                <a:solidFill>
                  <a:schemeClr val="tx2"/>
                </a:solidFill>
              </a:defRPr>
            </a:lvl8pPr>
            <a:lvl9pPr marL="1828800" algn="ctr" fontAlgn="base">
              <a:spcBef>
                <a:spcPct val="0"/>
              </a:spcBef>
              <a:spcAft>
                <a:spcPct val="0"/>
              </a:spcAft>
              <a:defRPr sz="3600" b="1">
                <a:solidFill>
                  <a:schemeClr val="tx2"/>
                </a:solidFill>
              </a:defRPr>
            </a:lvl9pPr>
          </a:lstStyle>
          <a:p>
            <a:pPr algn="l" eaLnBrk="1" hangingPunct="1"/>
            <a:r>
              <a:rPr lang="zh-CN" altLang="en-US" dirty="0">
                <a:sym typeface="+mn-ea"/>
              </a:rPr>
              <a:t>图像分割</a:t>
            </a:r>
            <a:endParaRPr lang="zh-CN" altLang="en-US" kern="0" dirty="0">
              <a:solidFill>
                <a:schemeClr val="tx1"/>
              </a:solidFill>
            </a:endParaRPr>
          </a:p>
        </p:txBody>
      </p:sp>
      <p:pic>
        <p:nvPicPr>
          <p:cNvPr id="3" name="图片 2" descr="卡通人物&#10;&#10;描述已自动生成"/>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765175" y="1878193"/>
            <a:ext cx="4064209" cy="2159111"/>
          </a:xfrm>
          <a:prstGeom prst="rect">
            <a:avLst/>
          </a:prstGeom>
        </p:spPr>
      </p:pic>
      <p:sp>
        <p:nvSpPr>
          <p:cNvPr id="5" name="文本框 4"/>
          <p:cNvSpPr txBox="1"/>
          <p:nvPr/>
        </p:nvSpPr>
        <p:spPr>
          <a:xfrm>
            <a:off x="5285342" y="1799605"/>
            <a:ext cx="6097836" cy="1569660"/>
          </a:xfrm>
          <a:prstGeom prst="rect">
            <a:avLst/>
          </a:prstGeom>
          <a:noFill/>
        </p:spPr>
        <p:txBody>
          <a:bodyPr wrap="square">
            <a:spAutoFit/>
          </a:bodyPr>
          <a:lstStyle/>
          <a:p>
            <a:pPr algn="l"/>
            <a:r>
              <a:rPr lang="zh-CN" altLang="en-US" b="1" i="0" dirty="0">
                <a:solidFill>
                  <a:srgbClr val="333333"/>
                </a:solidFill>
                <a:effectLst/>
                <a:latin typeface="Helvetica Neue"/>
              </a:rPr>
              <a:t>语义分割：</a:t>
            </a:r>
            <a:r>
              <a:rPr lang="zh-CN" altLang="en-US" b="0" i="0" dirty="0">
                <a:solidFill>
                  <a:srgbClr val="333333"/>
                </a:solidFill>
                <a:effectLst/>
                <a:latin typeface="Helvetica Neue"/>
              </a:rPr>
              <a:t>就是把图像中每个像素赋予一个类别标签（比如汽车、建筑、地面、天空等），标注为人，羊，狗或草地。而不需要羊</a:t>
            </a:r>
            <a:r>
              <a:rPr lang="en-US" altLang="zh-CN" b="0" i="0" dirty="0">
                <a:solidFill>
                  <a:srgbClr val="333333"/>
                </a:solidFill>
                <a:effectLst/>
                <a:latin typeface="Helvetica Neue"/>
              </a:rPr>
              <a:t>1</a:t>
            </a:r>
            <a:r>
              <a:rPr lang="zh-CN" altLang="en-US" b="0" i="0" dirty="0">
                <a:solidFill>
                  <a:srgbClr val="333333"/>
                </a:solidFill>
                <a:effectLst/>
                <a:latin typeface="Helvetica Neue"/>
              </a:rPr>
              <a:t>，羊</a:t>
            </a:r>
            <a:r>
              <a:rPr lang="en-US" altLang="zh-CN" b="0" i="0" dirty="0">
                <a:solidFill>
                  <a:srgbClr val="333333"/>
                </a:solidFill>
                <a:effectLst/>
                <a:latin typeface="Helvetica Neue"/>
              </a:rPr>
              <a:t>2</a:t>
            </a:r>
            <a:r>
              <a:rPr lang="zh-CN" altLang="en-US" b="0" i="0" dirty="0">
                <a:solidFill>
                  <a:srgbClr val="333333"/>
                </a:solidFill>
                <a:effectLst/>
                <a:latin typeface="Helvetica Neue"/>
              </a:rPr>
              <a:t>，羊</a:t>
            </a:r>
            <a:r>
              <a:rPr lang="en-US" altLang="zh-CN" b="0" i="0" dirty="0">
                <a:solidFill>
                  <a:srgbClr val="333333"/>
                </a:solidFill>
                <a:effectLst/>
                <a:latin typeface="Helvetica Neue"/>
              </a:rPr>
              <a:t>3</a:t>
            </a:r>
            <a:r>
              <a:rPr lang="zh-CN" altLang="en-US" b="0" i="0" dirty="0">
                <a:solidFill>
                  <a:srgbClr val="333333"/>
                </a:solidFill>
                <a:effectLst/>
                <a:latin typeface="Helvetica Neue"/>
              </a:rPr>
              <a:t>，羊</a:t>
            </a:r>
            <a:r>
              <a:rPr lang="en-US" altLang="zh-CN" b="0" i="0" dirty="0">
                <a:solidFill>
                  <a:srgbClr val="333333"/>
                </a:solidFill>
                <a:effectLst/>
                <a:latin typeface="Helvetica Neue"/>
              </a:rPr>
              <a:t>4</a:t>
            </a:r>
            <a:r>
              <a:rPr lang="zh-CN" altLang="en-US" b="0" i="0" dirty="0">
                <a:solidFill>
                  <a:srgbClr val="333333"/>
                </a:solidFill>
                <a:effectLst/>
                <a:latin typeface="Helvetica Neue"/>
              </a:rPr>
              <a:t>，羊</a:t>
            </a:r>
            <a:r>
              <a:rPr lang="en-US" altLang="zh-CN" b="0" i="0" dirty="0">
                <a:solidFill>
                  <a:srgbClr val="333333"/>
                </a:solidFill>
                <a:effectLst/>
                <a:latin typeface="Helvetica Neue"/>
              </a:rPr>
              <a:t>5</a:t>
            </a:r>
            <a:r>
              <a:rPr lang="zh-CN" altLang="en-US" b="0" i="0" dirty="0">
                <a:solidFill>
                  <a:srgbClr val="333333"/>
                </a:solidFill>
                <a:effectLst/>
                <a:latin typeface="Helvetica Neue"/>
              </a:rPr>
              <a:t>等</a:t>
            </a:r>
            <a:r>
              <a:rPr lang="zh-CN" altLang="en-US" dirty="0">
                <a:solidFill>
                  <a:srgbClr val="333333"/>
                </a:solidFill>
                <a:latin typeface="Helvetica Neue"/>
              </a:rPr>
              <a:t>。</a:t>
            </a:r>
            <a:endParaRPr lang="zh-CN" altLang="en-US" b="0" i="0" dirty="0">
              <a:solidFill>
                <a:srgbClr val="333333"/>
              </a:solidFill>
              <a:effectLst/>
              <a:latin typeface="Helvetica Neue"/>
            </a:endParaRPr>
          </a:p>
        </p:txBody>
      </p:sp>
      <p:sp>
        <p:nvSpPr>
          <p:cNvPr id="7" name="文本框 6"/>
          <p:cNvSpPr txBox="1"/>
          <p:nvPr/>
        </p:nvSpPr>
        <p:spPr>
          <a:xfrm>
            <a:off x="5285342" y="4471689"/>
            <a:ext cx="6241054" cy="1569660"/>
          </a:xfrm>
          <a:prstGeom prst="rect">
            <a:avLst/>
          </a:prstGeom>
          <a:noFill/>
        </p:spPr>
        <p:txBody>
          <a:bodyPr wrap="square">
            <a:spAutoFit/>
          </a:bodyPr>
          <a:lstStyle/>
          <a:p>
            <a:pPr algn="l"/>
            <a:r>
              <a:rPr lang="zh-CN" altLang="en-US" b="1" i="0" dirty="0">
                <a:solidFill>
                  <a:srgbClr val="333333"/>
                </a:solidFill>
                <a:effectLst/>
                <a:latin typeface="Helvetica Neue"/>
              </a:rPr>
              <a:t>实例分割：</a:t>
            </a:r>
            <a:r>
              <a:rPr lang="zh-CN" altLang="en-US" b="0" i="0" dirty="0">
                <a:solidFill>
                  <a:srgbClr val="333333"/>
                </a:solidFill>
                <a:effectLst/>
                <a:latin typeface="Helvetica Neue"/>
              </a:rPr>
              <a:t>就是目标检测和语义分割的结合。相对目标检测的边界框，实例分割可精确到物体的边缘；相对语义分割，实例分割需要标注出图上同一种物体的不同个体。</a:t>
            </a:r>
            <a:endParaRPr lang="zh-CN" altLang="en-US" b="0" i="0" dirty="0">
              <a:solidFill>
                <a:srgbClr val="333333"/>
              </a:solidFill>
              <a:effectLst/>
              <a:latin typeface="Helvetica Neue"/>
            </a:endParaRPr>
          </a:p>
        </p:txBody>
      </p:sp>
      <p:pic>
        <p:nvPicPr>
          <p:cNvPr id="9" name="图片 8" descr="许多小孩在草地上&#10;&#10;低可信度描述已自动生成"/>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5174" y="4495153"/>
            <a:ext cx="4064209" cy="2184512"/>
          </a:xfrm>
          <a:prstGeom prst="rect">
            <a:avLst/>
          </a:prstGeom>
        </p:spPr>
      </p:pic>
      <p:sp>
        <p:nvSpPr>
          <p:cNvPr id="4" name="文本框 3"/>
          <p:cNvSpPr txBox="1"/>
          <p:nvPr/>
        </p:nvSpPr>
        <p:spPr>
          <a:xfrm>
            <a:off x="612775" y="1351401"/>
            <a:ext cx="6096000" cy="461665"/>
          </a:xfrm>
          <a:prstGeom prst="rect">
            <a:avLst/>
          </a:prstGeom>
          <a:noFill/>
        </p:spPr>
        <p:txBody>
          <a:bodyPr wrap="square">
            <a:spAutoFit/>
          </a:bodyPr>
          <a:lstStyle/>
          <a:p>
            <a:r>
              <a:rPr lang="zh-CN" altLang="en-US" b="1" dirty="0"/>
              <a:t>图像分割</a:t>
            </a:r>
            <a:endParaRPr lang="zh-CN" altLang="en-US" b="1" dirty="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668338" y="235898"/>
            <a:ext cx="11523662" cy="677863"/>
          </a:xfrm>
        </p:spPr>
        <p:txBody>
          <a:bodyPr/>
          <a:lstStyle/>
          <a:p>
            <a:pPr algn="l" eaLnBrk="1" hangingPunct="1"/>
            <a:r>
              <a:rPr lang="zh-CN" altLang="en-US" dirty="0">
                <a:solidFill>
                  <a:schemeClr val="tx1"/>
                </a:solidFill>
              </a:rPr>
              <a:t>参考文献</a:t>
            </a:r>
            <a:endParaRPr lang="zh-CN" altLang="en-US" dirty="0">
              <a:solidFill>
                <a:schemeClr val="tx1"/>
              </a:solidFill>
            </a:endParaRPr>
          </a:p>
        </p:txBody>
      </p:sp>
      <p:sp>
        <p:nvSpPr>
          <p:cNvPr id="3" name="矩形 2"/>
          <p:cNvSpPr/>
          <p:nvPr/>
        </p:nvSpPr>
        <p:spPr>
          <a:xfrm>
            <a:off x="578009" y="1922810"/>
            <a:ext cx="11014901" cy="3731278"/>
          </a:xfrm>
          <a:prstGeom prst="rect">
            <a:avLst/>
          </a:prstGeom>
        </p:spPr>
        <p:txBody>
          <a:bodyPr wrap="square">
            <a:spAutoFit/>
          </a:bodyPr>
          <a:lstStyle/>
          <a:p>
            <a:pPr marL="514350" indent="-514350" algn="just">
              <a:lnSpc>
                <a:spcPct val="150000"/>
              </a:lnSpc>
              <a:spcAft>
                <a:spcPts val="0"/>
              </a:spcAft>
              <a:buFont typeface="Arial" panose="020B0604020202020204" pitchFamily="34" charset="0"/>
              <a:buChar char="•"/>
            </a:pPr>
            <a:r>
              <a:rPr lang="en-US" altLang="zh-CN" sz="2000" kern="100" spc="-50" dirty="0">
                <a:latin typeface="+mj-ea"/>
                <a:ea typeface="+mj-ea"/>
              </a:rPr>
              <a:t>Andrew Ng</a:t>
            </a:r>
            <a:r>
              <a:rPr lang="zh-CN" altLang="en-US" sz="2000" kern="100" spc="-50" dirty="0">
                <a:latin typeface="+mj-ea"/>
                <a:ea typeface="+mj-ea"/>
              </a:rPr>
              <a:t>，</a:t>
            </a:r>
            <a:r>
              <a:rPr lang="en-US" altLang="zh-CN" sz="2000" kern="100" dirty="0">
                <a:latin typeface="+mj-ea"/>
                <a:ea typeface="+mj-ea"/>
                <a:cs typeface="宋体" panose="02010600030101010101" pitchFamily="2" charset="-122"/>
              </a:rPr>
              <a:t>http://www.deeplearning.ai</a:t>
            </a:r>
            <a:endParaRPr lang="en-US" altLang="zh-CN" sz="2000" kern="100" dirty="0">
              <a:latin typeface="+mj-ea"/>
              <a:ea typeface="+mj-ea"/>
              <a:cs typeface="宋体" panose="02010600030101010101" pitchFamily="2" charset="-122"/>
            </a:endParaRPr>
          </a:p>
          <a:p>
            <a:pPr marL="514350" indent="-514350" algn="just">
              <a:lnSpc>
                <a:spcPct val="150000"/>
              </a:lnSpc>
              <a:spcAft>
                <a:spcPts val="0"/>
              </a:spcAft>
              <a:buFont typeface="Arial" panose="020B0604020202020204" pitchFamily="34" charset="0"/>
              <a:buChar char="•"/>
            </a:pPr>
            <a:r>
              <a:rPr lang="en-US" altLang="zh-CN" sz="2000" kern="100" dirty="0">
                <a:latin typeface="+mj-ea"/>
                <a:ea typeface="+mj-ea"/>
                <a:cs typeface="宋体" panose="02010600030101010101" pitchFamily="2" charset="-122"/>
              </a:rPr>
              <a:t>IAN GOODFELLOW</a:t>
            </a:r>
            <a:r>
              <a:rPr lang="zh-CN" altLang="zh-CN" sz="2000" kern="100" dirty="0">
                <a:latin typeface="+mj-ea"/>
                <a:ea typeface="+mj-ea"/>
                <a:cs typeface="宋体" panose="02010600030101010101" pitchFamily="2" charset="-122"/>
              </a:rPr>
              <a:t>等，《深度学习》</a:t>
            </a:r>
            <a:r>
              <a:rPr lang="zh-CN" altLang="en-US" sz="2000" kern="100" dirty="0">
                <a:latin typeface="+mj-ea"/>
                <a:ea typeface="+mj-ea"/>
                <a:cs typeface="宋体" panose="02010600030101010101" pitchFamily="2" charset="-122"/>
              </a:rPr>
              <a:t>，</a:t>
            </a:r>
            <a:r>
              <a:rPr lang="zh-CN" altLang="zh-CN" sz="2000" kern="100" dirty="0">
                <a:latin typeface="+mj-ea"/>
                <a:ea typeface="+mj-ea"/>
                <a:cs typeface="宋体" panose="02010600030101010101" pitchFamily="2" charset="-122"/>
              </a:rPr>
              <a:t>人民邮电出版社，</a:t>
            </a:r>
            <a:r>
              <a:rPr lang="en-US" altLang="zh-CN" sz="2000" kern="100" dirty="0">
                <a:latin typeface="+mj-ea"/>
                <a:ea typeface="+mj-ea"/>
                <a:cs typeface="宋体" panose="02010600030101010101" pitchFamily="2" charset="-122"/>
              </a:rPr>
              <a:t>2017</a:t>
            </a:r>
            <a:endParaRPr lang="en-US" altLang="zh-CN" sz="2000" kern="100" dirty="0">
              <a:latin typeface="+mj-ea"/>
              <a:ea typeface="+mj-ea"/>
              <a:cs typeface="宋体" panose="02010600030101010101" pitchFamily="2" charset="-122"/>
            </a:endParaRPr>
          </a:p>
          <a:p>
            <a:pPr marL="514350" indent="-514350" algn="just">
              <a:lnSpc>
                <a:spcPct val="150000"/>
              </a:lnSpc>
              <a:spcAft>
                <a:spcPts val="0"/>
              </a:spcAft>
              <a:buFont typeface="Arial" panose="020B0604020202020204" pitchFamily="34" charset="0"/>
              <a:buChar char="•"/>
            </a:pPr>
            <a:r>
              <a:rPr lang="zh-CN" altLang="zh-CN" sz="2000" kern="100" dirty="0">
                <a:latin typeface="+mj-ea"/>
                <a:ea typeface="+mj-ea"/>
              </a:rPr>
              <a:t>吴茂贵等，</a:t>
            </a:r>
            <a:r>
              <a:rPr lang="en-US" altLang="zh-CN" sz="2000" kern="100" dirty="0">
                <a:latin typeface="+mj-ea"/>
                <a:ea typeface="+mj-ea"/>
              </a:rPr>
              <a:t>《</a:t>
            </a:r>
            <a:r>
              <a:rPr lang="en-US" altLang="zh-CN" sz="2000" kern="100" dirty="0" err="1">
                <a:latin typeface="+mj-ea"/>
                <a:ea typeface="+mj-ea"/>
              </a:rPr>
              <a:t>PyTorch</a:t>
            </a:r>
            <a:r>
              <a:rPr lang="zh-CN" altLang="zh-CN" sz="2000" kern="100" dirty="0">
                <a:latin typeface="+mj-ea"/>
                <a:ea typeface="+mj-ea"/>
              </a:rPr>
              <a:t>深度学习：基于</a:t>
            </a:r>
            <a:r>
              <a:rPr lang="en-US" altLang="zh-CN" sz="2000" kern="100" dirty="0" err="1">
                <a:latin typeface="+mj-ea"/>
                <a:ea typeface="+mj-ea"/>
              </a:rPr>
              <a:t>PyTorch</a:t>
            </a:r>
            <a:r>
              <a:rPr lang="en-US" altLang="zh-CN" sz="2000" kern="100" dirty="0">
                <a:latin typeface="+mj-ea"/>
                <a:ea typeface="+mj-ea"/>
              </a:rPr>
              <a:t>》</a:t>
            </a:r>
            <a:r>
              <a:rPr lang="zh-CN" altLang="zh-CN" sz="2000" kern="100" dirty="0">
                <a:latin typeface="+mj-ea"/>
                <a:ea typeface="+mj-ea"/>
              </a:rPr>
              <a:t>，机械工业出版社，</a:t>
            </a:r>
            <a:r>
              <a:rPr lang="en-US" altLang="zh-CN" sz="2000" kern="100" dirty="0">
                <a:latin typeface="+mj-ea"/>
                <a:ea typeface="+mj-ea"/>
              </a:rPr>
              <a:t>2019</a:t>
            </a:r>
            <a:endParaRPr lang="en-US" altLang="zh-CN" sz="2000" kern="100" dirty="0">
              <a:latin typeface="+mj-ea"/>
              <a:ea typeface="+mj-ea"/>
            </a:endParaRPr>
          </a:p>
          <a:p>
            <a:pPr marL="514350" indent="-514350" algn="just">
              <a:lnSpc>
                <a:spcPct val="150000"/>
              </a:lnSpc>
              <a:spcAft>
                <a:spcPts val="0"/>
              </a:spcAft>
              <a:buFont typeface="Arial" panose="020B0604020202020204" pitchFamily="34" charset="0"/>
              <a:buChar char="•"/>
            </a:pPr>
            <a:r>
              <a:rPr lang="zh-CN" altLang="en-US" sz="2000" kern="100" dirty="0">
                <a:latin typeface="+mj-ea"/>
                <a:ea typeface="+mj-ea"/>
                <a:cs typeface="宋体" panose="02010600030101010101" pitchFamily="2" charset="-122"/>
              </a:rPr>
              <a:t>自动驾驶之心公众号</a:t>
            </a:r>
            <a:endParaRPr lang="en-US" altLang="zh-CN" sz="2000" kern="100" dirty="0">
              <a:latin typeface="+mj-ea"/>
              <a:ea typeface="+mj-ea"/>
              <a:cs typeface="宋体" panose="02010600030101010101" pitchFamily="2" charset="-122"/>
            </a:endParaRPr>
          </a:p>
          <a:p>
            <a:pPr marL="514350" indent="-514350" algn="just">
              <a:lnSpc>
                <a:spcPct val="150000"/>
              </a:lnSpc>
              <a:spcAft>
                <a:spcPts val="0"/>
              </a:spcAft>
              <a:buFont typeface="Arial" panose="020B0604020202020204" pitchFamily="34" charset="0"/>
              <a:buChar char="•"/>
            </a:pPr>
            <a:r>
              <a:rPr lang="en-US" altLang="zh-CN" sz="2000" kern="100" dirty="0">
                <a:latin typeface="+mj-ea"/>
                <a:ea typeface="+mj-ea"/>
                <a:cs typeface="宋体" panose="02010600030101010101" pitchFamily="2" charset="-122"/>
              </a:rPr>
              <a:t>LeNet-5</a:t>
            </a:r>
            <a:r>
              <a:rPr lang="zh-CN" altLang="en-US" sz="2000" kern="100" dirty="0">
                <a:latin typeface="+mj-ea"/>
                <a:ea typeface="+mj-ea"/>
                <a:cs typeface="宋体" panose="02010600030101010101" pitchFamily="2" charset="-122"/>
              </a:rPr>
              <a:t>：</a:t>
            </a:r>
            <a:r>
              <a:rPr lang="en-US" altLang="zh-CN" sz="2000" kern="100" dirty="0">
                <a:latin typeface="+mj-ea"/>
                <a:ea typeface="+mj-ea"/>
                <a:cs typeface="宋体" panose="02010600030101010101" pitchFamily="2" charset="-122"/>
              </a:rPr>
              <a:t>Gradient-Based Learning Applied to Document Recognition (Yann </a:t>
            </a:r>
            <a:r>
              <a:rPr lang="en-US" altLang="zh-CN" sz="2000" kern="100" dirty="0" err="1">
                <a:latin typeface="+mj-ea"/>
                <a:ea typeface="+mj-ea"/>
                <a:cs typeface="宋体" panose="02010600030101010101" pitchFamily="2" charset="-122"/>
              </a:rPr>
              <a:t>LeCun</a:t>
            </a:r>
            <a:r>
              <a:rPr lang="en-US" altLang="zh-CN" sz="2000" kern="100" dirty="0">
                <a:latin typeface="+mj-ea"/>
                <a:ea typeface="+mj-ea"/>
                <a:cs typeface="宋体" panose="02010600030101010101" pitchFamily="2" charset="-122"/>
              </a:rPr>
              <a:t>, 1998)</a:t>
            </a:r>
            <a:endParaRPr lang="en-US" altLang="zh-CN" sz="2000" kern="100" dirty="0">
              <a:latin typeface="+mj-ea"/>
              <a:ea typeface="+mj-ea"/>
              <a:cs typeface="宋体" panose="02010600030101010101" pitchFamily="2" charset="-122"/>
            </a:endParaRPr>
          </a:p>
          <a:p>
            <a:pPr marL="514350" indent="-514350" algn="just">
              <a:lnSpc>
                <a:spcPct val="150000"/>
              </a:lnSpc>
              <a:spcAft>
                <a:spcPts val="0"/>
              </a:spcAft>
              <a:buFont typeface="Arial" panose="020B0604020202020204" pitchFamily="34" charset="0"/>
              <a:buChar char="•"/>
            </a:pPr>
            <a:r>
              <a:rPr lang="en-US" altLang="zh-CN" sz="2000" kern="100" dirty="0" err="1">
                <a:latin typeface="+mj-ea"/>
                <a:ea typeface="+mj-ea"/>
                <a:cs typeface="宋体" panose="02010600030101010101" pitchFamily="2" charset="-122"/>
              </a:rPr>
              <a:t>AlexNet</a:t>
            </a:r>
            <a:r>
              <a:rPr lang="zh-CN" altLang="en-US" sz="2000" kern="100" dirty="0">
                <a:latin typeface="+mj-ea"/>
                <a:ea typeface="+mj-ea"/>
                <a:cs typeface="宋体" panose="02010600030101010101" pitchFamily="2" charset="-122"/>
              </a:rPr>
              <a:t>：</a:t>
            </a:r>
            <a:r>
              <a:rPr lang="en-US" altLang="zh-CN" sz="2000" kern="100" dirty="0">
                <a:latin typeface="+mj-ea"/>
                <a:ea typeface="+mj-ea"/>
                <a:cs typeface="宋体" panose="02010600030101010101" pitchFamily="2" charset="-122"/>
              </a:rPr>
              <a:t>ImageNet Classification with Deep Convolutional Neural Networks (Alex </a:t>
            </a:r>
            <a:r>
              <a:rPr lang="en-US" altLang="zh-CN" sz="2000" kern="100" dirty="0" err="1">
                <a:latin typeface="+mj-ea"/>
                <a:ea typeface="+mj-ea"/>
                <a:cs typeface="宋体" panose="02010600030101010101" pitchFamily="2" charset="-122"/>
              </a:rPr>
              <a:t>Krizhevsky</a:t>
            </a:r>
            <a:r>
              <a:rPr lang="en-US" altLang="zh-CN" sz="2000" kern="100" dirty="0">
                <a:latin typeface="+mj-ea"/>
                <a:ea typeface="+mj-ea"/>
                <a:cs typeface="宋体" panose="02010600030101010101" pitchFamily="2" charset="-122"/>
              </a:rPr>
              <a:t>, Ilya </a:t>
            </a:r>
            <a:r>
              <a:rPr lang="en-US" altLang="zh-CN" sz="2000" kern="100" dirty="0" err="1">
                <a:latin typeface="+mj-ea"/>
                <a:ea typeface="+mj-ea"/>
                <a:cs typeface="宋体" panose="02010600030101010101" pitchFamily="2" charset="-122"/>
              </a:rPr>
              <a:t>Sutskever</a:t>
            </a:r>
            <a:r>
              <a:rPr lang="en-US" altLang="zh-CN" sz="2000" kern="100" dirty="0">
                <a:latin typeface="+mj-ea"/>
                <a:ea typeface="+mj-ea"/>
                <a:cs typeface="宋体" panose="02010600030101010101" pitchFamily="2" charset="-122"/>
              </a:rPr>
              <a:t>, and Geoffrey Hinton, 2012)</a:t>
            </a:r>
            <a:endParaRPr lang="en-US" altLang="zh-CN" sz="2000" kern="100" dirty="0">
              <a:latin typeface="+mj-ea"/>
              <a:ea typeface="+mj-ea"/>
              <a:cs typeface="宋体" panose="02010600030101010101" pitchFamily="2" charset="-122"/>
            </a:endParaRPr>
          </a:p>
        </p:txBody>
      </p:sp>
    </p:spTree>
  </p:cSld>
  <p:clrMapOvr>
    <a:masterClrMapping/>
  </p:clrMapOvr>
  <p:transition advTm="8005"/>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0" y="0"/>
            <a:ext cx="12192000" cy="6858635"/>
          </a:xfrm>
          <a:prstGeom prst="rect">
            <a:avLst/>
          </a:prstGeom>
        </p:spPr>
      </p:pic>
      <p:sp>
        <p:nvSpPr>
          <p:cNvPr id="8" name="矩形 7"/>
          <p:cNvSpPr/>
          <p:nvPr/>
        </p:nvSpPr>
        <p:spPr>
          <a:xfrm>
            <a:off x="0" y="0"/>
            <a:ext cx="12192000" cy="7379970"/>
          </a:xfrm>
          <a:prstGeom prst="rect">
            <a:avLst/>
          </a:prstGeom>
          <a:gradFill>
            <a:gsLst>
              <a:gs pos="11000">
                <a:schemeClr val="bg1"/>
              </a:gs>
              <a:gs pos="77000">
                <a:schemeClr val="bg1">
                  <a:alpha val="54000"/>
                </a:schemeClr>
              </a:gs>
              <a:gs pos="100000">
                <a:schemeClr val="bg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5" name="文本框 62"/>
          <p:cNvSpPr txBox="1">
            <a:spLocks noChangeArrowheads="1"/>
          </p:cNvSpPr>
          <p:nvPr/>
        </p:nvSpPr>
        <p:spPr bwMode="auto">
          <a:xfrm>
            <a:off x="4593216" y="2800765"/>
            <a:ext cx="3195105"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eaLnBrk="1" hangingPunct="1">
              <a:lnSpc>
                <a:spcPct val="100000"/>
              </a:lnSpc>
              <a:spcBef>
                <a:spcPct val="0"/>
              </a:spcBef>
              <a:buFontTx/>
              <a:buNone/>
            </a:pPr>
            <a:r>
              <a:rPr lang="zh-CN" altLang="en-US" sz="6600" b="1" dirty="0">
                <a:solidFill>
                  <a:srgbClr val="4B649F"/>
                </a:solidFill>
              </a:rPr>
              <a:t>谢  谢！</a:t>
            </a:r>
            <a:endParaRPr lang="zh-CN" altLang="en-US" sz="6600" b="1" dirty="0">
              <a:solidFill>
                <a:srgbClr val="4B649F"/>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2"/>
          <p:cNvSpPr>
            <a:spLocks noGrp="1" noChangeArrowheads="1"/>
          </p:cNvSpPr>
          <p:nvPr>
            <p:ph type="title"/>
          </p:nvPr>
        </p:nvSpPr>
        <p:spPr>
          <a:xfrm>
            <a:off x="668338" y="235898"/>
            <a:ext cx="11523662" cy="677863"/>
          </a:xfrm>
        </p:spPr>
        <p:txBody>
          <a:bodyPr/>
          <a:lstStyle/>
          <a:p>
            <a:pPr algn="l" eaLnBrk="1" hangingPunct="1"/>
            <a:r>
              <a:rPr lang="en-US" altLang="zh-CN" dirty="0">
                <a:solidFill>
                  <a:schemeClr val="tx1"/>
                </a:solidFill>
              </a:rPr>
              <a:t>1.</a:t>
            </a:r>
            <a:r>
              <a:rPr lang="zh-CN" altLang="en-US" sz="3600" dirty="0">
                <a:solidFill>
                  <a:schemeClr val="tx1"/>
                </a:solidFill>
                <a:latin typeface="Impact" panose="020B0806030902050204" pitchFamily="34" charset="0"/>
                <a:ea typeface="微软雅黑" panose="020B0503020204020204" pitchFamily="34" charset="-122"/>
              </a:rPr>
              <a:t>卷积模型概述</a:t>
            </a:r>
            <a:endParaRPr lang="zh-CN" altLang="en-US" dirty="0">
              <a:solidFill>
                <a:schemeClr val="tx1"/>
              </a:solidFill>
            </a:endParaRPr>
          </a:p>
        </p:txBody>
      </p:sp>
      <p:sp>
        <p:nvSpPr>
          <p:cNvPr id="177" name="文本框 176"/>
          <p:cNvSpPr txBox="1"/>
          <p:nvPr/>
        </p:nvSpPr>
        <p:spPr>
          <a:xfrm>
            <a:off x="668338" y="1985702"/>
            <a:ext cx="6096000" cy="583814"/>
          </a:xfrm>
          <a:prstGeom prst="rect">
            <a:avLst/>
          </a:prstGeom>
          <a:noFill/>
        </p:spPr>
        <p:txBody>
          <a:bodyPr wrap="square">
            <a:spAutoFit/>
          </a:bodyPr>
          <a:lstStyle/>
          <a:p>
            <a:pPr algn="l" eaLnBrk="0" fontAlgn="base" hangingPunct="0">
              <a:lnSpc>
                <a:spcPct val="150000"/>
              </a:lnSpc>
            </a:pPr>
            <a:r>
              <a:rPr lang="zh-CN" altLang="zh-CN" sz="2400" b="1" kern="100" dirty="0">
                <a:effectLst/>
                <a:latin typeface="微软雅黑" panose="020B0503020204020204" pitchFamily="34" charset="-122"/>
                <a:cs typeface="等线" panose="02010600030101010101" charset="-122"/>
              </a:rPr>
              <a:t>参数共享</a:t>
            </a:r>
            <a:endParaRPr lang="zh-CN" altLang="zh-CN" sz="1800" b="1" kern="100" dirty="0">
              <a:effectLst/>
              <a:latin typeface="微软雅黑" panose="020B0503020204020204" pitchFamily="34" charset="-122"/>
              <a:cs typeface="等线" panose="02010600030101010101" charset="-122"/>
            </a:endParaRPr>
          </a:p>
        </p:txBody>
      </p:sp>
      <p:sp>
        <p:nvSpPr>
          <p:cNvPr id="248" name="Google Shape;6592;p111"/>
          <p:cNvSpPr/>
          <p:nvPr/>
        </p:nvSpPr>
        <p:spPr>
          <a:xfrm>
            <a:off x="862011" y="3002501"/>
            <a:ext cx="445200" cy="445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800" dirty="0"/>
              <a:t>10</a:t>
            </a:r>
            <a:endParaRPr sz="1800" dirty="0"/>
          </a:p>
        </p:txBody>
      </p:sp>
      <p:sp>
        <p:nvSpPr>
          <p:cNvPr id="250" name="Google Shape;6593;p111"/>
          <p:cNvSpPr/>
          <p:nvPr/>
        </p:nvSpPr>
        <p:spPr>
          <a:xfrm>
            <a:off x="1308855" y="3002501"/>
            <a:ext cx="445200" cy="445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800" dirty="0"/>
              <a:t>10</a:t>
            </a:r>
            <a:endParaRPr sz="1800" dirty="0"/>
          </a:p>
        </p:txBody>
      </p:sp>
      <p:sp>
        <p:nvSpPr>
          <p:cNvPr id="251" name="Google Shape;6596;p111"/>
          <p:cNvSpPr/>
          <p:nvPr/>
        </p:nvSpPr>
        <p:spPr>
          <a:xfrm>
            <a:off x="862011" y="3449345"/>
            <a:ext cx="445200" cy="445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800" dirty="0"/>
              <a:t>10</a:t>
            </a:r>
            <a:endParaRPr sz="1800" dirty="0"/>
          </a:p>
        </p:txBody>
      </p:sp>
      <p:sp>
        <p:nvSpPr>
          <p:cNvPr id="252" name="Google Shape;6597;p111"/>
          <p:cNvSpPr/>
          <p:nvPr/>
        </p:nvSpPr>
        <p:spPr>
          <a:xfrm>
            <a:off x="1308855" y="3449345"/>
            <a:ext cx="445200" cy="445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800" dirty="0"/>
              <a:t>10</a:t>
            </a:r>
            <a:endParaRPr sz="1800" dirty="0"/>
          </a:p>
        </p:txBody>
      </p:sp>
      <p:sp>
        <p:nvSpPr>
          <p:cNvPr id="253" name="Google Shape;6592;p111"/>
          <p:cNvSpPr/>
          <p:nvPr/>
        </p:nvSpPr>
        <p:spPr>
          <a:xfrm>
            <a:off x="862011" y="3894545"/>
            <a:ext cx="445200" cy="445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800" dirty="0"/>
              <a:t>10</a:t>
            </a:r>
            <a:endParaRPr sz="1800" dirty="0"/>
          </a:p>
        </p:txBody>
      </p:sp>
      <p:sp>
        <p:nvSpPr>
          <p:cNvPr id="254" name="Google Shape;6593;p111"/>
          <p:cNvSpPr/>
          <p:nvPr/>
        </p:nvSpPr>
        <p:spPr>
          <a:xfrm>
            <a:off x="1308855" y="3894545"/>
            <a:ext cx="445200" cy="445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800" dirty="0"/>
              <a:t>10</a:t>
            </a:r>
            <a:endParaRPr sz="1800" dirty="0"/>
          </a:p>
        </p:txBody>
      </p:sp>
      <p:sp>
        <p:nvSpPr>
          <p:cNvPr id="255" name="Google Shape;6596;p111"/>
          <p:cNvSpPr/>
          <p:nvPr/>
        </p:nvSpPr>
        <p:spPr>
          <a:xfrm>
            <a:off x="862011" y="4341389"/>
            <a:ext cx="445200" cy="445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800" dirty="0"/>
              <a:t>10</a:t>
            </a:r>
            <a:endParaRPr sz="1800" dirty="0"/>
          </a:p>
        </p:txBody>
      </p:sp>
      <p:sp>
        <p:nvSpPr>
          <p:cNvPr id="256" name="Google Shape;6597;p111"/>
          <p:cNvSpPr/>
          <p:nvPr/>
        </p:nvSpPr>
        <p:spPr>
          <a:xfrm>
            <a:off x="1308855" y="4341389"/>
            <a:ext cx="445200" cy="445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800" dirty="0"/>
              <a:t>10</a:t>
            </a:r>
            <a:endParaRPr sz="1800" dirty="0"/>
          </a:p>
        </p:txBody>
      </p:sp>
      <p:sp>
        <p:nvSpPr>
          <p:cNvPr id="257" name="Google Shape;6592;p111"/>
          <p:cNvSpPr/>
          <p:nvPr/>
        </p:nvSpPr>
        <p:spPr>
          <a:xfrm>
            <a:off x="862011" y="4788233"/>
            <a:ext cx="445200" cy="445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800" dirty="0"/>
              <a:t>10</a:t>
            </a:r>
            <a:endParaRPr sz="1800" dirty="0"/>
          </a:p>
        </p:txBody>
      </p:sp>
      <p:sp>
        <p:nvSpPr>
          <p:cNvPr id="258" name="Google Shape;6593;p111"/>
          <p:cNvSpPr/>
          <p:nvPr/>
        </p:nvSpPr>
        <p:spPr>
          <a:xfrm>
            <a:off x="1308855" y="4788233"/>
            <a:ext cx="445200" cy="445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800" dirty="0"/>
              <a:t>10</a:t>
            </a:r>
            <a:endParaRPr sz="1800" dirty="0"/>
          </a:p>
        </p:txBody>
      </p:sp>
      <p:sp>
        <p:nvSpPr>
          <p:cNvPr id="259" name="Google Shape;6596;p111"/>
          <p:cNvSpPr/>
          <p:nvPr/>
        </p:nvSpPr>
        <p:spPr>
          <a:xfrm>
            <a:off x="862011" y="5235077"/>
            <a:ext cx="445200" cy="445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800" dirty="0"/>
              <a:t>10</a:t>
            </a:r>
            <a:endParaRPr sz="1800" dirty="0"/>
          </a:p>
        </p:txBody>
      </p:sp>
      <p:sp>
        <p:nvSpPr>
          <p:cNvPr id="260" name="Google Shape;6597;p111"/>
          <p:cNvSpPr/>
          <p:nvPr/>
        </p:nvSpPr>
        <p:spPr>
          <a:xfrm>
            <a:off x="1308855" y="5235077"/>
            <a:ext cx="445200" cy="445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800" dirty="0"/>
              <a:t>10</a:t>
            </a:r>
            <a:endParaRPr sz="1800" dirty="0"/>
          </a:p>
        </p:txBody>
      </p:sp>
      <p:sp>
        <p:nvSpPr>
          <p:cNvPr id="261" name="Google Shape;6592;p111"/>
          <p:cNvSpPr/>
          <p:nvPr/>
        </p:nvSpPr>
        <p:spPr>
          <a:xfrm>
            <a:off x="1754055" y="3002501"/>
            <a:ext cx="445200" cy="445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800" dirty="0"/>
              <a:t>10</a:t>
            </a:r>
            <a:endParaRPr sz="1800" dirty="0"/>
          </a:p>
        </p:txBody>
      </p:sp>
      <p:sp>
        <p:nvSpPr>
          <p:cNvPr id="262" name="Google Shape;6593;p111"/>
          <p:cNvSpPr/>
          <p:nvPr/>
        </p:nvSpPr>
        <p:spPr>
          <a:xfrm>
            <a:off x="2200899" y="3002501"/>
            <a:ext cx="445200" cy="445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ltLang="zh-CN" sz="1800" dirty="0"/>
              <a:t>0</a:t>
            </a:r>
            <a:endParaRPr lang="en-GB" altLang="zh-CN" sz="1800" dirty="0"/>
          </a:p>
        </p:txBody>
      </p:sp>
      <p:sp>
        <p:nvSpPr>
          <p:cNvPr id="263" name="Google Shape;6596;p111"/>
          <p:cNvSpPr/>
          <p:nvPr/>
        </p:nvSpPr>
        <p:spPr>
          <a:xfrm>
            <a:off x="1754055" y="3449345"/>
            <a:ext cx="445200" cy="445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800" dirty="0"/>
              <a:t>10</a:t>
            </a:r>
            <a:endParaRPr sz="1800" dirty="0"/>
          </a:p>
        </p:txBody>
      </p:sp>
      <p:sp>
        <p:nvSpPr>
          <p:cNvPr id="264" name="Google Shape;6597;p111"/>
          <p:cNvSpPr/>
          <p:nvPr/>
        </p:nvSpPr>
        <p:spPr>
          <a:xfrm>
            <a:off x="2200899" y="3449345"/>
            <a:ext cx="445200" cy="445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ltLang="zh-CN" sz="1800" dirty="0"/>
              <a:t>0</a:t>
            </a:r>
            <a:endParaRPr lang="en-GB" altLang="zh-CN" sz="1800" dirty="0"/>
          </a:p>
        </p:txBody>
      </p:sp>
      <p:sp>
        <p:nvSpPr>
          <p:cNvPr id="265" name="Google Shape;6592;p111"/>
          <p:cNvSpPr/>
          <p:nvPr/>
        </p:nvSpPr>
        <p:spPr>
          <a:xfrm>
            <a:off x="1754055" y="3894545"/>
            <a:ext cx="445200" cy="445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ltLang="zh-CN" sz="1800" dirty="0"/>
              <a:t>10</a:t>
            </a:r>
            <a:endParaRPr lang="en-GB" altLang="zh-CN" sz="1800" dirty="0"/>
          </a:p>
        </p:txBody>
      </p:sp>
      <p:sp>
        <p:nvSpPr>
          <p:cNvPr id="266" name="Google Shape;6593;p111"/>
          <p:cNvSpPr/>
          <p:nvPr/>
        </p:nvSpPr>
        <p:spPr>
          <a:xfrm>
            <a:off x="2200899" y="3894545"/>
            <a:ext cx="445200" cy="445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ltLang="zh-CN" sz="1800" dirty="0"/>
              <a:t>0</a:t>
            </a:r>
            <a:endParaRPr lang="en-GB" altLang="zh-CN" sz="1800" dirty="0"/>
          </a:p>
        </p:txBody>
      </p:sp>
      <p:sp>
        <p:nvSpPr>
          <p:cNvPr id="267" name="Google Shape;6596;p111"/>
          <p:cNvSpPr/>
          <p:nvPr/>
        </p:nvSpPr>
        <p:spPr>
          <a:xfrm>
            <a:off x="1754055" y="4341389"/>
            <a:ext cx="445200" cy="445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ltLang="zh-CN" sz="1800" dirty="0"/>
              <a:t>10</a:t>
            </a:r>
            <a:endParaRPr lang="en-GB" altLang="zh-CN" sz="1800" dirty="0"/>
          </a:p>
        </p:txBody>
      </p:sp>
      <p:sp>
        <p:nvSpPr>
          <p:cNvPr id="268" name="Google Shape;6597;p111"/>
          <p:cNvSpPr/>
          <p:nvPr/>
        </p:nvSpPr>
        <p:spPr>
          <a:xfrm>
            <a:off x="2200899" y="4341389"/>
            <a:ext cx="445200" cy="445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ltLang="zh-CN" sz="1800" dirty="0"/>
              <a:t>0</a:t>
            </a:r>
            <a:endParaRPr lang="en-GB" altLang="zh-CN" sz="1800" dirty="0"/>
          </a:p>
        </p:txBody>
      </p:sp>
      <p:sp>
        <p:nvSpPr>
          <p:cNvPr id="269" name="Google Shape;6592;p111"/>
          <p:cNvSpPr/>
          <p:nvPr/>
        </p:nvSpPr>
        <p:spPr>
          <a:xfrm>
            <a:off x="1754055" y="4788233"/>
            <a:ext cx="445200" cy="445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ltLang="zh-CN" sz="1800" dirty="0"/>
              <a:t>10</a:t>
            </a:r>
            <a:endParaRPr lang="en-GB" altLang="zh-CN" sz="1800" dirty="0"/>
          </a:p>
        </p:txBody>
      </p:sp>
      <p:sp>
        <p:nvSpPr>
          <p:cNvPr id="270" name="Google Shape;6593;p111"/>
          <p:cNvSpPr/>
          <p:nvPr/>
        </p:nvSpPr>
        <p:spPr>
          <a:xfrm>
            <a:off x="2200899" y="4788233"/>
            <a:ext cx="445200" cy="445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ltLang="zh-CN" sz="1800" dirty="0"/>
              <a:t>0</a:t>
            </a:r>
            <a:endParaRPr lang="en-GB" altLang="zh-CN" sz="1800" dirty="0"/>
          </a:p>
        </p:txBody>
      </p:sp>
      <p:sp>
        <p:nvSpPr>
          <p:cNvPr id="271" name="Google Shape;6596;p111"/>
          <p:cNvSpPr/>
          <p:nvPr/>
        </p:nvSpPr>
        <p:spPr>
          <a:xfrm>
            <a:off x="1754055" y="5235077"/>
            <a:ext cx="445200" cy="445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ltLang="zh-CN" sz="1800" dirty="0"/>
              <a:t>10</a:t>
            </a:r>
            <a:endParaRPr lang="en-GB" altLang="zh-CN" sz="1800" dirty="0"/>
          </a:p>
        </p:txBody>
      </p:sp>
      <p:sp>
        <p:nvSpPr>
          <p:cNvPr id="272" name="Google Shape;6597;p111"/>
          <p:cNvSpPr/>
          <p:nvPr/>
        </p:nvSpPr>
        <p:spPr>
          <a:xfrm>
            <a:off x="2200899" y="5235077"/>
            <a:ext cx="445200" cy="445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800" dirty="0"/>
              <a:t>0</a:t>
            </a:r>
            <a:endParaRPr sz="1800" dirty="0"/>
          </a:p>
        </p:txBody>
      </p:sp>
      <p:sp>
        <p:nvSpPr>
          <p:cNvPr id="273" name="Google Shape;6592;p111"/>
          <p:cNvSpPr/>
          <p:nvPr/>
        </p:nvSpPr>
        <p:spPr>
          <a:xfrm>
            <a:off x="2647743" y="3002501"/>
            <a:ext cx="445200" cy="445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ltLang="zh-CN" sz="1800" dirty="0"/>
              <a:t>0</a:t>
            </a:r>
            <a:endParaRPr lang="en-GB" altLang="zh-CN" sz="1800" dirty="0"/>
          </a:p>
        </p:txBody>
      </p:sp>
      <p:sp>
        <p:nvSpPr>
          <p:cNvPr id="274" name="Google Shape;6593;p111"/>
          <p:cNvSpPr/>
          <p:nvPr/>
        </p:nvSpPr>
        <p:spPr>
          <a:xfrm>
            <a:off x="3094587" y="3002501"/>
            <a:ext cx="445200" cy="445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ltLang="zh-CN" sz="1800" dirty="0"/>
              <a:t>0</a:t>
            </a:r>
            <a:endParaRPr lang="en-GB" altLang="zh-CN" sz="1800" dirty="0"/>
          </a:p>
        </p:txBody>
      </p:sp>
      <p:sp>
        <p:nvSpPr>
          <p:cNvPr id="275" name="Google Shape;6596;p111"/>
          <p:cNvSpPr/>
          <p:nvPr/>
        </p:nvSpPr>
        <p:spPr>
          <a:xfrm>
            <a:off x="2647743" y="3449345"/>
            <a:ext cx="445200" cy="445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ltLang="zh-CN" sz="1800" dirty="0"/>
              <a:t>0</a:t>
            </a:r>
            <a:endParaRPr lang="en-GB" altLang="zh-CN" sz="1800" dirty="0"/>
          </a:p>
        </p:txBody>
      </p:sp>
      <p:sp>
        <p:nvSpPr>
          <p:cNvPr id="276" name="Google Shape;6597;p111"/>
          <p:cNvSpPr/>
          <p:nvPr/>
        </p:nvSpPr>
        <p:spPr>
          <a:xfrm>
            <a:off x="3094587" y="3449345"/>
            <a:ext cx="445200" cy="445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ltLang="zh-CN" sz="1800" dirty="0"/>
              <a:t>0</a:t>
            </a:r>
            <a:endParaRPr lang="en-GB" altLang="zh-CN" sz="1800" dirty="0"/>
          </a:p>
        </p:txBody>
      </p:sp>
      <p:sp>
        <p:nvSpPr>
          <p:cNvPr id="294" name="Google Shape;6592;p111"/>
          <p:cNvSpPr/>
          <p:nvPr/>
        </p:nvSpPr>
        <p:spPr>
          <a:xfrm>
            <a:off x="2647743" y="3894545"/>
            <a:ext cx="445200" cy="445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ltLang="zh-CN" sz="1800" dirty="0"/>
              <a:t>0</a:t>
            </a:r>
            <a:endParaRPr lang="en-GB" altLang="zh-CN" sz="1800" dirty="0"/>
          </a:p>
        </p:txBody>
      </p:sp>
      <p:sp>
        <p:nvSpPr>
          <p:cNvPr id="295" name="Google Shape;6593;p111"/>
          <p:cNvSpPr/>
          <p:nvPr/>
        </p:nvSpPr>
        <p:spPr>
          <a:xfrm>
            <a:off x="3094587" y="3894545"/>
            <a:ext cx="445200" cy="445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ltLang="zh-CN" sz="1800" dirty="0"/>
              <a:t>0</a:t>
            </a:r>
            <a:endParaRPr lang="en-GB" altLang="zh-CN" sz="1800" dirty="0"/>
          </a:p>
        </p:txBody>
      </p:sp>
      <p:sp>
        <p:nvSpPr>
          <p:cNvPr id="296" name="Google Shape;6596;p111"/>
          <p:cNvSpPr/>
          <p:nvPr/>
        </p:nvSpPr>
        <p:spPr>
          <a:xfrm>
            <a:off x="2647743" y="4341389"/>
            <a:ext cx="445200" cy="445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ltLang="zh-CN" sz="1800" dirty="0"/>
              <a:t>0</a:t>
            </a:r>
            <a:endParaRPr lang="en-GB" altLang="zh-CN" sz="1800" dirty="0"/>
          </a:p>
        </p:txBody>
      </p:sp>
      <p:sp>
        <p:nvSpPr>
          <p:cNvPr id="297" name="Google Shape;6597;p111"/>
          <p:cNvSpPr/>
          <p:nvPr/>
        </p:nvSpPr>
        <p:spPr>
          <a:xfrm>
            <a:off x="3094587" y="4341389"/>
            <a:ext cx="445200" cy="445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ltLang="zh-CN" sz="1800" dirty="0"/>
              <a:t>0</a:t>
            </a:r>
            <a:endParaRPr lang="en-GB" altLang="zh-CN" sz="1800" dirty="0"/>
          </a:p>
        </p:txBody>
      </p:sp>
      <p:sp>
        <p:nvSpPr>
          <p:cNvPr id="298" name="Google Shape;6592;p111"/>
          <p:cNvSpPr/>
          <p:nvPr/>
        </p:nvSpPr>
        <p:spPr>
          <a:xfrm>
            <a:off x="2647743" y="4788233"/>
            <a:ext cx="445200" cy="445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ltLang="zh-CN" sz="1800" dirty="0"/>
              <a:t>0</a:t>
            </a:r>
            <a:endParaRPr lang="en-GB" altLang="zh-CN" sz="1800" dirty="0"/>
          </a:p>
        </p:txBody>
      </p:sp>
      <p:sp>
        <p:nvSpPr>
          <p:cNvPr id="299" name="Google Shape;6593;p111"/>
          <p:cNvSpPr/>
          <p:nvPr/>
        </p:nvSpPr>
        <p:spPr>
          <a:xfrm>
            <a:off x="3094587" y="4788233"/>
            <a:ext cx="445200" cy="445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ltLang="zh-CN" sz="1800" dirty="0"/>
              <a:t>0</a:t>
            </a:r>
            <a:endParaRPr lang="en-GB" altLang="zh-CN" sz="1800" dirty="0"/>
          </a:p>
        </p:txBody>
      </p:sp>
      <p:sp>
        <p:nvSpPr>
          <p:cNvPr id="300" name="Google Shape;6596;p111"/>
          <p:cNvSpPr/>
          <p:nvPr/>
        </p:nvSpPr>
        <p:spPr>
          <a:xfrm>
            <a:off x="2647743" y="5235077"/>
            <a:ext cx="445200" cy="445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ltLang="zh-CN" sz="1800" dirty="0"/>
              <a:t>0</a:t>
            </a:r>
            <a:endParaRPr lang="en-GB" altLang="zh-CN" sz="1800" dirty="0"/>
          </a:p>
        </p:txBody>
      </p:sp>
      <p:sp>
        <p:nvSpPr>
          <p:cNvPr id="301" name="Google Shape;6597;p111"/>
          <p:cNvSpPr/>
          <p:nvPr/>
        </p:nvSpPr>
        <p:spPr>
          <a:xfrm>
            <a:off x="3094587" y="5235077"/>
            <a:ext cx="445200" cy="445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ltLang="zh-CN" sz="1800" dirty="0"/>
              <a:t>0</a:t>
            </a:r>
            <a:endParaRPr lang="en-GB" altLang="zh-CN" sz="1800" dirty="0"/>
          </a:p>
        </p:txBody>
      </p:sp>
      <p:sp>
        <p:nvSpPr>
          <p:cNvPr id="303" name="Google Shape;6590;p111"/>
          <p:cNvSpPr/>
          <p:nvPr/>
        </p:nvSpPr>
        <p:spPr>
          <a:xfrm>
            <a:off x="4567186" y="3449345"/>
            <a:ext cx="445200" cy="445200"/>
          </a:xfrm>
          <a:prstGeom prst="rect">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800"/>
              <a:t>1</a:t>
            </a:r>
            <a:endParaRPr sz="1800"/>
          </a:p>
        </p:txBody>
      </p:sp>
      <p:sp>
        <p:nvSpPr>
          <p:cNvPr id="304" name="Google Shape;6591;p111"/>
          <p:cNvSpPr/>
          <p:nvPr/>
        </p:nvSpPr>
        <p:spPr>
          <a:xfrm>
            <a:off x="5014030" y="3449345"/>
            <a:ext cx="445200" cy="445200"/>
          </a:xfrm>
          <a:prstGeom prst="rect">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ltLang="zh-CN" sz="1800" dirty="0"/>
              <a:t>0</a:t>
            </a:r>
            <a:endParaRPr lang="en-GB" altLang="zh-CN" sz="1800" dirty="0"/>
          </a:p>
        </p:txBody>
      </p:sp>
      <p:sp>
        <p:nvSpPr>
          <p:cNvPr id="306" name="Google Shape;6594;p111"/>
          <p:cNvSpPr/>
          <p:nvPr/>
        </p:nvSpPr>
        <p:spPr>
          <a:xfrm>
            <a:off x="4567186" y="3896189"/>
            <a:ext cx="445200" cy="445200"/>
          </a:xfrm>
          <a:prstGeom prst="rect">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800" dirty="0"/>
              <a:t>1</a:t>
            </a:r>
            <a:endParaRPr sz="1800" dirty="0"/>
          </a:p>
        </p:txBody>
      </p:sp>
      <p:sp>
        <p:nvSpPr>
          <p:cNvPr id="309" name="Google Shape;6595;p111"/>
          <p:cNvSpPr/>
          <p:nvPr/>
        </p:nvSpPr>
        <p:spPr>
          <a:xfrm>
            <a:off x="5014030" y="3896189"/>
            <a:ext cx="445200" cy="445200"/>
          </a:xfrm>
          <a:prstGeom prst="rect">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ltLang="zh-CN" sz="1800" dirty="0"/>
              <a:t>0</a:t>
            </a:r>
            <a:endParaRPr lang="en-GB" altLang="zh-CN" sz="1800" dirty="0"/>
          </a:p>
        </p:txBody>
      </p:sp>
      <p:sp>
        <p:nvSpPr>
          <p:cNvPr id="310" name="Google Shape;6590;p111"/>
          <p:cNvSpPr/>
          <p:nvPr/>
        </p:nvSpPr>
        <p:spPr>
          <a:xfrm>
            <a:off x="4567186" y="4339745"/>
            <a:ext cx="445200" cy="445200"/>
          </a:xfrm>
          <a:prstGeom prst="rect">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800"/>
              <a:t>1</a:t>
            </a:r>
            <a:endParaRPr sz="1800"/>
          </a:p>
        </p:txBody>
      </p:sp>
      <p:sp>
        <p:nvSpPr>
          <p:cNvPr id="311" name="Google Shape;6591;p111"/>
          <p:cNvSpPr/>
          <p:nvPr/>
        </p:nvSpPr>
        <p:spPr>
          <a:xfrm>
            <a:off x="5014030" y="4339745"/>
            <a:ext cx="445200" cy="445200"/>
          </a:xfrm>
          <a:prstGeom prst="rect">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ltLang="zh-CN" sz="1800" dirty="0"/>
              <a:t>0</a:t>
            </a:r>
            <a:endParaRPr lang="en-GB" altLang="zh-CN" sz="1800" dirty="0"/>
          </a:p>
        </p:txBody>
      </p:sp>
      <p:sp>
        <p:nvSpPr>
          <p:cNvPr id="312" name="Google Shape;6590;p111"/>
          <p:cNvSpPr/>
          <p:nvPr/>
        </p:nvSpPr>
        <p:spPr>
          <a:xfrm>
            <a:off x="5460874" y="3447701"/>
            <a:ext cx="445200" cy="445200"/>
          </a:xfrm>
          <a:prstGeom prst="rect">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ltLang="zh-CN" sz="1800" dirty="0"/>
              <a:t>-</a:t>
            </a:r>
            <a:r>
              <a:rPr lang="en-GB" sz="1800" dirty="0"/>
              <a:t>1</a:t>
            </a:r>
            <a:endParaRPr sz="1800" dirty="0"/>
          </a:p>
        </p:txBody>
      </p:sp>
      <p:sp>
        <p:nvSpPr>
          <p:cNvPr id="313" name="Google Shape;6591;p111"/>
          <p:cNvSpPr/>
          <p:nvPr/>
        </p:nvSpPr>
        <p:spPr>
          <a:xfrm>
            <a:off x="5460874" y="4339745"/>
            <a:ext cx="445200" cy="445200"/>
          </a:xfrm>
          <a:prstGeom prst="rect">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ltLang="zh-CN" sz="1800" dirty="0"/>
              <a:t>-</a:t>
            </a:r>
            <a:r>
              <a:rPr lang="en-GB" sz="1800" dirty="0"/>
              <a:t>1</a:t>
            </a:r>
            <a:endParaRPr sz="1800" dirty="0"/>
          </a:p>
        </p:txBody>
      </p:sp>
      <p:sp>
        <p:nvSpPr>
          <p:cNvPr id="314" name="Google Shape;6594;p111"/>
          <p:cNvSpPr/>
          <p:nvPr/>
        </p:nvSpPr>
        <p:spPr>
          <a:xfrm>
            <a:off x="5460874" y="3894545"/>
            <a:ext cx="445200" cy="445200"/>
          </a:xfrm>
          <a:prstGeom prst="rect">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ltLang="zh-CN" sz="1800" dirty="0"/>
              <a:t>-</a:t>
            </a:r>
            <a:r>
              <a:rPr lang="en-GB" sz="1800" dirty="0"/>
              <a:t>1</a:t>
            </a:r>
            <a:endParaRPr sz="1800" dirty="0"/>
          </a:p>
        </p:txBody>
      </p:sp>
      <p:sp>
        <p:nvSpPr>
          <p:cNvPr id="315" name="Google Shape;6592;p111"/>
          <p:cNvSpPr/>
          <p:nvPr/>
        </p:nvSpPr>
        <p:spPr>
          <a:xfrm>
            <a:off x="7424736" y="3225101"/>
            <a:ext cx="445200" cy="445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800" dirty="0"/>
              <a:t>0</a:t>
            </a:r>
            <a:endParaRPr sz="1800" dirty="0"/>
          </a:p>
        </p:txBody>
      </p:sp>
      <p:sp>
        <p:nvSpPr>
          <p:cNvPr id="316" name="Google Shape;6593;p111"/>
          <p:cNvSpPr/>
          <p:nvPr/>
        </p:nvSpPr>
        <p:spPr>
          <a:xfrm>
            <a:off x="7871580" y="3225101"/>
            <a:ext cx="445200" cy="445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800" dirty="0"/>
              <a:t>30</a:t>
            </a:r>
            <a:endParaRPr sz="1800" dirty="0"/>
          </a:p>
        </p:txBody>
      </p:sp>
      <p:sp>
        <p:nvSpPr>
          <p:cNvPr id="317" name="Google Shape;6596;p111"/>
          <p:cNvSpPr/>
          <p:nvPr/>
        </p:nvSpPr>
        <p:spPr>
          <a:xfrm>
            <a:off x="7424736" y="3671945"/>
            <a:ext cx="445200" cy="445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800" dirty="0"/>
              <a:t>0</a:t>
            </a:r>
            <a:endParaRPr sz="1800" dirty="0"/>
          </a:p>
        </p:txBody>
      </p:sp>
      <p:sp>
        <p:nvSpPr>
          <p:cNvPr id="318" name="Google Shape;6597;p111"/>
          <p:cNvSpPr/>
          <p:nvPr/>
        </p:nvSpPr>
        <p:spPr>
          <a:xfrm>
            <a:off x="7871580" y="3671945"/>
            <a:ext cx="445200" cy="445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800" dirty="0"/>
              <a:t>30</a:t>
            </a:r>
            <a:endParaRPr sz="1800" dirty="0"/>
          </a:p>
        </p:txBody>
      </p:sp>
      <p:sp>
        <p:nvSpPr>
          <p:cNvPr id="319" name="Google Shape;6592;p111"/>
          <p:cNvSpPr/>
          <p:nvPr/>
        </p:nvSpPr>
        <p:spPr>
          <a:xfrm>
            <a:off x="7424736" y="4117145"/>
            <a:ext cx="445200" cy="445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800" dirty="0"/>
              <a:t>0</a:t>
            </a:r>
            <a:endParaRPr sz="1800" dirty="0"/>
          </a:p>
        </p:txBody>
      </p:sp>
      <p:sp>
        <p:nvSpPr>
          <p:cNvPr id="320" name="Google Shape;6593;p111"/>
          <p:cNvSpPr/>
          <p:nvPr/>
        </p:nvSpPr>
        <p:spPr>
          <a:xfrm>
            <a:off x="7871580" y="4117145"/>
            <a:ext cx="445200" cy="445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800" dirty="0"/>
              <a:t>30</a:t>
            </a:r>
            <a:endParaRPr sz="1800" dirty="0"/>
          </a:p>
        </p:txBody>
      </p:sp>
      <p:sp>
        <p:nvSpPr>
          <p:cNvPr id="321" name="Google Shape;6596;p111"/>
          <p:cNvSpPr/>
          <p:nvPr/>
        </p:nvSpPr>
        <p:spPr>
          <a:xfrm>
            <a:off x="7424736" y="4563989"/>
            <a:ext cx="445200" cy="445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800" dirty="0"/>
              <a:t>0</a:t>
            </a:r>
            <a:endParaRPr sz="1800" dirty="0"/>
          </a:p>
        </p:txBody>
      </p:sp>
      <p:sp>
        <p:nvSpPr>
          <p:cNvPr id="322" name="Google Shape;6597;p111"/>
          <p:cNvSpPr/>
          <p:nvPr/>
        </p:nvSpPr>
        <p:spPr>
          <a:xfrm>
            <a:off x="7871580" y="4563989"/>
            <a:ext cx="445200" cy="445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800" dirty="0"/>
              <a:t>30</a:t>
            </a:r>
            <a:endParaRPr sz="1800" dirty="0"/>
          </a:p>
        </p:txBody>
      </p:sp>
      <p:sp>
        <p:nvSpPr>
          <p:cNvPr id="323" name="Google Shape;6592;p111"/>
          <p:cNvSpPr/>
          <p:nvPr/>
        </p:nvSpPr>
        <p:spPr>
          <a:xfrm>
            <a:off x="8316780" y="3225101"/>
            <a:ext cx="445200" cy="445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800" dirty="0"/>
              <a:t>30</a:t>
            </a:r>
            <a:endParaRPr sz="1800" dirty="0"/>
          </a:p>
        </p:txBody>
      </p:sp>
      <p:sp>
        <p:nvSpPr>
          <p:cNvPr id="324" name="Google Shape;6593;p111"/>
          <p:cNvSpPr/>
          <p:nvPr/>
        </p:nvSpPr>
        <p:spPr>
          <a:xfrm>
            <a:off x="8763624" y="3225101"/>
            <a:ext cx="445200" cy="445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ltLang="zh-CN" sz="1800" dirty="0"/>
              <a:t>0</a:t>
            </a:r>
            <a:endParaRPr lang="en-GB" altLang="zh-CN" sz="1800" dirty="0"/>
          </a:p>
        </p:txBody>
      </p:sp>
      <p:sp>
        <p:nvSpPr>
          <p:cNvPr id="325" name="Google Shape;6596;p111"/>
          <p:cNvSpPr/>
          <p:nvPr/>
        </p:nvSpPr>
        <p:spPr>
          <a:xfrm>
            <a:off x="8316780" y="3671945"/>
            <a:ext cx="445200" cy="445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800" dirty="0"/>
              <a:t>30</a:t>
            </a:r>
            <a:endParaRPr sz="1800" dirty="0"/>
          </a:p>
        </p:txBody>
      </p:sp>
      <p:sp>
        <p:nvSpPr>
          <p:cNvPr id="326" name="Google Shape;6597;p111"/>
          <p:cNvSpPr/>
          <p:nvPr/>
        </p:nvSpPr>
        <p:spPr>
          <a:xfrm>
            <a:off x="8763624" y="3671945"/>
            <a:ext cx="445200" cy="445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ltLang="zh-CN" sz="1800" dirty="0"/>
              <a:t>0</a:t>
            </a:r>
            <a:endParaRPr lang="en-GB" altLang="zh-CN" sz="1800" dirty="0"/>
          </a:p>
        </p:txBody>
      </p:sp>
      <p:sp>
        <p:nvSpPr>
          <p:cNvPr id="327" name="Google Shape;6592;p111"/>
          <p:cNvSpPr/>
          <p:nvPr/>
        </p:nvSpPr>
        <p:spPr>
          <a:xfrm>
            <a:off x="8316780" y="4117145"/>
            <a:ext cx="445200" cy="445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ltLang="zh-CN" sz="1800" dirty="0"/>
              <a:t>30</a:t>
            </a:r>
            <a:endParaRPr lang="en-GB" altLang="zh-CN" sz="1800" dirty="0"/>
          </a:p>
        </p:txBody>
      </p:sp>
      <p:sp>
        <p:nvSpPr>
          <p:cNvPr id="328" name="Google Shape;6593;p111"/>
          <p:cNvSpPr/>
          <p:nvPr/>
        </p:nvSpPr>
        <p:spPr>
          <a:xfrm>
            <a:off x="8763624" y="4117145"/>
            <a:ext cx="445200" cy="445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ltLang="zh-CN" sz="1800" dirty="0"/>
              <a:t>0</a:t>
            </a:r>
            <a:endParaRPr lang="en-GB" altLang="zh-CN" sz="1800" dirty="0"/>
          </a:p>
        </p:txBody>
      </p:sp>
      <p:sp>
        <p:nvSpPr>
          <p:cNvPr id="329" name="Google Shape;6596;p111"/>
          <p:cNvSpPr/>
          <p:nvPr/>
        </p:nvSpPr>
        <p:spPr>
          <a:xfrm>
            <a:off x="8316780" y="4563989"/>
            <a:ext cx="445200" cy="445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ltLang="zh-CN" sz="1800" dirty="0"/>
              <a:t>30</a:t>
            </a:r>
            <a:endParaRPr lang="en-GB" altLang="zh-CN" sz="1800" dirty="0"/>
          </a:p>
        </p:txBody>
      </p:sp>
      <p:sp>
        <p:nvSpPr>
          <p:cNvPr id="330" name="Google Shape;6597;p111"/>
          <p:cNvSpPr/>
          <p:nvPr/>
        </p:nvSpPr>
        <p:spPr>
          <a:xfrm>
            <a:off x="8763624" y="4563989"/>
            <a:ext cx="445200" cy="445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ltLang="zh-CN" sz="1800" dirty="0"/>
              <a:t>0</a:t>
            </a:r>
            <a:endParaRPr lang="en-GB" altLang="zh-CN" sz="1800" dirty="0"/>
          </a:p>
        </p:txBody>
      </p:sp>
      <p:sp>
        <p:nvSpPr>
          <p:cNvPr id="332" name="文本框 331"/>
          <p:cNvSpPr txBox="1"/>
          <p:nvPr/>
        </p:nvSpPr>
        <p:spPr>
          <a:xfrm>
            <a:off x="763454" y="6012309"/>
            <a:ext cx="10353184" cy="499624"/>
          </a:xfrm>
          <a:prstGeom prst="rect">
            <a:avLst/>
          </a:prstGeom>
          <a:noFill/>
        </p:spPr>
        <p:txBody>
          <a:bodyPr wrap="square">
            <a:spAutoFit/>
          </a:bodyPr>
          <a:lstStyle/>
          <a:p>
            <a:pPr>
              <a:lnSpc>
                <a:spcPct val="150000"/>
              </a:lnSpc>
            </a:pPr>
            <a:r>
              <a:rPr lang="zh-CN" altLang="zh-CN" sz="2000" kern="100" dirty="0">
                <a:effectLst/>
                <a:latin typeface="+mj-ea"/>
                <a:ea typeface="+mj-ea"/>
                <a:cs typeface="等线" panose="02010600030101010101" charset="-122"/>
              </a:rPr>
              <a:t>减少</a:t>
            </a:r>
            <a:r>
              <a:rPr lang="zh-CN" altLang="en-US" sz="2000" kern="100" dirty="0">
                <a:latin typeface="+mj-ea"/>
                <a:ea typeface="+mj-ea"/>
                <a:cs typeface="等线" panose="02010600030101010101" charset="-122"/>
              </a:rPr>
              <a:t>了</a:t>
            </a:r>
            <a:r>
              <a:rPr lang="zh-CN" altLang="zh-CN" sz="2000" kern="100" dirty="0">
                <a:effectLst/>
                <a:latin typeface="+mj-ea"/>
                <a:ea typeface="+mj-ea"/>
                <a:cs typeface="等线" panose="02010600030101010101" charset="-122"/>
              </a:rPr>
              <a:t>参数个数，同样能计算出</a:t>
            </a:r>
            <a:r>
              <a:rPr lang="en-US" altLang="zh-CN" sz="2000" kern="100" dirty="0">
                <a:effectLst/>
                <a:latin typeface="+mj-ea"/>
                <a:ea typeface="+mj-ea"/>
                <a:cs typeface="等线" panose="02010600030101010101" charset="-122"/>
              </a:rPr>
              <a:t>16</a:t>
            </a:r>
            <a:r>
              <a:rPr lang="zh-CN" altLang="zh-CN" sz="2000" kern="100" dirty="0">
                <a:effectLst/>
                <a:latin typeface="+mj-ea"/>
                <a:ea typeface="+mj-ea"/>
                <a:cs typeface="等线" panose="02010600030101010101" charset="-122"/>
              </a:rPr>
              <a:t>个输出。</a:t>
            </a:r>
            <a:endParaRPr lang="zh-CN" altLang="en-US" sz="2800" dirty="0">
              <a:latin typeface="+mj-ea"/>
              <a:ea typeface="+mj-ea"/>
            </a:endParaRPr>
          </a:p>
        </p:txBody>
      </p:sp>
      <p:sp>
        <p:nvSpPr>
          <p:cNvPr id="2" name="箭头: 右 1"/>
          <p:cNvSpPr/>
          <p:nvPr/>
        </p:nvSpPr>
        <p:spPr>
          <a:xfrm>
            <a:off x="3853885" y="4117145"/>
            <a:ext cx="445200" cy="333184"/>
          </a:xfrm>
          <a:prstGeom prst="rightArrow">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箭头: 右 2"/>
          <p:cNvSpPr/>
          <p:nvPr/>
        </p:nvSpPr>
        <p:spPr>
          <a:xfrm>
            <a:off x="6488273" y="4102953"/>
            <a:ext cx="445200" cy="333184"/>
          </a:xfrm>
          <a:prstGeom prst="rightArrow">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668338" y="1359060"/>
            <a:ext cx="6096000" cy="461665"/>
          </a:xfrm>
          <a:prstGeom prst="rect">
            <a:avLst/>
          </a:prstGeom>
          <a:noFill/>
        </p:spPr>
        <p:txBody>
          <a:bodyPr wrap="square">
            <a:spAutoFit/>
          </a:bodyPr>
          <a:lstStyle/>
          <a:p>
            <a:r>
              <a:rPr lang="zh-CN" altLang="en-US" b="1" dirty="0">
                <a:solidFill>
                  <a:schemeClr val="tx1"/>
                </a:solidFill>
              </a:rPr>
              <a:t>卷积神经网络作用</a:t>
            </a:r>
            <a:endParaRPr lang="zh-CN" altLang="en-US" b="1" dirty="0"/>
          </a:p>
        </p:txBody>
      </p:sp>
    </p:spTree>
  </p:cSld>
  <p:clrMapOvr>
    <a:masterClrMapping/>
  </p:clrMapOvr>
  <p:transition advTm="8005"/>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2"/>
          <p:cNvSpPr>
            <a:spLocks noGrp="1" noChangeArrowheads="1"/>
          </p:cNvSpPr>
          <p:nvPr>
            <p:ph type="title"/>
          </p:nvPr>
        </p:nvSpPr>
        <p:spPr>
          <a:xfrm>
            <a:off x="668338" y="235898"/>
            <a:ext cx="11523662" cy="677863"/>
          </a:xfrm>
        </p:spPr>
        <p:txBody>
          <a:bodyPr/>
          <a:lstStyle/>
          <a:p>
            <a:pPr algn="l" eaLnBrk="1" hangingPunct="1"/>
            <a:r>
              <a:rPr lang="en-US" altLang="zh-CN" dirty="0">
                <a:solidFill>
                  <a:schemeClr val="tx1"/>
                </a:solidFill>
              </a:rPr>
              <a:t>1.</a:t>
            </a:r>
            <a:r>
              <a:rPr lang="zh-CN" altLang="en-US" sz="3600" dirty="0">
                <a:solidFill>
                  <a:schemeClr val="tx1"/>
                </a:solidFill>
                <a:latin typeface="Impact" panose="020B0806030902050204" pitchFamily="34" charset="0"/>
                <a:ea typeface="微软雅黑" panose="020B0503020204020204" pitchFamily="34" charset="-122"/>
              </a:rPr>
              <a:t>卷积模型概述</a:t>
            </a:r>
            <a:endParaRPr lang="zh-CN" altLang="en-US" dirty="0">
              <a:solidFill>
                <a:schemeClr val="tx1"/>
              </a:solidFill>
            </a:endParaRPr>
          </a:p>
        </p:txBody>
      </p:sp>
      <p:sp>
        <p:nvSpPr>
          <p:cNvPr id="177" name="文本框 176"/>
          <p:cNvSpPr txBox="1"/>
          <p:nvPr/>
        </p:nvSpPr>
        <p:spPr>
          <a:xfrm>
            <a:off x="668338" y="1858422"/>
            <a:ext cx="1786760" cy="583814"/>
          </a:xfrm>
          <a:prstGeom prst="rect">
            <a:avLst/>
          </a:prstGeom>
          <a:noFill/>
        </p:spPr>
        <p:txBody>
          <a:bodyPr wrap="square">
            <a:spAutoFit/>
          </a:bodyPr>
          <a:lstStyle/>
          <a:p>
            <a:pPr algn="l" eaLnBrk="0" fontAlgn="base" hangingPunct="0">
              <a:lnSpc>
                <a:spcPct val="150000"/>
              </a:lnSpc>
            </a:pPr>
            <a:r>
              <a:rPr lang="zh-CN" altLang="en-US" sz="2400" b="1" kern="100" dirty="0">
                <a:effectLst/>
                <a:latin typeface="微软雅黑" panose="020B0503020204020204" pitchFamily="34" charset="-122"/>
                <a:cs typeface="等线" panose="02010600030101010101" charset="-122"/>
              </a:rPr>
              <a:t>稀疏连接</a:t>
            </a:r>
            <a:endParaRPr lang="zh-CN" altLang="zh-CN" sz="1800" b="1" kern="100" dirty="0">
              <a:effectLst/>
              <a:latin typeface="微软雅黑" panose="020B0503020204020204" pitchFamily="34" charset="-122"/>
              <a:cs typeface="等线" panose="02010600030101010101" charset="-122"/>
            </a:endParaRPr>
          </a:p>
        </p:txBody>
      </p:sp>
      <p:sp>
        <p:nvSpPr>
          <p:cNvPr id="248" name="Google Shape;6592;p111"/>
          <p:cNvSpPr/>
          <p:nvPr/>
        </p:nvSpPr>
        <p:spPr>
          <a:xfrm>
            <a:off x="1124767" y="2655659"/>
            <a:ext cx="445200" cy="445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800" dirty="0"/>
              <a:t>10</a:t>
            </a:r>
            <a:endParaRPr sz="1800" dirty="0"/>
          </a:p>
        </p:txBody>
      </p:sp>
      <p:sp>
        <p:nvSpPr>
          <p:cNvPr id="250" name="Google Shape;6593;p111"/>
          <p:cNvSpPr/>
          <p:nvPr/>
        </p:nvSpPr>
        <p:spPr>
          <a:xfrm>
            <a:off x="1571611" y="2655659"/>
            <a:ext cx="445200" cy="445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800" dirty="0"/>
              <a:t>10</a:t>
            </a:r>
            <a:endParaRPr sz="1800" dirty="0"/>
          </a:p>
        </p:txBody>
      </p:sp>
      <p:sp>
        <p:nvSpPr>
          <p:cNvPr id="251" name="Google Shape;6596;p111"/>
          <p:cNvSpPr/>
          <p:nvPr/>
        </p:nvSpPr>
        <p:spPr>
          <a:xfrm>
            <a:off x="1124767" y="3102503"/>
            <a:ext cx="445200" cy="445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800" dirty="0"/>
              <a:t>10</a:t>
            </a:r>
            <a:endParaRPr sz="1800" dirty="0"/>
          </a:p>
        </p:txBody>
      </p:sp>
      <p:sp>
        <p:nvSpPr>
          <p:cNvPr id="252" name="Google Shape;6597;p111"/>
          <p:cNvSpPr/>
          <p:nvPr/>
        </p:nvSpPr>
        <p:spPr>
          <a:xfrm>
            <a:off x="1571611" y="3102503"/>
            <a:ext cx="445200" cy="445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800" dirty="0"/>
              <a:t>10</a:t>
            </a:r>
            <a:endParaRPr sz="1800" dirty="0"/>
          </a:p>
        </p:txBody>
      </p:sp>
      <p:sp>
        <p:nvSpPr>
          <p:cNvPr id="253" name="Google Shape;6592;p111"/>
          <p:cNvSpPr/>
          <p:nvPr/>
        </p:nvSpPr>
        <p:spPr>
          <a:xfrm>
            <a:off x="1124767" y="3547703"/>
            <a:ext cx="445200" cy="445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800" dirty="0"/>
              <a:t>10</a:t>
            </a:r>
            <a:endParaRPr sz="1800" dirty="0"/>
          </a:p>
        </p:txBody>
      </p:sp>
      <p:sp>
        <p:nvSpPr>
          <p:cNvPr id="254" name="Google Shape;6593;p111"/>
          <p:cNvSpPr/>
          <p:nvPr/>
        </p:nvSpPr>
        <p:spPr>
          <a:xfrm>
            <a:off x="1571611" y="3547703"/>
            <a:ext cx="445200" cy="445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800" dirty="0"/>
              <a:t>10</a:t>
            </a:r>
            <a:endParaRPr sz="1800" dirty="0"/>
          </a:p>
        </p:txBody>
      </p:sp>
      <p:sp>
        <p:nvSpPr>
          <p:cNvPr id="255" name="Google Shape;6596;p111"/>
          <p:cNvSpPr/>
          <p:nvPr/>
        </p:nvSpPr>
        <p:spPr>
          <a:xfrm>
            <a:off x="1124767" y="3994547"/>
            <a:ext cx="445200" cy="445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800" dirty="0"/>
              <a:t>10</a:t>
            </a:r>
            <a:endParaRPr sz="1800" dirty="0"/>
          </a:p>
        </p:txBody>
      </p:sp>
      <p:sp>
        <p:nvSpPr>
          <p:cNvPr id="256" name="Google Shape;6597;p111"/>
          <p:cNvSpPr/>
          <p:nvPr/>
        </p:nvSpPr>
        <p:spPr>
          <a:xfrm>
            <a:off x="1571611" y="3994547"/>
            <a:ext cx="445200" cy="445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800" dirty="0"/>
              <a:t>10</a:t>
            </a:r>
            <a:endParaRPr sz="1800" dirty="0"/>
          </a:p>
        </p:txBody>
      </p:sp>
      <p:sp>
        <p:nvSpPr>
          <p:cNvPr id="257" name="Google Shape;6592;p111"/>
          <p:cNvSpPr/>
          <p:nvPr/>
        </p:nvSpPr>
        <p:spPr>
          <a:xfrm>
            <a:off x="1124767" y="4441391"/>
            <a:ext cx="445200" cy="445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800" dirty="0"/>
              <a:t>10</a:t>
            </a:r>
            <a:endParaRPr sz="1800" dirty="0"/>
          </a:p>
        </p:txBody>
      </p:sp>
      <p:sp>
        <p:nvSpPr>
          <p:cNvPr id="258" name="Google Shape;6593;p111"/>
          <p:cNvSpPr/>
          <p:nvPr/>
        </p:nvSpPr>
        <p:spPr>
          <a:xfrm>
            <a:off x="1571611" y="4441391"/>
            <a:ext cx="445200" cy="445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800" dirty="0"/>
              <a:t>10</a:t>
            </a:r>
            <a:endParaRPr sz="1800" dirty="0"/>
          </a:p>
        </p:txBody>
      </p:sp>
      <p:sp>
        <p:nvSpPr>
          <p:cNvPr id="259" name="Google Shape;6596;p111"/>
          <p:cNvSpPr/>
          <p:nvPr/>
        </p:nvSpPr>
        <p:spPr>
          <a:xfrm>
            <a:off x="1124767" y="4888235"/>
            <a:ext cx="445200" cy="445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800" dirty="0"/>
              <a:t>10</a:t>
            </a:r>
            <a:endParaRPr sz="1800" dirty="0"/>
          </a:p>
        </p:txBody>
      </p:sp>
      <p:sp>
        <p:nvSpPr>
          <p:cNvPr id="260" name="Google Shape;6597;p111"/>
          <p:cNvSpPr/>
          <p:nvPr/>
        </p:nvSpPr>
        <p:spPr>
          <a:xfrm>
            <a:off x="1571611" y="4888235"/>
            <a:ext cx="445200" cy="445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800" dirty="0"/>
              <a:t>10</a:t>
            </a:r>
            <a:endParaRPr sz="1800" dirty="0"/>
          </a:p>
        </p:txBody>
      </p:sp>
      <p:sp>
        <p:nvSpPr>
          <p:cNvPr id="261" name="Google Shape;6592;p111"/>
          <p:cNvSpPr/>
          <p:nvPr/>
        </p:nvSpPr>
        <p:spPr>
          <a:xfrm>
            <a:off x="2016811" y="2655659"/>
            <a:ext cx="445200" cy="445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800" dirty="0"/>
              <a:t>10</a:t>
            </a:r>
            <a:endParaRPr sz="1800" dirty="0"/>
          </a:p>
        </p:txBody>
      </p:sp>
      <p:sp>
        <p:nvSpPr>
          <p:cNvPr id="262" name="Google Shape;6593;p111"/>
          <p:cNvSpPr/>
          <p:nvPr/>
        </p:nvSpPr>
        <p:spPr>
          <a:xfrm>
            <a:off x="2463655" y="2655659"/>
            <a:ext cx="445200" cy="445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ltLang="zh-CN" sz="1800" dirty="0"/>
              <a:t>0</a:t>
            </a:r>
            <a:endParaRPr lang="en-GB" altLang="zh-CN" sz="1800" dirty="0"/>
          </a:p>
        </p:txBody>
      </p:sp>
      <p:sp>
        <p:nvSpPr>
          <p:cNvPr id="263" name="Google Shape;6596;p111"/>
          <p:cNvSpPr/>
          <p:nvPr/>
        </p:nvSpPr>
        <p:spPr>
          <a:xfrm>
            <a:off x="2016811" y="3102503"/>
            <a:ext cx="445200" cy="445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800" dirty="0"/>
              <a:t>10</a:t>
            </a:r>
            <a:endParaRPr sz="1800" dirty="0"/>
          </a:p>
        </p:txBody>
      </p:sp>
      <p:sp>
        <p:nvSpPr>
          <p:cNvPr id="264" name="Google Shape;6597;p111"/>
          <p:cNvSpPr/>
          <p:nvPr/>
        </p:nvSpPr>
        <p:spPr>
          <a:xfrm>
            <a:off x="2463655" y="3102503"/>
            <a:ext cx="445200" cy="445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ltLang="zh-CN" sz="1800" dirty="0"/>
              <a:t>0</a:t>
            </a:r>
            <a:endParaRPr lang="en-GB" altLang="zh-CN" sz="1800" dirty="0"/>
          </a:p>
        </p:txBody>
      </p:sp>
      <p:sp>
        <p:nvSpPr>
          <p:cNvPr id="265" name="Google Shape;6592;p111"/>
          <p:cNvSpPr/>
          <p:nvPr/>
        </p:nvSpPr>
        <p:spPr>
          <a:xfrm>
            <a:off x="2016811" y="3547703"/>
            <a:ext cx="445200" cy="445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ltLang="zh-CN" sz="1800" dirty="0"/>
              <a:t>10</a:t>
            </a:r>
            <a:endParaRPr lang="en-GB" altLang="zh-CN" sz="1800" dirty="0"/>
          </a:p>
        </p:txBody>
      </p:sp>
      <p:sp>
        <p:nvSpPr>
          <p:cNvPr id="266" name="Google Shape;6593;p111"/>
          <p:cNvSpPr/>
          <p:nvPr/>
        </p:nvSpPr>
        <p:spPr>
          <a:xfrm>
            <a:off x="2463655" y="3547703"/>
            <a:ext cx="445200" cy="445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ltLang="zh-CN" sz="1800" dirty="0"/>
              <a:t>0</a:t>
            </a:r>
            <a:endParaRPr lang="en-GB" altLang="zh-CN" sz="1800" dirty="0"/>
          </a:p>
        </p:txBody>
      </p:sp>
      <p:sp>
        <p:nvSpPr>
          <p:cNvPr id="267" name="Google Shape;6596;p111"/>
          <p:cNvSpPr/>
          <p:nvPr/>
        </p:nvSpPr>
        <p:spPr>
          <a:xfrm>
            <a:off x="2016811" y="3994547"/>
            <a:ext cx="445200" cy="445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ltLang="zh-CN" sz="1800" dirty="0"/>
              <a:t>10</a:t>
            </a:r>
            <a:endParaRPr lang="en-GB" altLang="zh-CN" sz="1800" dirty="0"/>
          </a:p>
        </p:txBody>
      </p:sp>
      <p:sp>
        <p:nvSpPr>
          <p:cNvPr id="268" name="Google Shape;6597;p111"/>
          <p:cNvSpPr/>
          <p:nvPr/>
        </p:nvSpPr>
        <p:spPr>
          <a:xfrm>
            <a:off x="2463655" y="3994547"/>
            <a:ext cx="445200" cy="445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ltLang="zh-CN" sz="1800" dirty="0"/>
              <a:t>0</a:t>
            </a:r>
            <a:endParaRPr lang="en-GB" altLang="zh-CN" sz="1800" dirty="0"/>
          </a:p>
        </p:txBody>
      </p:sp>
      <p:sp>
        <p:nvSpPr>
          <p:cNvPr id="269" name="Google Shape;6592;p111"/>
          <p:cNvSpPr/>
          <p:nvPr/>
        </p:nvSpPr>
        <p:spPr>
          <a:xfrm>
            <a:off x="2016811" y="4441391"/>
            <a:ext cx="445200" cy="445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ltLang="zh-CN" sz="1800" dirty="0"/>
              <a:t>10</a:t>
            </a:r>
            <a:endParaRPr lang="en-GB" altLang="zh-CN" sz="1800" dirty="0"/>
          </a:p>
        </p:txBody>
      </p:sp>
      <p:sp>
        <p:nvSpPr>
          <p:cNvPr id="270" name="Google Shape;6593;p111"/>
          <p:cNvSpPr/>
          <p:nvPr/>
        </p:nvSpPr>
        <p:spPr>
          <a:xfrm>
            <a:off x="2463655" y="4441391"/>
            <a:ext cx="445200" cy="445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ltLang="zh-CN" sz="1800" dirty="0"/>
              <a:t>0</a:t>
            </a:r>
            <a:endParaRPr lang="en-GB" altLang="zh-CN" sz="1800" dirty="0"/>
          </a:p>
        </p:txBody>
      </p:sp>
      <p:sp>
        <p:nvSpPr>
          <p:cNvPr id="271" name="Google Shape;6596;p111"/>
          <p:cNvSpPr/>
          <p:nvPr/>
        </p:nvSpPr>
        <p:spPr>
          <a:xfrm>
            <a:off x="2016811" y="4888235"/>
            <a:ext cx="445200" cy="445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ltLang="zh-CN" sz="1800" dirty="0"/>
              <a:t>10</a:t>
            </a:r>
            <a:endParaRPr lang="en-GB" altLang="zh-CN" sz="1800" dirty="0"/>
          </a:p>
        </p:txBody>
      </p:sp>
      <p:sp>
        <p:nvSpPr>
          <p:cNvPr id="272" name="Google Shape;6597;p111"/>
          <p:cNvSpPr/>
          <p:nvPr/>
        </p:nvSpPr>
        <p:spPr>
          <a:xfrm>
            <a:off x="2463655" y="4888235"/>
            <a:ext cx="445200" cy="445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800" dirty="0"/>
              <a:t>0</a:t>
            </a:r>
            <a:endParaRPr sz="1800" dirty="0"/>
          </a:p>
        </p:txBody>
      </p:sp>
      <p:sp>
        <p:nvSpPr>
          <p:cNvPr id="273" name="Google Shape;6592;p111"/>
          <p:cNvSpPr/>
          <p:nvPr/>
        </p:nvSpPr>
        <p:spPr>
          <a:xfrm>
            <a:off x="2910499" y="2655659"/>
            <a:ext cx="445200" cy="445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ltLang="zh-CN" sz="1800" dirty="0"/>
              <a:t>0</a:t>
            </a:r>
            <a:endParaRPr lang="en-GB" altLang="zh-CN" sz="1800" dirty="0"/>
          </a:p>
        </p:txBody>
      </p:sp>
      <p:sp>
        <p:nvSpPr>
          <p:cNvPr id="274" name="Google Shape;6593;p111"/>
          <p:cNvSpPr/>
          <p:nvPr/>
        </p:nvSpPr>
        <p:spPr>
          <a:xfrm>
            <a:off x="3357343" y="2655659"/>
            <a:ext cx="445200" cy="445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ltLang="zh-CN" sz="1800" dirty="0"/>
              <a:t>0</a:t>
            </a:r>
            <a:endParaRPr lang="en-GB" altLang="zh-CN" sz="1800" dirty="0"/>
          </a:p>
        </p:txBody>
      </p:sp>
      <p:sp>
        <p:nvSpPr>
          <p:cNvPr id="275" name="Google Shape;6596;p111"/>
          <p:cNvSpPr/>
          <p:nvPr/>
        </p:nvSpPr>
        <p:spPr>
          <a:xfrm>
            <a:off x="2910499" y="3102503"/>
            <a:ext cx="445200" cy="445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ltLang="zh-CN" sz="1800" dirty="0"/>
              <a:t>0</a:t>
            </a:r>
            <a:endParaRPr lang="en-GB" altLang="zh-CN" sz="1800" dirty="0"/>
          </a:p>
        </p:txBody>
      </p:sp>
      <p:sp>
        <p:nvSpPr>
          <p:cNvPr id="276" name="Google Shape;6597;p111"/>
          <p:cNvSpPr/>
          <p:nvPr/>
        </p:nvSpPr>
        <p:spPr>
          <a:xfrm>
            <a:off x="3357343" y="3102503"/>
            <a:ext cx="445200" cy="445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ltLang="zh-CN" sz="1800" dirty="0"/>
              <a:t>0</a:t>
            </a:r>
            <a:endParaRPr lang="en-GB" altLang="zh-CN" sz="1800" dirty="0"/>
          </a:p>
        </p:txBody>
      </p:sp>
      <p:sp>
        <p:nvSpPr>
          <p:cNvPr id="294" name="Google Shape;6592;p111"/>
          <p:cNvSpPr/>
          <p:nvPr/>
        </p:nvSpPr>
        <p:spPr>
          <a:xfrm>
            <a:off x="2910499" y="3547703"/>
            <a:ext cx="445200" cy="445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ltLang="zh-CN" sz="1800" dirty="0"/>
              <a:t>0</a:t>
            </a:r>
            <a:endParaRPr lang="en-GB" altLang="zh-CN" sz="1800" dirty="0"/>
          </a:p>
        </p:txBody>
      </p:sp>
      <p:sp>
        <p:nvSpPr>
          <p:cNvPr id="295" name="Google Shape;6593;p111"/>
          <p:cNvSpPr/>
          <p:nvPr/>
        </p:nvSpPr>
        <p:spPr>
          <a:xfrm>
            <a:off x="3357343" y="3547703"/>
            <a:ext cx="445200" cy="445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ltLang="zh-CN" sz="1800" dirty="0"/>
              <a:t>0</a:t>
            </a:r>
            <a:endParaRPr lang="en-GB" altLang="zh-CN" sz="1800" dirty="0"/>
          </a:p>
        </p:txBody>
      </p:sp>
      <p:sp>
        <p:nvSpPr>
          <p:cNvPr id="296" name="Google Shape;6596;p111"/>
          <p:cNvSpPr/>
          <p:nvPr/>
        </p:nvSpPr>
        <p:spPr>
          <a:xfrm>
            <a:off x="2910499" y="3994547"/>
            <a:ext cx="445200" cy="445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ltLang="zh-CN" sz="1800" dirty="0"/>
              <a:t>0</a:t>
            </a:r>
            <a:endParaRPr lang="en-GB" altLang="zh-CN" sz="1800" dirty="0"/>
          </a:p>
        </p:txBody>
      </p:sp>
      <p:sp>
        <p:nvSpPr>
          <p:cNvPr id="297" name="Google Shape;6597;p111"/>
          <p:cNvSpPr/>
          <p:nvPr/>
        </p:nvSpPr>
        <p:spPr>
          <a:xfrm>
            <a:off x="3357343" y="3994547"/>
            <a:ext cx="445200" cy="445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ltLang="zh-CN" sz="1800" dirty="0"/>
              <a:t>0</a:t>
            </a:r>
            <a:endParaRPr lang="en-GB" altLang="zh-CN" sz="1800" dirty="0"/>
          </a:p>
        </p:txBody>
      </p:sp>
      <p:sp>
        <p:nvSpPr>
          <p:cNvPr id="298" name="Google Shape;6592;p111"/>
          <p:cNvSpPr/>
          <p:nvPr/>
        </p:nvSpPr>
        <p:spPr>
          <a:xfrm>
            <a:off x="2910499" y="4441391"/>
            <a:ext cx="445200" cy="445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ltLang="zh-CN" sz="1800" dirty="0"/>
              <a:t>0</a:t>
            </a:r>
            <a:endParaRPr lang="en-GB" altLang="zh-CN" sz="1800" dirty="0"/>
          </a:p>
        </p:txBody>
      </p:sp>
      <p:sp>
        <p:nvSpPr>
          <p:cNvPr id="299" name="Google Shape;6593;p111"/>
          <p:cNvSpPr/>
          <p:nvPr/>
        </p:nvSpPr>
        <p:spPr>
          <a:xfrm>
            <a:off x="3357343" y="4441391"/>
            <a:ext cx="445200" cy="445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ltLang="zh-CN" sz="1800" dirty="0"/>
              <a:t>0</a:t>
            </a:r>
            <a:endParaRPr lang="en-GB" altLang="zh-CN" sz="1800" dirty="0"/>
          </a:p>
        </p:txBody>
      </p:sp>
      <p:sp>
        <p:nvSpPr>
          <p:cNvPr id="300" name="Google Shape;6596;p111"/>
          <p:cNvSpPr/>
          <p:nvPr/>
        </p:nvSpPr>
        <p:spPr>
          <a:xfrm>
            <a:off x="2910499" y="4888235"/>
            <a:ext cx="445200" cy="445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ltLang="zh-CN" sz="1800" dirty="0"/>
              <a:t>0</a:t>
            </a:r>
            <a:endParaRPr lang="en-GB" altLang="zh-CN" sz="1800" dirty="0"/>
          </a:p>
        </p:txBody>
      </p:sp>
      <p:sp>
        <p:nvSpPr>
          <p:cNvPr id="301" name="Google Shape;6597;p111"/>
          <p:cNvSpPr/>
          <p:nvPr/>
        </p:nvSpPr>
        <p:spPr>
          <a:xfrm>
            <a:off x="3357343" y="4888235"/>
            <a:ext cx="445200" cy="445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ltLang="zh-CN" sz="1800" dirty="0"/>
              <a:t>0</a:t>
            </a:r>
            <a:endParaRPr lang="en-GB" altLang="zh-CN" sz="1800" dirty="0"/>
          </a:p>
        </p:txBody>
      </p:sp>
      <p:sp>
        <p:nvSpPr>
          <p:cNvPr id="303" name="Google Shape;6590;p111"/>
          <p:cNvSpPr/>
          <p:nvPr/>
        </p:nvSpPr>
        <p:spPr>
          <a:xfrm>
            <a:off x="4829942" y="3102503"/>
            <a:ext cx="445200" cy="445200"/>
          </a:xfrm>
          <a:prstGeom prst="rect">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800"/>
              <a:t>1</a:t>
            </a:r>
            <a:endParaRPr sz="1800"/>
          </a:p>
        </p:txBody>
      </p:sp>
      <p:sp>
        <p:nvSpPr>
          <p:cNvPr id="304" name="Google Shape;6591;p111"/>
          <p:cNvSpPr/>
          <p:nvPr/>
        </p:nvSpPr>
        <p:spPr>
          <a:xfrm>
            <a:off x="5276786" y="3102503"/>
            <a:ext cx="445200" cy="445200"/>
          </a:xfrm>
          <a:prstGeom prst="rect">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ltLang="zh-CN" sz="1800" dirty="0"/>
              <a:t>0</a:t>
            </a:r>
            <a:endParaRPr lang="en-GB" altLang="zh-CN" sz="1800" dirty="0"/>
          </a:p>
        </p:txBody>
      </p:sp>
      <p:sp>
        <p:nvSpPr>
          <p:cNvPr id="306" name="Google Shape;6594;p111"/>
          <p:cNvSpPr/>
          <p:nvPr/>
        </p:nvSpPr>
        <p:spPr>
          <a:xfrm>
            <a:off x="4829942" y="3549347"/>
            <a:ext cx="445200" cy="445200"/>
          </a:xfrm>
          <a:prstGeom prst="rect">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800" dirty="0"/>
              <a:t>1</a:t>
            </a:r>
            <a:endParaRPr sz="1800" dirty="0"/>
          </a:p>
        </p:txBody>
      </p:sp>
      <p:sp>
        <p:nvSpPr>
          <p:cNvPr id="309" name="Google Shape;6595;p111"/>
          <p:cNvSpPr/>
          <p:nvPr/>
        </p:nvSpPr>
        <p:spPr>
          <a:xfrm>
            <a:off x="5276786" y="3549347"/>
            <a:ext cx="445200" cy="445200"/>
          </a:xfrm>
          <a:prstGeom prst="rect">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ltLang="zh-CN" sz="1800" dirty="0"/>
              <a:t>0</a:t>
            </a:r>
            <a:endParaRPr lang="en-GB" altLang="zh-CN" sz="1800" dirty="0"/>
          </a:p>
        </p:txBody>
      </p:sp>
      <p:sp>
        <p:nvSpPr>
          <p:cNvPr id="310" name="Google Shape;6590;p111"/>
          <p:cNvSpPr/>
          <p:nvPr/>
        </p:nvSpPr>
        <p:spPr>
          <a:xfrm>
            <a:off x="4829942" y="3992903"/>
            <a:ext cx="445200" cy="445200"/>
          </a:xfrm>
          <a:prstGeom prst="rect">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800"/>
              <a:t>1</a:t>
            </a:r>
            <a:endParaRPr sz="1800"/>
          </a:p>
        </p:txBody>
      </p:sp>
      <p:sp>
        <p:nvSpPr>
          <p:cNvPr id="311" name="Google Shape;6591;p111"/>
          <p:cNvSpPr/>
          <p:nvPr/>
        </p:nvSpPr>
        <p:spPr>
          <a:xfrm>
            <a:off x="5276786" y="3992903"/>
            <a:ext cx="445200" cy="445200"/>
          </a:xfrm>
          <a:prstGeom prst="rect">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ltLang="zh-CN" sz="1800" dirty="0"/>
              <a:t>0</a:t>
            </a:r>
            <a:endParaRPr lang="en-GB" altLang="zh-CN" sz="1800" dirty="0"/>
          </a:p>
        </p:txBody>
      </p:sp>
      <p:sp>
        <p:nvSpPr>
          <p:cNvPr id="312" name="Google Shape;6590;p111"/>
          <p:cNvSpPr/>
          <p:nvPr/>
        </p:nvSpPr>
        <p:spPr>
          <a:xfrm>
            <a:off x="5723630" y="3100859"/>
            <a:ext cx="445200" cy="445200"/>
          </a:xfrm>
          <a:prstGeom prst="rect">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ltLang="zh-CN" sz="1800" dirty="0"/>
              <a:t>-</a:t>
            </a:r>
            <a:r>
              <a:rPr lang="en-GB" sz="1800" dirty="0"/>
              <a:t>1</a:t>
            </a:r>
            <a:endParaRPr sz="1800" dirty="0"/>
          </a:p>
        </p:txBody>
      </p:sp>
      <p:sp>
        <p:nvSpPr>
          <p:cNvPr id="313" name="Google Shape;6591;p111"/>
          <p:cNvSpPr/>
          <p:nvPr/>
        </p:nvSpPr>
        <p:spPr>
          <a:xfrm>
            <a:off x="5723630" y="3992903"/>
            <a:ext cx="445200" cy="445200"/>
          </a:xfrm>
          <a:prstGeom prst="rect">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ltLang="zh-CN" sz="1800" dirty="0"/>
              <a:t>-</a:t>
            </a:r>
            <a:r>
              <a:rPr lang="en-GB" sz="1800" dirty="0"/>
              <a:t>1</a:t>
            </a:r>
            <a:endParaRPr sz="1800" dirty="0"/>
          </a:p>
        </p:txBody>
      </p:sp>
      <p:sp>
        <p:nvSpPr>
          <p:cNvPr id="314" name="Google Shape;6594;p111"/>
          <p:cNvSpPr/>
          <p:nvPr/>
        </p:nvSpPr>
        <p:spPr>
          <a:xfrm>
            <a:off x="5723630" y="3547703"/>
            <a:ext cx="445200" cy="445200"/>
          </a:xfrm>
          <a:prstGeom prst="rect">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ltLang="zh-CN" sz="1800" dirty="0"/>
              <a:t>-</a:t>
            </a:r>
            <a:r>
              <a:rPr lang="en-GB" sz="1800" dirty="0"/>
              <a:t>1</a:t>
            </a:r>
            <a:endParaRPr sz="1800" dirty="0"/>
          </a:p>
        </p:txBody>
      </p:sp>
      <p:sp>
        <p:nvSpPr>
          <p:cNvPr id="315" name="Google Shape;6592;p111"/>
          <p:cNvSpPr/>
          <p:nvPr/>
        </p:nvSpPr>
        <p:spPr>
          <a:xfrm>
            <a:off x="7687492" y="2878259"/>
            <a:ext cx="445200" cy="445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800" dirty="0"/>
              <a:t>0</a:t>
            </a:r>
            <a:endParaRPr sz="1800" dirty="0"/>
          </a:p>
        </p:txBody>
      </p:sp>
      <p:sp>
        <p:nvSpPr>
          <p:cNvPr id="316" name="Google Shape;6593;p111"/>
          <p:cNvSpPr/>
          <p:nvPr/>
        </p:nvSpPr>
        <p:spPr>
          <a:xfrm>
            <a:off x="8134336" y="2878259"/>
            <a:ext cx="445200" cy="445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800" dirty="0"/>
              <a:t>30</a:t>
            </a:r>
            <a:endParaRPr sz="1800" dirty="0"/>
          </a:p>
        </p:txBody>
      </p:sp>
      <p:sp>
        <p:nvSpPr>
          <p:cNvPr id="317" name="Google Shape;6596;p111"/>
          <p:cNvSpPr/>
          <p:nvPr/>
        </p:nvSpPr>
        <p:spPr>
          <a:xfrm>
            <a:off x="7687492" y="3325103"/>
            <a:ext cx="445200" cy="445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800" dirty="0"/>
              <a:t>0</a:t>
            </a:r>
            <a:endParaRPr sz="1800" dirty="0"/>
          </a:p>
        </p:txBody>
      </p:sp>
      <p:sp>
        <p:nvSpPr>
          <p:cNvPr id="318" name="Google Shape;6597;p111"/>
          <p:cNvSpPr/>
          <p:nvPr/>
        </p:nvSpPr>
        <p:spPr>
          <a:xfrm>
            <a:off x="8134336" y="3325103"/>
            <a:ext cx="445200" cy="445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800" dirty="0"/>
              <a:t>30</a:t>
            </a:r>
            <a:endParaRPr sz="1800" dirty="0"/>
          </a:p>
        </p:txBody>
      </p:sp>
      <p:sp>
        <p:nvSpPr>
          <p:cNvPr id="319" name="Google Shape;6592;p111"/>
          <p:cNvSpPr/>
          <p:nvPr/>
        </p:nvSpPr>
        <p:spPr>
          <a:xfrm>
            <a:off x="7687492" y="3770303"/>
            <a:ext cx="445200" cy="445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800" dirty="0"/>
              <a:t>0</a:t>
            </a:r>
            <a:endParaRPr sz="1800" dirty="0"/>
          </a:p>
        </p:txBody>
      </p:sp>
      <p:sp>
        <p:nvSpPr>
          <p:cNvPr id="320" name="Google Shape;6593;p111"/>
          <p:cNvSpPr/>
          <p:nvPr/>
        </p:nvSpPr>
        <p:spPr>
          <a:xfrm>
            <a:off x="8134336" y="3770303"/>
            <a:ext cx="445200" cy="445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800" dirty="0"/>
              <a:t>30</a:t>
            </a:r>
            <a:endParaRPr sz="1800" dirty="0"/>
          </a:p>
        </p:txBody>
      </p:sp>
      <p:sp>
        <p:nvSpPr>
          <p:cNvPr id="321" name="Google Shape;6596;p111"/>
          <p:cNvSpPr/>
          <p:nvPr/>
        </p:nvSpPr>
        <p:spPr>
          <a:xfrm>
            <a:off x="7687492" y="4217147"/>
            <a:ext cx="445200" cy="445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800" dirty="0"/>
              <a:t>0</a:t>
            </a:r>
            <a:endParaRPr sz="1800" dirty="0"/>
          </a:p>
        </p:txBody>
      </p:sp>
      <p:sp>
        <p:nvSpPr>
          <p:cNvPr id="322" name="Google Shape;6597;p111"/>
          <p:cNvSpPr/>
          <p:nvPr/>
        </p:nvSpPr>
        <p:spPr>
          <a:xfrm>
            <a:off x="8134336" y="4217147"/>
            <a:ext cx="445200" cy="445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800" dirty="0"/>
              <a:t>30</a:t>
            </a:r>
            <a:endParaRPr sz="1800" dirty="0"/>
          </a:p>
        </p:txBody>
      </p:sp>
      <p:sp>
        <p:nvSpPr>
          <p:cNvPr id="323" name="Google Shape;6592;p111"/>
          <p:cNvSpPr/>
          <p:nvPr/>
        </p:nvSpPr>
        <p:spPr>
          <a:xfrm>
            <a:off x="8579536" y="2878259"/>
            <a:ext cx="445200" cy="445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800" dirty="0"/>
              <a:t>30</a:t>
            </a:r>
            <a:endParaRPr sz="1800" dirty="0"/>
          </a:p>
        </p:txBody>
      </p:sp>
      <p:sp>
        <p:nvSpPr>
          <p:cNvPr id="324" name="Google Shape;6593;p111"/>
          <p:cNvSpPr/>
          <p:nvPr/>
        </p:nvSpPr>
        <p:spPr>
          <a:xfrm>
            <a:off x="9026380" y="2878259"/>
            <a:ext cx="445200" cy="445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ltLang="zh-CN" sz="1800" dirty="0"/>
              <a:t>0</a:t>
            </a:r>
            <a:endParaRPr lang="en-GB" altLang="zh-CN" sz="1800" dirty="0"/>
          </a:p>
        </p:txBody>
      </p:sp>
      <p:sp>
        <p:nvSpPr>
          <p:cNvPr id="325" name="Google Shape;6596;p111"/>
          <p:cNvSpPr/>
          <p:nvPr/>
        </p:nvSpPr>
        <p:spPr>
          <a:xfrm>
            <a:off x="8579536" y="3325103"/>
            <a:ext cx="445200" cy="445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800" dirty="0"/>
              <a:t>30</a:t>
            </a:r>
            <a:endParaRPr sz="1800" dirty="0"/>
          </a:p>
        </p:txBody>
      </p:sp>
      <p:sp>
        <p:nvSpPr>
          <p:cNvPr id="326" name="Google Shape;6597;p111"/>
          <p:cNvSpPr/>
          <p:nvPr/>
        </p:nvSpPr>
        <p:spPr>
          <a:xfrm>
            <a:off x="9026380" y="3325103"/>
            <a:ext cx="445200" cy="445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ltLang="zh-CN" sz="1800" dirty="0"/>
              <a:t>0</a:t>
            </a:r>
            <a:endParaRPr lang="en-GB" altLang="zh-CN" sz="1800" dirty="0"/>
          </a:p>
        </p:txBody>
      </p:sp>
      <p:sp>
        <p:nvSpPr>
          <p:cNvPr id="327" name="Google Shape;6592;p111"/>
          <p:cNvSpPr/>
          <p:nvPr/>
        </p:nvSpPr>
        <p:spPr>
          <a:xfrm>
            <a:off x="8579536" y="3770303"/>
            <a:ext cx="445200" cy="445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ltLang="zh-CN" sz="1800" dirty="0"/>
              <a:t>30</a:t>
            </a:r>
            <a:endParaRPr lang="en-GB" altLang="zh-CN" sz="1800" dirty="0"/>
          </a:p>
        </p:txBody>
      </p:sp>
      <p:sp>
        <p:nvSpPr>
          <p:cNvPr id="328" name="Google Shape;6593;p111"/>
          <p:cNvSpPr/>
          <p:nvPr/>
        </p:nvSpPr>
        <p:spPr>
          <a:xfrm>
            <a:off x="9026380" y="3770303"/>
            <a:ext cx="445200" cy="445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ltLang="zh-CN" sz="1800" dirty="0"/>
              <a:t>0</a:t>
            </a:r>
            <a:endParaRPr lang="en-GB" altLang="zh-CN" sz="1800" dirty="0"/>
          </a:p>
        </p:txBody>
      </p:sp>
      <p:sp>
        <p:nvSpPr>
          <p:cNvPr id="329" name="Google Shape;6596;p111"/>
          <p:cNvSpPr/>
          <p:nvPr/>
        </p:nvSpPr>
        <p:spPr>
          <a:xfrm>
            <a:off x="8579536" y="4217147"/>
            <a:ext cx="445200" cy="445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ltLang="zh-CN" sz="1800" dirty="0"/>
              <a:t>30</a:t>
            </a:r>
            <a:endParaRPr lang="en-GB" altLang="zh-CN" sz="1800" dirty="0"/>
          </a:p>
        </p:txBody>
      </p:sp>
      <p:sp>
        <p:nvSpPr>
          <p:cNvPr id="330" name="Google Shape;6597;p111"/>
          <p:cNvSpPr/>
          <p:nvPr/>
        </p:nvSpPr>
        <p:spPr>
          <a:xfrm>
            <a:off x="9026380" y="4217147"/>
            <a:ext cx="445200" cy="445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ltLang="zh-CN" sz="1800" dirty="0"/>
              <a:t>0</a:t>
            </a:r>
            <a:endParaRPr lang="en-GB" altLang="zh-CN" sz="1800" dirty="0"/>
          </a:p>
        </p:txBody>
      </p:sp>
      <p:sp>
        <p:nvSpPr>
          <p:cNvPr id="68" name="Google Shape;6592;p111"/>
          <p:cNvSpPr/>
          <p:nvPr/>
        </p:nvSpPr>
        <p:spPr>
          <a:xfrm>
            <a:off x="1123123" y="2663531"/>
            <a:ext cx="445200" cy="445200"/>
          </a:xfrm>
          <a:prstGeom prst="rect">
            <a:avLst/>
          </a:prstGeom>
          <a:solidFill>
            <a:srgbClr val="00B05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800" dirty="0"/>
              <a:t>10</a:t>
            </a:r>
            <a:endParaRPr sz="1800" dirty="0"/>
          </a:p>
        </p:txBody>
      </p:sp>
      <p:sp>
        <p:nvSpPr>
          <p:cNvPr id="69" name="Google Shape;6596;p111"/>
          <p:cNvSpPr/>
          <p:nvPr/>
        </p:nvSpPr>
        <p:spPr>
          <a:xfrm>
            <a:off x="1124767" y="3106109"/>
            <a:ext cx="445200" cy="445200"/>
          </a:xfrm>
          <a:prstGeom prst="rect">
            <a:avLst/>
          </a:prstGeom>
          <a:solidFill>
            <a:srgbClr val="00B05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800" dirty="0"/>
              <a:t>10</a:t>
            </a:r>
            <a:endParaRPr sz="1800" dirty="0"/>
          </a:p>
        </p:txBody>
      </p:sp>
      <p:sp>
        <p:nvSpPr>
          <p:cNvPr id="70" name="Google Shape;6592;p111"/>
          <p:cNvSpPr/>
          <p:nvPr/>
        </p:nvSpPr>
        <p:spPr>
          <a:xfrm>
            <a:off x="2023957" y="2660667"/>
            <a:ext cx="445200" cy="445200"/>
          </a:xfrm>
          <a:prstGeom prst="rect">
            <a:avLst/>
          </a:prstGeom>
          <a:solidFill>
            <a:srgbClr val="00B05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800" dirty="0"/>
              <a:t>10</a:t>
            </a:r>
            <a:endParaRPr sz="1800" dirty="0"/>
          </a:p>
        </p:txBody>
      </p:sp>
      <p:sp>
        <p:nvSpPr>
          <p:cNvPr id="71" name="Google Shape;6596;p111"/>
          <p:cNvSpPr/>
          <p:nvPr/>
        </p:nvSpPr>
        <p:spPr>
          <a:xfrm>
            <a:off x="2023447" y="3106844"/>
            <a:ext cx="445200" cy="445200"/>
          </a:xfrm>
          <a:prstGeom prst="rect">
            <a:avLst/>
          </a:prstGeom>
          <a:solidFill>
            <a:srgbClr val="00B05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800" dirty="0"/>
              <a:t>10</a:t>
            </a:r>
            <a:endParaRPr sz="1800" dirty="0"/>
          </a:p>
        </p:txBody>
      </p:sp>
      <p:sp>
        <p:nvSpPr>
          <p:cNvPr id="72" name="Google Shape;6592;p111"/>
          <p:cNvSpPr/>
          <p:nvPr/>
        </p:nvSpPr>
        <p:spPr>
          <a:xfrm>
            <a:off x="1573265" y="2663201"/>
            <a:ext cx="445200" cy="445200"/>
          </a:xfrm>
          <a:prstGeom prst="rect">
            <a:avLst/>
          </a:prstGeom>
          <a:solidFill>
            <a:srgbClr val="00B05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800" dirty="0"/>
              <a:t>10</a:t>
            </a:r>
            <a:endParaRPr sz="1800" dirty="0"/>
          </a:p>
        </p:txBody>
      </p:sp>
      <p:sp>
        <p:nvSpPr>
          <p:cNvPr id="73" name="Google Shape;6596;p111"/>
          <p:cNvSpPr/>
          <p:nvPr/>
        </p:nvSpPr>
        <p:spPr>
          <a:xfrm>
            <a:off x="1575459" y="3110225"/>
            <a:ext cx="445200" cy="445200"/>
          </a:xfrm>
          <a:prstGeom prst="rect">
            <a:avLst/>
          </a:prstGeom>
          <a:solidFill>
            <a:srgbClr val="00B05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800" dirty="0"/>
              <a:t>10</a:t>
            </a:r>
            <a:endParaRPr sz="1800" dirty="0"/>
          </a:p>
        </p:txBody>
      </p:sp>
      <p:sp>
        <p:nvSpPr>
          <p:cNvPr id="74" name="Google Shape;6596;p111"/>
          <p:cNvSpPr/>
          <p:nvPr/>
        </p:nvSpPr>
        <p:spPr>
          <a:xfrm>
            <a:off x="1124767" y="3552296"/>
            <a:ext cx="445200" cy="445200"/>
          </a:xfrm>
          <a:prstGeom prst="rect">
            <a:avLst/>
          </a:prstGeom>
          <a:solidFill>
            <a:srgbClr val="00B05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800" dirty="0"/>
              <a:t>10</a:t>
            </a:r>
            <a:endParaRPr sz="1800" dirty="0"/>
          </a:p>
        </p:txBody>
      </p:sp>
      <p:sp>
        <p:nvSpPr>
          <p:cNvPr id="75" name="Google Shape;6596;p111"/>
          <p:cNvSpPr/>
          <p:nvPr/>
        </p:nvSpPr>
        <p:spPr>
          <a:xfrm>
            <a:off x="2034261" y="3561802"/>
            <a:ext cx="445200" cy="445200"/>
          </a:xfrm>
          <a:prstGeom prst="rect">
            <a:avLst/>
          </a:prstGeom>
          <a:solidFill>
            <a:srgbClr val="00B05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800" dirty="0"/>
              <a:t>10</a:t>
            </a:r>
            <a:endParaRPr sz="1800" dirty="0"/>
          </a:p>
        </p:txBody>
      </p:sp>
      <p:sp>
        <p:nvSpPr>
          <p:cNvPr id="76" name="Google Shape;6596;p111"/>
          <p:cNvSpPr/>
          <p:nvPr/>
        </p:nvSpPr>
        <p:spPr>
          <a:xfrm>
            <a:off x="1575459" y="3553601"/>
            <a:ext cx="445200" cy="445200"/>
          </a:xfrm>
          <a:prstGeom prst="rect">
            <a:avLst/>
          </a:prstGeom>
          <a:solidFill>
            <a:srgbClr val="00B05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800" dirty="0"/>
              <a:t>10</a:t>
            </a:r>
            <a:endParaRPr sz="1800" dirty="0"/>
          </a:p>
        </p:txBody>
      </p:sp>
      <p:sp>
        <p:nvSpPr>
          <p:cNvPr id="77" name="Google Shape;6596;p111"/>
          <p:cNvSpPr/>
          <p:nvPr/>
        </p:nvSpPr>
        <p:spPr>
          <a:xfrm>
            <a:off x="7687492" y="2882018"/>
            <a:ext cx="445200" cy="445200"/>
          </a:xfrm>
          <a:prstGeom prst="rect">
            <a:avLst/>
          </a:prstGeom>
          <a:solidFill>
            <a:srgbClr val="00B05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800" dirty="0"/>
              <a:t>0</a:t>
            </a:r>
            <a:endParaRPr sz="1800" dirty="0"/>
          </a:p>
        </p:txBody>
      </p:sp>
      <p:sp>
        <p:nvSpPr>
          <p:cNvPr id="105" name="Google Shape;6592;p111"/>
          <p:cNvSpPr/>
          <p:nvPr/>
        </p:nvSpPr>
        <p:spPr>
          <a:xfrm>
            <a:off x="2016811" y="3546551"/>
            <a:ext cx="445200" cy="445200"/>
          </a:xfrm>
          <a:prstGeom prst="rect">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ltLang="zh-CN" sz="1800" dirty="0">
                <a:solidFill>
                  <a:schemeClr val="bg1"/>
                </a:solidFill>
              </a:rPr>
              <a:t>10</a:t>
            </a:r>
            <a:endParaRPr lang="en-GB" altLang="zh-CN" sz="1800" dirty="0">
              <a:solidFill>
                <a:schemeClr val="bg1"/>
              </a:solidFill>
            </a:endParaRPr>
          </a:p>
        </p:txBody>
      </p:sp>
      <p:sp>
        <p:nvSpPr>
          <p:cNvPr id="106" name="Google Shape;6593;p111"/>
          <p:cNvSpPr/>
          <p:nvPr/>
        </p:nvSpPr>
        <p:spPr>
          <a:xfrm>
            <a:off x="2463655" y="3546551"/>
            <a:ext cx="445200" cy="445200"/>
          </a:xfrm>
          <a:prstGeom prst="rect">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ltLang="zh-CN" sz="1800" dirty="0">
                <a:solidFill>
                  <a:schemeClr val="bg1"/>
                </a:solidFill>
              </a:rPr>
              <a:t>0</a:t>
            </a:r>
            <a:endParaRPr lang="en-GB" altLang="zh-CN" sz="1800" dirty="0">
              <a:solidFill>
                <a:schemeClr val="bg1"/>
              </a:solidFill>
            </a:endParaRPr>
          </a:p>
        </p:txBody>
      </p:sp>
      <p:sp>
        <p:nvSpPr>
          <p:cNvPr id="107" name="Google Shape;6596;p111"/>
          <p:cNvSpPr/>
          <p:nvPr/>
        </p:nvSpPr>
        <p:spPr>
          <a:xfrm>
            <a:off x="2016811" y="3993395"/>
            <a:ext cx="445200" cy="445200"/>
          </a:xfrm>
          <a:prstGeom prst="rect">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ltLang="zh-CN" sz="1800" dirty="0">
                <a:solidFill>
                  <a:schemeClr val="bg1"/>
                </a:solidFill>
              </a:rPr>
              <a:t>10</a:t>
            </a:r>
            <a:endParaRPr lang="en-GB" altLang="zh-CN" sz="1800" dirty="0">
              <a:solidFill>
                <a:schemeClr val="bg1"/>
              </a:solidFill>
            </a:endParaRPr>
          </a:p>
        </p:txBody>
      </p:sp>
      <p:sp>
        <p:nvSpPr>
          <p:cNvPr id="108" name="Google Shape;6597;p111"/>
          <p:cNvSpPr/>
          <p:nvPr/>
        </p:nvSpPr>
        <p:spPr>
          <a:xfrm>
            <a:off x="2463655" y="3993395"/>
            <a:ext cx="445200" cy="445200"/>
          </a:xfrm>
          <a:prstGeom prst="rect">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ltLang="zh-CN" sz="1800" dirty="0">
                <a:solidFill>
                  <a:schemeClr val="bg1"/>
                </a:solidFill>
              </a:rPr>
              <a:t>0</a:t>
            </a:r>
            <a:endParaRPr lang="en-GB" altLang="zh-CN" sz="1800" dirty="0">
              <a:solidFill>
                <a:schemeClr val="bg1"/>
              </a:solidFill>
            </a:endParaRPr>
          </a:p>
        </p:txBody>
      </p:sp>
      <p:sp>
        <p:nvSpPr>
          <p:cNvPr id="109" name="Google Shape;6592;p111"/>
          <p:cNvSpPr/>
          <p:nvPr/>
        </p:nvSpPr>
        <p:spPr>
          <a:xfrm>
            <a:off x="2910499" y="3546551"/>
            <a:ext cx="445200" cy="445200"/>
          </a:xfrm>
          <a:prstGeom prst="rect">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ltLang="zh-CN" sz="1800" dirty="0">
                <a:solidFill>
                  <a:schemeClr val="bg1"/>
                </a:solidFill>
              </a:rPr>
              <a:t>0</a:t>
            </a:r>
            <a:endParaRPr lang="en-GB" altLang="zh-CN" sz="1800" dirty="0">
              <a:solidFill>
                <a:schemeClr val="bg1"/>
              </a:solidFill>
            </a:endParaRPr>
          </a:p>
        </p:txBody>
      </p:sp>
      <p:sp>
        <p:nvSpPr>
          <p:cNvPr id="110" name="Google Shape;6596;p111"/>
          <p:cNvSpPr/>
          <p:nvPr/>
        </p:nvSpPr>
        <p:spPr>
          <a:xfrm>
            <a:off x="2910499" y="3993395"/>
            <a:ext cx="445200" cy="445200"/>
          </a:xfrm>
          <a:prstGeom prst="rect">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ltLang="zh-CN" sz="1800" dirty="0">
                <a:solidFill>
                  <a:schemeClr val="bg1"/>
                </a:solidFill>
              </a:rPr>
              <a:t>0</a:t>
            </a:r>
            <a:endParaRPr lang="en-GB" altLang="zh-CN" sz="1800" dirty="0">
              <a:solidFill>
                <a:schemeClr val="bg1"/>
              </a:solidFill>
            </a:endParaRPr>
          </a:p>
        </p:txBody>
      </p:sp>
      <p:sp>
        <p:nvSpPr>
          <p:cNvPr id="111" name="Google Shape;6592;p111"/>
          <p:cNvSpPr/>
          <p:nvPr/>
        </p:nvSpPr>
        <p:spPr>
          <a:xfrm>
            <a:off x="8579536" y="3769151"/>
            <a:ext cx="445200" cy="445200"/>
          </a:xfrm>
          <a:prstGeom prst="rect">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ltLang="zh-CN" sz="1800" dirty="0">
                <a:solidFill>
                  <a:schemeClr val="bg1"/>
                </a:solidFill>
              </a:rPr>
              <a:t>30</a:t>
            </a:r>
            <a:endParaRPr lang="en-GB" altLang="zh-CN" sz="1800" dirty="0">
              <a:solidFill>
                <a:schemeClr val="bg1"/>
              </a:solidFill>
            </a:endParaRPr>
          </a:p>
        </p:txBody>
      </p:sp>
      <p:sp>
        <p:nvSpPr>
          <p:cNvPr id="112" name="Google Shape;6596;p111"/>
          <p:cNvSpPr/>
          <p:nvPr/>
        </p:nvSpPr>
        <p:spPr>
          <a:xfrm>
            <a:off x="2016811" y="4438595"/>
            <a:ext cx="445200" cy="445200"/>
          </a:xfrm>
          <a:prstGeom prst="rect">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ltLang="zh-CN" sz="1800" dirty="0">
                <a:solidFill>
                  <a:schemeClr val="bg1"/>
                </a:solidFill>
              </a:rPr>
              <a:t>10</a:t>
            </a:r>
            <a:endParaRPr lang="en-GB" altLang="zh-CN" sz="1800" dirty="0">
              <a:solidFill>
                <a:schemeClr val="bg1"/>
              </a:solidFill>
            </a:endParaRPr>
          </a:p>
        </p:txBody>
      </p:sp>
      <p:sp>
        <p:nvSpPr>
          <p:cNvPr id="113" name="Google Shape;6597;p111"/>
          <p:cNvSpPr/>
          <p:nvPr/>
        </p:nvSpPr>
        <p:spPr>
          <a:xfrm>
            <a:off x="2463655" y="4438595"/>
            <a:ext cx="445200" cy="445200"/>
          </a:xfrm>
          <a:prstGeom prst="rect">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ltLang="zh-CN" sz="1800" dirty="0">
                <a:solidFill>
                  <a:schemeClr val="bg1"/>
                </a:solidFill>
              </a:rPr>
              <a:t>0</a:t>
            </a:r>
            <a:endParaRPr lang="en-GB" altLang="zh-CN" sz="1800" dirty="0">
              <a:solidFill>
                <a:schemeClr val="bg1"/>
              </a:solidFill>
            </a:endParaRPr>
          </a:p>
        </p:txBody>
      </p:sp>
      <p:sp>
        <p:nvSpPr>
          <p:cNvPr id="114" name="Google Shape;6596;p111"/>
          <p:cNvSpPr/>
          <p:nvPr/>
        </p:nvSpPr>
        <p:spPr>
          <a:xfrm>
            <a:off x="2910499" y="4438595"/>
            <a:ext cx="445200" cy="445200"/>
          </a:xfrm>
          <a:prstGeom prst="rect">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ltLang="zh-CN" sz="1800" dirty="0">
                <a:solidFill>
                  <a:schemeClr val="bg1"/>
                </a:solidFill>
              </a:rPr>
              <a:t>0</a:t>
            </a:r>
            <a:endParaRPr lang="en-GB" altLang="zh-CN" sz="1800" dirty="0">
              <a:solidFill>
                <a:schemeClr val="bg1"/>
              </a:solidFill>
            </a:endParaRPr>
          </a:p>
        </p:txBody>
      </p:sp>
      <p:sp>
        <p:nvSpPr>
          <p:cNvPr id="115" name="文本框 114"/>
          <p:cNvSpPr txBox="1"/>
          <p:nvPr/>
        </p:nvSpPr>
        <p:spPr>
          <a:xfrm>
            <a:off x="668338" y="5422887"/>
            <a:ext cx="10906898" cy="1135054"/>
          </a:xfrm>
          <a:prstGeom prst="rect">
            <a:avLst/>
          </a:prstGeom>
          <a:noFill/>
        </p:spPr>
        <p:txBody>
          <a:bodyPr wrap="square">
            <a:spAutoFit/>
          </a:bodyPr>
          <a:lstStyle/>
          <a:p>
            <a:pPr algn="just">
              <a:lnSpc>
                <a:spcPct val="150000"/>
              </a:lnSpc>
            </a:pPr>
            <a:r>
              <a:rPr lang="zh-CN" altLang="en-US" kern="100" dirty="0">
                <a:latin typeface="+mj-ea"/>
                <a:ea typeface="+mj-ea"/>
                <a:cs typeface="Times New Roman" panose="02020603050405020304" pitchFamily="18" charset="0"/>
              </a:rPr>
              <a:t>右图</a:t>
            </a:r>
            <a:r>
              <a:rPr lang="zh-CN" altLang="en-US" sz="2400" kern="100" dirty="0">
                <a:effectLst/>
                <a:latin typeface="+mj-ea"/>
                <a:ea typeface="+mj-ea"/>
                <a:cs typeface="Times New Roman" panose="02020603050405020304" pitchFamily="18" charset="0"/>
              </a:rPr>
              <a:t>绿色像素的</a:t>
            </a:r>
            <a:r>
              <a:rPr lang="en-US" altLang="zh-CN" sz="2400" kern="100" dirty="0">
                <a:effectLst/>
                <a:latin typeface="+mj-ea"/>
                <a:ea typeface="+mj-ea"/>
                <a:cs typeface="Times New Roman" panose="02020603050405020304" pitchFamily="18" charset="0"/>
              </a:rPr>
              <a:t>0</a:t>
            </a:r>
            <a:r>
              <a:rPr lang="zh-CN" altLang="zh-CN" sz="2400" kern="100" dirty="0">
                <a:effectLst/>
                <a:latin typeface="+mj-ea"/>
                <a:ea typeface="+mj-ea"/>
                <a:cs typeface="Times New Roman" panose="02020603050405020304" pitchFamily="18" charset="0"/>
              </a:rPr>
              <a:t>是通过</a:t>
            </a:r>
            <a:r>
              <a:rPr lang="en-US" altLang="zh-CN" sz="2400" kern="100" dirty="0">
                <a:effectLst/>
                <a:latin typeface="+mj-ea"/>
                <a:ea typeface="+mj-ea"/>
                <a:cs typeface="Times New Roman" panose="02020603050405020304" pitchFamily="18" charset="0"/>
              </a:rPr>
              <a:t>3×3</a:t>
            </a:r>
            <a:r>
              <a:rPr lang="zh-CN" altLang="zh-CN" sz="2400" kern="100" dirty="0">
                <a:effectLst/>
                <a:latin typeface="+mj-ea"/>
                <a:ea typeface="+mj-ea"/>
                <a:cs typeface="Times New Roman" panose="02020603050405020304" pitchFamily="18" charset="0"/>
              </a:rPr>
              <a:t>的卷积计算得到的，它只依赖于这个</a:t>
            </a:r>
            <a:r>
              <a:rPr lang="en-US" altLang="zh-CN" sz="2400" kern="100" dirty="0">
                <a:effectLst/>
                <a:latin typeface="+mj-ea"/>
                <a:ea typeface="+mj-ea"/>
                <a:cs typeface="Times New Roman" panose="02020603050405020304" pitchFamily="18" charset="0"/>
              </a:rPr>
              <a:t>3×3</a:t>
            </a:r>
            <a:r>
              <a:rPr lang="zh-CN" altLang="zh-CN" sz="2400" kern="100" dirty="0">
                <a:effectLst/>
                <a:latin typeface="+mj-ea"/>
                <a:ea typeface="+mj-ea"/>
                <a:cs typeface="Times New Roman" panose="02020603050405020304" pitchFamily="18" charset="0"/>
              </a:rPr>
              <a:t>的输入</a:t>
            </a:r>
            <a:r>
              <a:rPr lang="zh-CN" altLang="en-US" sz="2400" kern="100" dirty="0">
                <a:effectLst/>
                <a:latin typeface="+mj-ea"/>
                <a:ea typeface="+mj-ea"/>
                <a:cs typeface="Times New Roman" panose="02020603050405020304" pitchFamily="18" charset="0"/>
              </a:rPr>
              <a:t>像素，</a:t>
            </a:r>
            <a:r>
              <a:rPr lang="zh-CN" altLang="zh-CN" sz="2400" kern="100" dirty="0">
                <a:effectLst/>
                <a:latin typeface="+mj-ea"/>
                <a:ea typeface="+mj-ea"/>
                <a:cs typeface="Times New Roman" panose="02020603050405020304" pitchFamily="18" charset="0"/>
              </a:rPr>
              <a:t>而其它像素都不会对</a:t>
            </a:r>
            <a:r>
              <a:rPr lang="zh-CN" altLang="en-US" sz="2400" kern="100" dirty="0">
                <a:effectLst/>
                <a:latin typeface="+mj-ea"/>
                <a:ea typeface="+mj-ea"/>
                <a:cs typeface="Times New Roman" panose="02020603050405020304" pitchFamily="18" charset="0"/>
              </a:rPr>
              <a:t>它</a:t>
            </a:r>
            <a:r>
              <a:rPr lang="zh-CN" altLang="zh-CN" sz="2400" kern="100" dirty="0">
                <a:effectLst/>
                <a:latin typeface="+mj-ea"/>
                <a:ea typeface="+mj-ea"/>
                <a:cs typeface="Times New Roman" panose="02020603050405020304" pitchFamily="18" charset="0"/>
              </a:rPr>
              <a:t>产生</a:t>
            </a:r>
            <a:r>
              <a:rPr lang="zh-CN" altLang="en-US" kern="100" dirty="0">
                <a:latin typeface="+mj-ea"/>
                <a:ea typeface="+mj-ea"/>
                <a:cs typeface="Times New Roman" panose="02020603050405020304" pitchFamily="18" charset="0"/>
              </a:rPr>
              <a:t>任何</a:t>
            </a:r>
            <a:r>
              <a:rPr lang="zh-CN" altLang="zh-CN" sz="2400" kern="100" dirty="0">
                <a:effectLst/>
                <a:latin typeface="+mj-ea"/>
                <a:ea typeface="+mj-ea"/>
                <a:cs typeface="Times New Roman" panose="02020603050405020304" pitchFamily="18" charset="0"/>
              </a:rPr>
              <a:t>影响，这就是稀疏连接的概念。</a:t>
            </a:r>
            <a:endParaRPr lang="zh-CN" altLang="zh-CN" sz="2400" kern="100" dirty="0">
              <a:effectLst/>
              <a:latin typeface="+mj-ea"/>
              <a:ea typeface="+mj-ea"/>
              <a:cs typeface="Times New Roman" panose="02020603050405020304" pitchFamily="18" charset="0"/>
            </a:endParaRPr>
          </a:p>
        </p:txBody>
      </p:sp>
      <p:sp>
        <p:nvSpPr>
          <p:cNvPr id="2" name="箭头: 右 1"/>
          <p:cNvSpPr/>
          <p:nvPr/>
        </p:nvSpPr>
        <p:spPr>
          <a:xfrm>
            <a:off x="4116641" y="3770303"/>
            <a:ext cx="445200" cy="333184"/>
          </a:xfrm>
          <a:prstGeom prst="rightArrow">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箭头: 右 2"/>
          <p:cNvSpPr/>
          <p:nvPr/>
        </p:nvSpPr>
        <p:spPr>
          <a:xfrm>
            <a:off x="6749385" y="3749716"/>
            <a:ext cx="445200" cy="333184"/>
          </a:xfrm>
          <a:prstGeom prst="rightArrow">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668338" y="1367219"/>
            <a:ext cx="6096000" cy="461665"/>
          </a:xfrm>
          <a:prstGeom prst="rect">
            <a:avLst/>
          </a:prstGeom>
          <a:noFill/>
        </p:spPr>
        <p:txBody>
          <a:bodyPr wrap="square">
            <a:spAutoFit/>
          </a:bodyPr>
          <a:lstStyle/>
          <a:p>
            <a:r>
              <a:rPr lang="zh-CN" altLang="en-US" b="1" dirty="0">
                <a:solidFill>
                  <a:schemeClr val="tx1"/>
                </a:solidFill>
              </a:rPr>
              <a:t>卷积神经网络作用</a:t>
            </a:r>
            <a:endParaRPr lang="zh-CN" altLang="en-US" b="1" dirty="0"/>
          </a:p>
        </p:txBody>
      </p:sp>
    </p:spTree>
  </p:cSld>
  <p:clrMapOvr>
    <a:masterClrMapping/>
  </p:clrMapOvr>
  <p:transition advTm="8005"/>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8"/>
                                        </p:tgtEl>
                                        <p:attrNameLst>
                                          <p:attrName>style.visibility</p:attrName>
                                        </p:attrNameLst>
                                      </p:cBhvr>
                                      <p:to>
                                        <p:strVal val="visible"/>
                                      </p:to>
                                    </p:set>
                                    <p:animEffect transition="in" filter="wipe(down)">
                                      <p:cBhvr>
                                        <p:cTn id="7" dur="500"/>
                                        <p:tgtEl>
                                          <p:spTgt spid="68"/>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69"/>
                                        </p:tgtEl>
                                        <p:attrNameLst>
                                          <p:attrName>style.visibility</p:attrName>
                                        </p:attrNameLst>
                                      </p:cBhvr>
                                      <p:to>
                                        <p:strVal val="visible"/>
                                      </p:to>
                                    </p:set>
                                    <p:animEffect transition="in" filter="wipe(down)">
                                      <p:cBhvr>
                                        <p:cTn id="10" dur="500"/>
                                        <p:tgtEl>
                                          <p:spTgt spid="69"/>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70"/>
                                        </p:tgtEl>
                                        <p:attrNameLst>
                                          <p:attrName>style.visibility</p:attrName>
                                        </p:attrNameLst>
                                      </p:cBhvr>
                                      <p:to>
                                        <p:strVal val="visible"/>
                                      </p:to>
                                    </p:set>
                                    <p:animEffect transition="in" filter="wipe(down)">
                                      <p:cBhvr>
                                        <p:cTn id="13" dur="500"/>
                                        <p:tgtEl>
                                          <p:spTgt spid="70"/>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71"/>
                                        </p:tgtEl>
                                        <p:attrNameLst>
                                          <p:attrName>style.visibility</p:attrName>
                                        </p:attrNameLst>
                                      </p:cBhvr>
                                      <p:to>
                                        <p:strVal val="visible"/>
                                      </p:to>
                                    </p:set>
                                    <p:animEffect transition="in" filter="wipe(down)">
                                      <p:cBhvr>
                                        <p:cTn id="16" dur="500"/>
                                        <p:tgtEl>
                                          <p:spTgt spid="71"/>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72"/>
                                        </p:tgtEl>
                                        <p:attrNameLst>
                                          <p:attrName>style.visibility</p:attrName>
                                        </p:attrNameLst>
                                      </p:cBhvr>
                                      <p:to>
                                        <p:strVal val="visible"/>
                                      </p:to>
                                    </p:set>
                                    <p:animEffect transition="in" filter="wipe(down)">
                                      <p:cBhvr>
                                        <p:cTn id="19" dur="500"/>
                                        <p:tgtEl>
                                          <p:spTgt spid="72"/>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73"/>
                                        </p:tgtEl>
                                        <p:attrNameLst>
                                          <p:attrName>style.visibility</p:attrName>
                                        </p:attrNameLst>
                                      </p:cBhvr>
                                      <p:to>
                                        <p:strVal val="visible"/>
                                      </p:to>
                                    </p:set>
                                    <p:animEffect transition="in" filter="wipe(down)">
                                      <p:cBhvr>
                                        <p:cTn id="22" dur="500"/>
                                        <p:tgtEl>
                                          <p:spTgt spid="73"/>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74"/>
                                        </p:tgtEl>
                                        <p:attrNameLst>
                                          <p:attrName>style.visibility</p:attrName>
                                        </p:attrNameLst>
                                      </p:cBhvr>
                                      <p:to>
                                        <p:strVal val="visible"/>
                                      </p:to>
                                    </p:set>
                                    <p:animEffect transition="in" filter="wipe(down)">
                                      <p:cBhvr>
                                        <p:cTn id="25" dur="500"/>
                                        <p:tgtEl>
                                          <p:spTgt spid="74"/>
                                        </p:tgtEl>
                                      </p:cBhvr>
                                    </p:animEffect>
                                  </p:childTnLst>
                                </p:cTn>
                              </p:par>
                              <p:par>
                                <p:cTn id="26" presetID="22" presetClass="entr" presetSubtype="4" fill="hold" grpId="0" nodeType="withEffect">
                                  <p:stCondLst>
                                    <p:cond delay="0"/>
                                  </p:stCondLst>
                                  <p:childTnLst>
                                    <p:set>
                                      <p:cBhvr>
                                        <p:cTn id="27" dur="1" fill="hold">
                                          <p:stCondLst>
                                            <p:cond delay="0"/>
                                          </p:stCondLst>
                                        </p:cTn>
                                        <p:tgtEl>
                                          <p:spTgt spid="75"/>
                                        </p:tgtEl>
                                        <p:attrNameLst>
                                          <p:attrName>style.visibility</p:attrName>
                                        </p:attrNameLst>
                                      </p:cBhvr>
                                      <p:to>
                                        <p:strVal val="visible"/>
                                      </p:to>
                                    </p:set>
                                    <p:animEffect transition="in" filter="wipe(down)">
                                      <p:cBhvr>
                                        <p:cTn id="28" dur="500"/>
                                        <p:tgtEl>
                                          <p:spTgt spid="75"/>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76"/>
                                        </p:tgtEl>
                                        <p:attrNameLst>
                                          <p:attrName>style.visibility</p:attrName>
                                        </p:attrNameLst>
                                      </p:cBhvr>
                                      <p:to>
                                        <p:strVal val="visible"/>
                                      </p:to>
                                    </p:set>
                                    <p:animEffect transition="in" filter="wipe(down)">
                                      <p:cBhvr>
                                        <p:cTn id="31" dur="500"/>
                                        <p:tgtEl>
                                          <p:spTgt spid="76"/>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77"/>
                                        </p:tgtEl>
                                        <p:attrNameLst>
                                          <p:attrName>style.visibility</p:attrName>
                                        </p:attrNameLst>
                                      </p:cBhvr>
                                      <p:to>
                                        <p:strVal val="visible"/>
                                      </p:to>
                                    </p:set>
                                    <p:animEffect transition="in" filter="wipe(down)">
                                      <p:cBhvr>
                                        <p:cTn id="34" dur="500"/>
                                        <p:tgtEl>
                                          <p:spTgt spid="77"/>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grpId="0" nodeType="clickEffect">
                                  <p:stCondLst>
                                    <p:cond delay="0"/>
                                  </p:stCondLst>
                                  <p:childTnLst>
                                    <p:set>
                                      <p:cBhvr>
                                        <p:cTn id="38" dur="1" fill="hold">
                                          <p:stCondLst>
                                            <p:cond delay="0"/>
                                          </p:stCondLst>
                                        </p:cTn>
                                        <p:tgtEl>
                                          <p:spTgt spid="105"/>
                                        </p:tgtEl>
                                        <p:attrNameLst>
                                          <p:attrName>style.visibility</p:attrName>
                                        </p:attrNameLst>
                                      </p:cBhvr>
                                      <p:to>
                                        <p:strVal val="visible"/>
                                      </p:to>
                                    </p:set>
                                    <p:animEffect transition="in" filter="wipe(down)">
                                      <p:cBhvr>
                                        <p:cTn id="39" dur="500"/>
                                        <p:tgtEl>
                                          <p:spTgt spid="105"/>
                                        </p:tgtEl>
                                      </p:cBhvr>
                                    </p:animEffect>
                                  </p:childTnLst>
                                </p:cTn>
                              </p:par>
                              <p:par>
                                <p:cTn id="40" presetID="22" presetClass="entr" presetSubtype="4" fill="hold" grpId="0" nodeType="withEffect">
                                  <p:stCondLst>
                                    <p:cond delay="0"/>
                                  </p:stCondLst>
                                  <p:childTnLst>
                                    <p:set>
                                      <p:cBhvr>
                                        <p:cTn id="41" dur="1" fill="hold">
                                          <p:stCondLst>
                                            <p:cond delay="0"/>
                                          </p:stCondLst>
                                        </p:cTn>
                                        <p:tgtEl>
                                          <p:spTgt spid="106"/>
                                        </p:tgtEl>
                                        <p:attrNameLst>
                                          <p:attrName>style.visibility</p:attrName>
                                        </p:attrNameLst>
                                      </p:cBhvr>
                                      <p:to>
                                        <p:strVal val="visible"/>
                                      </p:to>
                                    </p:set>
                                    <p:animEffect transition="in" filter="wipe(down)">
                                      <p:cBhvr>
                                        <p:cTn id="42" dur="500"/>
                                        <p:tgtEl>
                                          <p:spTgt spid="106"/>
                                        </p:tgtEl>
                                      </p:cBhvr>
                                    </p:animEffect>
                                  </p:childTnLst>
                                </p:cTn>
                              </p:par>
                              <p:par>
                                <p:cTn id="43" presetID="22" presetClass="entr" presetSubtype="4" fill="hold" grpId="0" nodeType="withEffect">
                                  <p:stCondLst>
                                    <p:cond delay="0"/>
                                  </p:stCondLst>
                                  <p:childTnLst>
                                    <p:set>
                                      <p:cBhvr>
                                        <p:cTn id="44" dur="1" fill="hold">
                                          <p:stCondLst>
                                            <p:cond delay="0"/>
                                          </p:stCondLst>
                                        </p:cTn>
                                        <p:tgtEl>
                                          <p:spTgt spid="107"/>
                                        </p:tgtEl>
                                        <p:attrNameLst>
                                          <p:attrName>style.visibility</p:attrName>
                                        </p:attrNameLst>
                                      </p:cBhvr>
                                      <p:to>
                                        <p:strVal val="visible"/>
                                      </p:to>
                                    </p:set>
                                    <p:animEffect transition="in" filter="wipe(down)">
                                      <p:cBhvr>
                                        <p:cTn id="45" dur="500"/>
                                        <p:tgtEl>
                                          <p:spTgt spid="107"/>
                                        </p:tgtEl>
                                      </p:cBhvr>
                                    </p:animEffect>
                                  </p:childTnLst>
                                </p:cTn>
                              </p:par>
                              <p:par>
                                <p:cTn id="46" presetID="22" presetClass="entr" presetSubtype="4" fill="hold" grpId="0" nodeType="withEffect">
                                  <p:stCondLst>
                                    <p:cond delay="0"/>
                                  </p:stCondLst>
                                  <p:childTnLst>
                                    <p:set>
                                      <p:cBhvr>
                                        <p:cTn id="47" dur="1" fill="hold">
                                          <p:stCondLst>
                                            <p:cond delay="0"/>
                                          </p:stCondLst>
                                        </p:cTn>
                                        <p:tgtEl>
                                          <p:spTgt spid="108"/>
                                        </p:tgtEl>
                                        <p:attrNameLst>
                                          <p:attrName>style.visibility</p:attrName>
                                        </p:attrNameLst>
                                      </p:cBhvr>
                                      <p:to>
                                        <p:strVal val="visible"/>
                                      </p:to>
                                    </p:set>
                                    <p:animEffect transition="in" filter="wipe(down)">
                                      <p:cBhvr>
                                        <p:cTn id="48" dur="500"/>
                                        <p:tgtEl>
                                          <p:spTgt spid="108"/>
                                        </p:tgtEl>
                                      </p:cBhvr>
                                    </p:animEffect>
                                  </p:childTnLst>
                                </p:cTn>
                              </p:par>
                              <p:par>
                                <p:cTn id="49" presetID="22" presetClass="entr" presetSubtype="4" fill="hold" grpId="0" nodeType="withEffect">
                                  <p:stCondLst>
                                    <p:cond delay="0"/>
                                  </p:stCondLst>
                                  <p:childTnLst>
                                    <p:set>
                                      <p:cBhvr>
                                        <p:cTn id="50" dur="1" fill="hold">
                                          <p:stCondLst>
                                            <p:cond delay="0"/>
                                          </p:stCondLst>
                                        </p:cTn>
                                        <p:tgtEl>
                                          <p:spTgt spid="109"/>
                                        </p:tgtEl>
                                        <p:attrNameLst>
                                          <p:attrName>style.visibility</p:attrName>
                                        </p:attrNameLst>
                                      </p:cBhvr>
                                      <p:to>
                                        <p:strVal val="visible"/>
                                      </p:to>
                                    </p:set>
                                    <p:animEffect transition="in" filter="wipe(down)">
                                      <p:cBhvr>
                                        <p:cTn id="51" dur="500"/>
                                        <p:tgtEl>
                                          <p:spTgt spid="109"/>
                                        </p:tgtEl>
                                      </p:cBhvr>
                                    </p:animEffect>
                                  </p:childTnLst>
                                </p:cTn>
                              </p:par>
                              <p:par>
                                <p:cTn id="52" presetID="22" presetClass="entr" presetSubtype="4" fill="hold" grpId="0" nodeType="withEffect">
                                  <p:stCondLst>
                                    <p:cond delay="0"/>
                                  </p:stCondLst>
                                  <p:childTnLst>
                                    <p:set>
                                      <p:cBhvr>
                                        <p:cTn id="53" dur="1" fill="hold">
                                          <p:stCondLst>
                                            <p:cond delay="0"/>
                                          </p:stCondLst>
                                        </p:cTn>
                                        <p:tgtEl>
                                          <p:spTgt spid="110"/>
                                        </p:tgtEl>
                                        <p:attrNameLst>
                                          <p:attrName>style.visibility</p:attrName>
                                        </p:attrNameLst>
                                      </p:cBhvr>
                                      <p:to>
                                        <p:strVal val="visible"/>
                                      </p:to>
                                    </p:set>
                                    <p:animEffect transition="in" filter="wipe(down)">
                                      <p:cBhvr>
                                        <p:cTn id="54" dur="500"/>
                                        <p:tgtEl>
                                          <p:spTgt spid="110"/>
                                        </p:tgtEl>
                                      </p:cBhvr>
                                    </p:animEffect>
                                  </p:childTnLst>
                                </p:cTn>
                              </p:par>
                              <p:par>
                                <p:cTn id="55" presetID="22" presetClass="entr" presetSubtype="4" fill="hold" grpId="0" nodeType="withEffect">
                                  <p:stCondLst>
                                    <p:cond delay="0"/>
                                  </p:stCondLst>
                                  <p:childTnLst>
                                    <p:set>
                                      <p:cBhvr>
                                        <p:cTn id="56" dur="1" fill="hold">
                                          <p:stCondLst>
                                            <p:cond delay="0"/>
                                          </p:stCondLst>
                                        </p:cTn>
                                        <p:tgtEl>
                                          <p:spTgt spid="111"/>
                                        </p:tgtEl>
                                        <p:attrNameLst>
                                          <p:attrName>style.visibility</p:attrName>
                                        </p:attrNameLst>
                                      </p:cBhvr>
                                      <p:to>
                                        <p:strVal val="visible"/>
                                      </p:to>
                                    </p:set>
                                    <p:animEffect transition="in" filter="wipe(down)">
                                      <p:cBhvr>
                                        <p:cTn id="57" dur="500"/>
                                        <p:tgtEl>
                                          <p:spTgt spid="111"/>
                                        </p:tgtEl>
                                      </p:cBhvr>
                                    </p:animEffect>
                                  </p:childTnLst>
                                </p:cTn>
                              </p:par>
                              <p:par>
                                <p:cTn id="58" presetID="22" presetClass="entr" presetSubtype="4" fill="hold" grpId="0" nodeType="withEffect">
                                  <p:stCondLst>
                                    <p:cond delay="0"/>
                                  </p:stCondLst>
                                  <p:childTnLst>
                                    <p:set>
                                      <p:cBhvr>
                                        <p:cTn id="59" dur="1" fill="hold">
                                          <p:stCondLst>
                                            <p:cond delay="0"/>
                                          </p:stCondLst>
                                        </p:cTn>
                                        <p:tgtEl>
                                          <p:spTgt spid="112"/>
                                        </p:tgtEl>
                                        <p:attrNameLst>
                                          <p:attrName>style.visibility</p:attrName>
                                        </p:attrNameLst>
                                      </p:cBhvr>
                                      <p:to>
                                        <p:strVal val="visible"/>
                                      </p:to>
                                    </p:set>
                                    <p:animEffect transition="in" filter="wipe(down)">
                                      <p:cBhvr>
                                        <p:cTn id="60" dur="500"/>
                                        <p:tgtEl>
                                          <p:spTgt spid="112"/>
                                        </p:tgtEl>
                                      </p:cBhvr>
                                    </p:animEffect>
                                  </p:childTnLst>
                                </p:cTn>
                              </p:par>
                              <p:par>
                                <p:cTn id="61" presetID="22" presetClass="entr" presetSubtype="4" fill="hold" grpId="0" nodeType="withEffect">
                                  <p:stCondLst>
                                    <p:cond delay="0"/>
                                  </p:stCondLst>
                                  <p:childTnLst>
                                    <p:set>
                                      <p:cBhvr>
                                        <p:cTn id="62" dur="1" fill="hold">
                                          <p:stCondLst>
                                            <p:cond delay="0"/>
                                          </p:stCondLst>
                                        </p:cTn>
                                        <p:tgtEl>
                                          <p:spTgt spid="113"/>
                                        </p:tgtEl>
                                        <p:attrNameLst>
                                          <p:attrName>style.visibility</p:attrName>
                                        </p:attrNameLst>
                                      </p:cBhvr>
                                      <p:to>
                                        <p:strVal val="visible"/>
                                      </p:to>
                                    </p:set>
                                    <p:animEffect transition="in" filter="wipe(down)">
                                      <p:cBhvr>
                                        <p:cTn id="63" dur="500"/>
                                        <p:tgtEl>
                                          <p:spTgt spid="113"/>
                                        </p:tgtEl>
                                      </p:cBhvr>
                                    </p:animEffect>
                                  </p:childTnLst>
                                </p:cTn>
                              </p:par>
                              <p:par>
                                <p:cTn id="64" presetID="22" presetClass="entr" presetSubtype="4" fill="hold" grpId="0" nodeType="withEffect">
                                  <p:stCondLst>
                                    <p:cond delay="0"/>
                                  </p:stCondLst>
                                  <p:childTnLst>
                                    <p:set>
                                      <p:cBhvr>
                                        <p:cTn id="65" dur="1" fill="hold">
                                          <p:stCondLst>
                                            <p:cond delay="0"/>
                                          </p:stCondLst>
                                        </p:cTn>
                                        <p:tgtEl>
                                          <p:spTgt spid="114"/>
                                        </p:tgtEl>
                                        <p:attrNameLst>
                                          <p:attrName>style.visibility</p:attrName>
                                        </p:attrNameLst>
                                      </p:cBhvr>
                                      <p:to>
                                        <p:strVal val="visible"/>
                                      </p:to>
                                    </p:set>
                                    <p:animEffect transition="in" filter="wipe(down)">
                                      <p:cBhvr>
                                        <p:cTn id="66" dur="500"/>
                                        <p:tgtEl>
                                          <p:spTgt spid="1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animBg="1"/>
      <p:bldP spid="69" grpId="0" animBg="1"/>
      <p:bldP spid="70" grpId="0" animBg="1"/>
      <p:bldP spid="71" grpId="0" animBg="1"/>
      <p:bldP spid="72" grpId="0" animBg="1"/>
      <p:bldP spid="73" grpId="0" animBg="1"/>
      <p:bldP spid="74" grpId="0" animBg="1"/>
      <p:bldP spid="75" grpId="0" animBg="1"/>
      <p:bldP spid="76" grpId="0" animBg="1"/>
      <p:bldP spid="77" grpId="0" animBg="1"/>
      <p:bldP spid="105" grpId="0" animBg="1"/>
      <p:bldP spid="106" grpId="0" animBg="1"/>
      <p:bldP spid="107" grpId="0" animBg="1"/>
      <p:bldP spid="108" grpId="0" animBg="1"/>
      <p:bldP spid="109" grpId="0" animBg="1"/>
      <p:bldP spid="110" grpId="0" animBg="1"/>
      <p:bldP spid="111" grpId="0" animBg="1"/>
      <p:bldP spid="112" grpId="0" animBg="1"/>
      <p:bldP spid="113" grpId="0" animBg="1"/>
      <p:bldP spid="11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AutoShape 5" descr="data:image/png;base64,iVBORw0KGgoAAAANSUhEUgAAAtEAAAHwCAYAAABg0TMJAAAABHNCSVQICAgIfAhkiAAAAAlwSFlz%0AAAALEgAACxIB0t1+/AAAIABJREFUeJzs3Xd4lFX6xvHvIUYIRSKIaEIVMYCgBKKC2FtcXTGi4qJi%0AFysKSiju7s+y7goEKdIULIAiiyJmdUURARXsYNBoIIAKSII0iYBECcn5/XEmGNh0MvNOuT/XxeXk%0AzZRnJkjuOfO8zzHWWkREREREpPJqeV2AiIiIiEioUYgWEREREakihWgRERERkSpSiBYRERERqSKF%0AaBERERGRKlKIFhERERGpIoVoEQlKxphWxhhrjDnM9/XbxpgbA/C4jxhjXvL34/geK8EYs8IYs8sY%0Ac58x5mljzN8D8djBxhizzhhzQTVve6YxJruma6rE40bsz0tEFKJF5BD4gk++MWa3MWazMWaaMaa+%0APx7LWvsna+30StZUrTBWifs+xxhT5Hu+u4wx2caYmw/hLgcDi621Day1T1lr77TW/qPEY22smcor%0Az/cmosD3HPOMMR8bY7oHuo7y+N5cHV/8tbV2ibU2wU+PdasxZpXv573ZGDPPGNPA97j7f14iEnkU%0AokXkUF1mra0PdAGSgL8dfAXjhMu/N7m+53sEMASYaozpcPCVilfQK9AS+LaG66sJs33PsQmwFJhr%0AjDEe1xRwxpizgX8Bfay1DYD2wGxvqxKRYBEuv9RExGPW2hzgbaAjgDHmfWPMP40xHwF7gOOMMQ2N%0AMc8ZYzYZY3KMMY8bY6J8148yxowyxmwzxnwPXFry/n33d1uJr283xqz0rRBmGWO6GGNeBFoAb/pW%0AUgf7rtvNt6KaZ4z5yhhzTon7aW2M+cB3PwuAoyr5fK21Nh3YAXQo0X5yqzFmA7DId/89jTHf+h77%0AfWNMe9/xRcC5wARfrSf4VvIfN8bU872Wcb7v7TbGxB30epxmjPmp+PXzHbvCGPO17/Kpxphlxpid%0AvhXU0ZV5Xgc9xwJgOnAM0NgYU8sY8zdjzHpjzBZjzAxjTEPf4xU//37GmFzfz3hQidqmGWMeL/F1%0AmSvtvto/8b1mm4wxE4wxh/u+96Hval/5XpdrDr4vY0x732ud53vtex5Ux0RjzFu+n/lnxpg2ZbwE%0ApwCfWGszfK/Hz9ba6dbaXQc/J2NM8d+54j9FxpibfN9rZ4xZYIz52bhPL3pX6QchIkFJIVpEaoQx%0ApjlwCZBR4nBfoB/QAFgPTAP2AccDicBFQHEwvh34s+94EnBVOY91NfAIcANuRbgnsN1a2xfYgG91%0A3Fo70hgTD7wFPA40AgYBrxljmvju7mVgOS48/wOoVN+1L1BeAcQCmSW+dTZuxTLZGHMCMAsYgFvV%0AnYcL+Idba88DlgD3+mpdXXwH1tpfgT/hW/X2/ckt+fjW2s+AX4HzShy+1vd8AMYB46y1RwBtgFcq%0A87wOeo61gZuAH62123yXb8KF/+OA+sCEg252LtAW97MdYqrXWlMIDMT9TLoD5wN3A1hrz/Jd52Tf%0A63LAyrAxJhp4E3gXOBroD8w0xpRs9/gL8ChwJLAW+GcZdXyG+zk+aozp4Xs9SmWtLf47Vx+4GvgJ%0AWOh7Q7QA93M52vfYk0wpn16ISGhRiBaRQ5VujMnDfez/Ae7j72LTrLXfWmv34QLsJcAAa+2v1tot%0AwBhcqADoDYy11v5orf0ZeKKcx7wNGGmt/cK3IrzWWru+jOteD8yz1s6z1hZZaxcAy4BLjDEtcKuN%0Af7fW/m6t/RAXwMoT53u+24CHgb7W2pIntT3ie375wDXAW9baBb5V3VFADHB6BY9RWbOAPgDG9ele%0A4jsGUAAcb4w5ylq721r7aRXut7fvOf4IdAWu8B2/Dhhtrf3eWrsbGAb8xRzYuvKo7/lnAi8U11cV%0A1trl1tpPrbX7rLXrgGdwb04qoxsu3A+31u611i4C/ntQHa9baz/3/b2cCXQuo44lQC9cq9JbwHZj%0AzOiSq/8H871xmg70ttb+iHtjuM5a+4Lv+WQAr+GCtoiEsMr07ImIlCfFWvteGd/7scTllkA0sMn8%0A0V5bq8R14g66flmhGKA58F0l62sJXG2MuazEsWhgse8xd/hWfks+bvNy7i/XWtusnO+XfA5xlHge%0A1toiY8yPQHwla6/Iy8DHxpi7cGHvyxJvJm4FHgNWGWN+wIXb/1byfl+x1l5fyvEDno/v8mFA0xLH%0ADv4ZdqrkY+7nC6KjcZ9I1PU9xvJK3jwOt3JedFAdJV/zn0pc3oML3aWy1r4NvG1cT/+5wKtANi7Y%0AH1x3Q+A/wN+stUt9h1sCp/nelBQ7DHixks9HRIKUQrSI+JMtcflH4HfgKN8K4ME2cWB4bVHO/f6I%0Aa1Go6DGLr/uitfb2g69ojGkJHGmMqVciSLco5T6qouRtcykRIo1799AcyKni/ZR+BWuzjDHrca0f%0AJVs5sNauAfr4wl8vYI4xpvFBbxiqKhcXCou1wLXnbAaK31g0B1aV+H5xG8qvuEBc7JhyHmcyri2o%0Aj7V2lzFmAOW095RSY3NjTK0SQboFsLqc21TId18Lfb3sHQ/+vu91fhk3bWVKiW/9CHxgrb3wUB5f%0ARIKP2jlEJCCstZtwfapPGmOO8PUUtzFuAgK4nt37jDHNjDFHAkPLubtngUHGmK7GOd4XiMEFuuNK%0AXPcl4DJjTLJxJy/W8Z2I1sy3arsMeNQYc7gx5gzgMmrOK8Clxpjzfb26D+LeSHxcidtuxp3M17CC%0A670M3A+chVslBcAYc70xpokv/BWvghaVcvuqmAUMNO5kzPq41p3ZB70p+rsxpq4x5kTgZv6YZrEC%0A10LTyBhzDK5PvCwNgJ3AbmNMO+Cug75/8M+4pM9wq8uDjTHRxp1Eehnw70o/Sx9jzOXGmL8YY470%0A/T07FddWUlprzD+BerifRUn/BU4wxvT11RNtjDnF+E4wFZHQpRAtIoF0A3A4kIWbajEHONb3vanA%0AfOAr4Etgbll3Yq19FRdaXgZ2Aem4nmtwvdR/801mGOTrS70ceAjYilsZTOWPf/+uBU4Dfsb1OM+o%0AiSfqqzMb15M9HtdDfRnupMe9lbjtKlxo/d73XOLKuOosXLBb5Dv5r9jFwLfGmN24kwz/4uvTxjc9%0A4sxqPKXncW0IHwI/AL/hTtwr6QPcyXoLgVHW2nd9x1/E/WzX4d5MlTcqbhDu57IL9/fi4Os+Akz3%0AvS4HTLrwvbaX4VbntwGTgBt8r2dV7cCd8LoGF+pfAtKstTNLuW4fXD/2jhITOq7zTfK4CNf7n4tr%0AJRkBlHmSooiEBmPtoXxqKSIi4kbc4YJ1dBntOiIiYUUr0SIiIiIiVaQQLSIiIiJSRWrnEBERERGp%0AIq1Ei4iIiIhUkUK0iIiIiEgVhcRmK0cddZRt1aqV12WIiIiISJhbvnz5Nmttk4quFxIhulWrVixb%0AtszrMkREREQkzPl2gq2Q2jlERERERKpIIVpEREREpIoUokVEREREqigkeqJLU1BQwMaNG/ntt9+8%0ALkWAOnXq0KxZM6Kjo70uRURERMTv/BaijTHNgRlAU8ACU6y144wxjwC3A1t9V33IWjuvqve/ceNG%0AGjRoQKtWrTDG1FTZUg3WWrZv387GjRtp3bq11+WIiIiI+J0/V6L3AQ9aa780xjQAlhtjFvi+N8Za%0AO+pQ7vy3335TgA4SxhgaN27M1q1bK76yiIiISBjwW4i21m4CNvku7zLGrATia/IxFKCDh34WIiIi%0AEkkCcmKhMaYVkAh85jvU3xjztTHmeWPMkWXcpp8xZpkxZlmwrnBGRUXRuXNnOnbsyNVXX82ePXuq%0AfV/vv/8+f/7znwF44403GD58eJnXzcvLY9KkSfu/zs3N5aqrrqr2Y4uIiIhI1fg9RBtj6gOvAQOs%0AtTuBycBxQGfcSvWTpd3OWjvFWptkrU1q0qTCTWM8ERMTw4oVK/jmm284/PDDefrppw/4vrWWoqKi%0AKt9vz549GTp0aJnfPzhEx8XFMWfOnCo/joiIiIhUj19DtDEmGhegZ1pr5wJYazdbawuttUXAVOBU%0Af9YQKGeeeSZr165l3bp1JCQkcMMNN9CxY0d+/PFH3n33Xbp3706XLl24+uqr2b17NwDvvPMO7dq1%0Ao0uXLsydO3f/fU2bNo17770XgM2bN3PFFVdw8sknc/LJJ/Pxxx8zdOhQvvvuOzp37kxqairr1q2j%0AY8eOgOsVv/nmm+nUqROJiYksXrx4/3326tWLiy++mLZt2zJ48OAAv0IiIiIi4cOf0zkM8Byw0lo7%0AusTxY3390gBXAN8c8oMNGAArVhzy3Rygc2cYO7ZSV923bx9vv/02F198MQBr1qxh+vTpdOvWjW3b%0AtvH444/z3nvvUa9ePUaMGMHo0aMZPHgwt99+O4sWLeL444/nmmuuKfW+77vvPs4++2xef/11CgsL%0A2b17N8OHD+ebb75hhe85r1u3bv/1J06ciDGGzMxMVq1axUUXXcTq1asBWLFiBRkZGdSuXZuEhAT6%0A9+9P8+bND+FFEhEREYlM/pzO0QPoC2QaY4oT7kNAH2NMZ9zYu3XAHX6swa/y8/Pp3Lkz4Faib731%0AVnJzc2nZsiXdunUD4NNPPyUrK4sePXoAsHfvXrp3786qVato3bo1bdu2BeD6669nypQp//MYixYt%0AYsaMGYDrwW7YsCE7duwos6alS5fSv39/ANq1a0fLli33h+jzzz+fhg0bAtChQwfWr1+vEC0iIiJS%0ADf6czrEUKG1kQ5VnQleokivGNa24J/pg9erV23/ZWsuFF17IrFmzDrhOabfzt9q1a++/HBUVxb59%0A+wJeg4iIiEg40LbfftatWzc++ugj1q5dC8Cvv/7K6tWradeuHevWreO7774D+J+QXez8889n8uTJ%0AABQWFvLLL7/QoEEDdu3aVer1zzzzTGbOnAnA6tWr2bBhAwkJCTX9tEREREQimkK0nzVp0oRp06bR%0Ap08fTjrppP2tHHXq1GHKlClceumldOnShaOPPrrU248bN47FixfTqVMnunbtSlZWFo0bN6ZHjx50%0A7NiR1NTUA65/9913U1RURKdOnbjmmmuYNm3aASvQIiIiInLojLXW6xoqlJSUZJctW3bAsZUrV9K+%0AfXuPKpLS6GciIiIioc4Ys9xam1TR9bQSLSIiIiJSRf6cziEiIiIiUq70jBzS5meTm5dPXGwMqckJ%0ApCTGe11WhRSiRURERMQT6Rk5DJubSX5BIQA5efkMm5sJEPRBWu0cIiIiIuKJtPnZ+wN0sfyCQtLm%0AZ3tUUeUpRIuIiIiIJ3Lz8qt0PJgoRIuIiIiIJ+JiY6p0PJgoRFfT9u3b6dy5M507d+aYY44hPj5+%0A/9d79+49pPt+/fXXSUtLq5E6r7/+elq3bs3JJ5/MCSecwI033khubm6Ftxs9ejS//fZbjdQgIiIi%0AUprU5ARioqMOOBYTHUVqcvBvFKcTC6upcePG+7fufuSRR6hfvz6DBg064DrWWqy11KpVtfcqV1xx%0ARY3VCTBmzBhSUlIoKipi9OjRnHfeeWRmZhIdHV3mbUaPHs0tt9xCnTp1arQWERERkWLFJw+G4nSO%0AiFmJTs/IocfwRbQe+hY9hi8iPSPHL4+zdu1aOnTowHXXXceJJ57Ipk2b6NevH0lJSZx44ok89thj%0A+6/brFkzHnnkERITEznppJNYvXo1AM8++ywDBgwA3Ery/fffz+mnn85xxx3H66+/DrgtwO+8807a%0AtWvHRRddxMUXX0x6enq5tdWqVYtBgwbRqFEj3n33XYBSaxszZgxbtmzhzDPP5IILLijzeiIiIiKH%0AKiUxno+GnscPwy/lo6HnhUSAhggJ0cXjU3Ly8rH8MT7FX0F61apVDBw4kKysLOLj4xk+fDjLli3j%0Aq6++YsGCBWRlZe2/btOmTcnIyOC2225j9OjRpd7fli1b+Oijj0hPT2fYsGEAvPrqq+Tk5JCVlcW0%0AadP45JNPKl1fly5dWLVqFUCptQ0cOJCjjz6aJUuW8N5775V5PREREZFIFREhOtDjU9q0aUNS0h+7%0ARc6aNYsuXbrQpUsXVq5ceUAA7dWrFwBdu3Zl3bp1pd5fSkoKxhhOOukkcnJc8F+6dCm9e/emVq1a%0AxMXFcfbZZ1e6vpJbvZdXW0mVvZ6IiIhIJIiInuhAj0+pV6/e/str1qxh3LhxfP7558TGxnL99dcf%0AcMJe7dq1AYiKimLfvn2l3l/xdeDAAFxdK1as4NJLL62wtso+BxEREZFIExEr0V6OT9m5cycNGjTg%0AiCOOYNOmTcyfP79G7rdHjx7MmTMHay2bNm3iww8/rPA21lrGjBnD9u3bufDCC8utrUGDBuzatcuv%0Az0FEREQkVEXESnRqcsIBW0pC4MandOnShQ4dOtCuXTtatmxJjx49auR+e/fuzaJFi2jfvj0tW7Yk%0AMTGRhg0blnrdgQMH8vDDD5Ofn0/37t1ZtGgR0dHR5dbWr18/LrjgApo3b86CBQv88hxEREREQpWp%0AifYAf0tKSrLLli074NjKlStp3759pe8jPSMnJMenlGf37t3Ur1+frVu3ctppp/HZZ5/RpEkTz+qp%0A6s9EREREJNgYY5Zba5Mqul5ErESDG58S6qH5YH/605/YuXMnBQUFPProo54GaBEREZFIEjEhOhwt%0AWbLE6xJEREREIlJEnFgoIiIiIlKTQjpEh0I/d6TQz0JEREQiSciG6Dp16rB9+3aFtyBgrWX79u3U%0AqVPH61JEREREAiJke6KbNWvGxo0b2bp1q9elCO5NTbNmzbwuQ0RERCQgQjZER0dH07p1a6/LEBER%0AEZEIFLLtHCIiIiIiXgnZlWgRERGJbOG4kZqEDoVoERERCTnpGTkMm5tJfkEhADl5+QybmwmgIC0B%0AoXYOERERCTlp87P3B+hi+QWFpM3P9qgiiTQK0SIiIhJycvPyq3RcpKYpRIuIiEjIiYuNqdJxkZqm%0AEC0iIiIhJzU5gZjoqAOOxURHkZqc4FFFEml0YqGIiIiEnOKTBzWdQ7yiEC0iIiIhKSUxXqFZPKN2%0ADhERERGRKlKIFhERERGpIoVoEREREZEqUogWEREREakihWgRERERkSrSdA4RERGRAErPyNFovjCg%0AlWgRERGRAEnPyGHY3Exy8vKxQE5ePsPmZpKekeN1ad4pKoL0dPjXv7yupEoUokVEREQCJG1+NvkF%0AhQccyy8oJG1+tkcVeWjvXnjhBTjxRLjiCpg+HX7/3euqKk0hWkRERCRAcvPyq3Q8LO3eDWPGQJs2%0AcMstULs2zJoF337rLocI9USLiIiIBEhcbAw5pQTmuNgYD6oJsG3bYPx4mDABfv4ZzjkHpk6F5GQw%0Axuvqqkwr0SIiIiIBkpqcQEx01AHHYqKjSE1O8KiiAFi/Hu6/H1q0gMcegzPPhE8+gcWL4eKLQzJA%0Ag1aiRURERAKmeApHREzn+OYbGDnStWoAXH89DB4M7dt7W1cNUYgWERERCaCUxPjwDM3FPv4Yhg+H%0AN9+EunXh3nvhgQegeXOvK6tRCtEiIiIicmishXnzYMQIWLIEGjWChx+G/v2hcWOvq/MLhWgRERER%0AqZ59+2D2bBeeMzPdavPYsXDbbVCvntfV+ZVCtIiIiIhUzZ49bsbzqFGwbh106ODmPPfpA9HRXlcX%0AEArRIiIiIh4JuS3Ad+yASZNg3DjYuhW6d3crz5ddBrUia+ibQrSIiIiIB4q3AC/ewbB4C3Ag+IJ0%0Abq7bIOXpp91mKZdcAkOHwhlnhOyIukMVWW8ZRERERIJESGwBnp3t+ptbtYLRo6FnT1ixAt56y817%0AjtAADVqJFhEREfFEUG8BvmyZG1M3d67bivv22+HBB+G447yuLGgoRIuIiIh4IOi2ALcWFi504Xnh%0AQmjYEIYNg/vug6ZNvakpiKmdQ0RERMQDQbMFeGEhzJkDp5wCF14IWVlup8ENG+Cf/1SALoNWokVE%0AREQ84PkW4L//Di++6ALzmjXQti1MnQp9+7oWDimXQrSIiIiIRzzZAnznTpgyxZ0ouGkTdO0Kr74K%0AV1wBUVEV314AhWgRERGRyLB5Mzz1FEycCL/8Ahdc4FaizzsvoqdsVJdCtIiIiEg4++EHt7Pg88+7%0AFo4rr4QhQyApyevKQppCtIiIiEg4+vprGDECZs92bRo33ACpqXDCCV5XFhYUokVERETChbWwZIkb%0AU/f221C/PjzwAAwYAHFxXlcXVhSiRUREREJdURG8+aYLz59+Ck2auPF0d90FRx7pdXVhSSFaRERE%0AJFTt3QuzZrkxdVlZbnvuiRPh5pshxqNNWyKE3zZbMcY0N8YsNsZkGWO+Ncbc7zveyBizwBizxvdf%0AvT0SERERqYpff4Vx4+D44+Gmm1zP88yZbt7z3XcrQAeAP3cs3Ac8aK3tAHQD7jHGdACGAguttW2B%0Ahb6vRURERKQi27fDo49Cixauz7l1a5g3D776Cq69Fg5Tk0Gg+O2VttZuAjb5Lu8yxqwE4oHLgXN8%0AV5sOvA8M8VcdIiIiIiHvxx/d5ihTpsCePdCzpxtTd/rpXlcWsQLydsUY0wpIBD4DmvoCNsBPQKkb%0Ashtj+gH9AFq0aOH/IkVERESCTVaW63eeOdN93aePC88nnuhtXeLXdg4AjDH1gdeAAdbanSW/Z621%0AgC3tdtbaKdbaJGttUpMmTfxdpoiIiEjw+PRTSElxYfnVV12f89q1MGOGAnSQ8OtKtDEmGhegZ1pr%0A5/oObzbGHGut3WSMORbY4s8aREREREKCtfDOO26DlA8+cKPpHn4Y7r0XjjrK6+rkIP6czmGA54CV%0A1trRJb71BnCj7/KNwH/8VYOIiIhI0Nu3z42pS0yESy6B775z/c8bNsAjjyhAByl/rkT3APoCmcaY%0AFb5jDwHDgVeMMbcC64HefqxBREREJDjl58O0aZCWBj/8AO3awQsvuCkbhx/udXVSAX9O51gKmDK+%0Afb6/HldEREQkqOXlweTJMHYsbNkCp53mVp579oRafj9dTWqIhgmKiIiIBMKmTS44T54Mu3ZBcjIM%0AHQpnnw2mrHVHCVYK0SIiIiL+tHata9mYNs31P/fuDYMHux5oCVkK0SIiIiL+sHy5m7Tx2msQHQ23%0A3AKDBkGbNl5XJjVAIVpERESkplgLixfD8OGwYAEccYRbdb7/fjjmGK+rkxqkEC0iIiJyqIqKID3d%0AhecvvnCBecQIuOMOaNjQ6+rEDxSiRURERKrr99/dltwjR0J2tmvVeOYZuOEGqFPH6+rEjxSiRURE%0ARKpq1y6YMsWNpsvNhS5d4JVXoFcviIryujoJAIVoERERkcrauhWeegomTHDzns87z03duOACjamL%0AMArRIiIiIhVZtw5GjYLnn4fffnMrzkOGwCmneF2ZeEQhWkRERKQsmZnuBMF//9vtJnjDDZCaCgkJ%0AXlcmHlOIFhERETnY0qVu0sZbb0G9ejBgAAwcCPHxXlcmQUIhWkRERATcmLp581x4/ugjaNwYHnsM%0A7rkHGjXyujoJMgrRIiIiEtkKCly7xogR8O230LIljB/vdhisW9fr6iRIKUSLiIhIZNqzB557zp0w%0AuGEDdOwIL74I11zjtukWKYdCtIiIiESWn392I+rGj4dt26BHD5g4ES69VGPqpNIUokVERCQybNzo%0ANkeZMgV+/RX+/Gc3pu6MM7yuTEKQQrSIiIiEt1Wr3LbcL73kTh689loYPNi1b4hUk0K0iIiIhKfP%0AP3eTNtLToU4duPNOeOABaNXK68okDChEi4iISPiwFhYscOF58WI48kj429+gf39o0sTr6iSMKESL%0AiIhI6Nu3D157zY2py8hwm6KMHg233w7163tdnYQhhWgREREJXb/9BtOnQ1oafPed2477+efhuuvg%0A8MO9rk7CmEK0iIiIhJ5ffoHJk2HsWNi8GU45xQXpyy+HWrW8ri6kpGfkkDY/m9y8fOJiY0hNTiAl%0AUdubV0QhWkRERELHTz+54Dx5MuzcCRddBEOHwjnnaMZzNaRn5DBsbib5BYUA5OTlM2xuJoCCdAX0%0AVk1ERESC39q1brpGq1ZuxTk5GZYvh/nz4dxzFaCrKW1+9v4AXSy/oJC0+dkeVRQ6tBItIiIiwevL%0AL93JgnPmwGGHwU03waBB0Lat15WFhdy8/Codlz8oRIuIiEhwsRbef9+NqXv3XWjQAFJT4f774dhj%0Ava4urMTFxpBTSmCOi43xoJrQonaOEJWekUOP4YtoPfQtegxfRHpGjtcliYiIHJqiInj9dejWDc47%0AD1asgH/9CzZscIFaAbrGpSYnEBMddcCxmOgoUpMTPKoodGglOgTpJAAREQkre/fCzJmubSM7G447%0Azp04eOONEKMVUX8qzg2azlF1CtEhqLyTAPSXXkREQsauXTB1qtsUJScHOneGWbPgqqtc/7MEREpi%0AvPJDNehvaAjSSQAiIhLStm6F8eNhwgTYscONp3vuOTeuTlM2JEQoRIcgnQQgIiIhaf16ePJJePZZ%0AyM+HlBQYMsT1QIuEGJ1YGIJ0EoCIiISUb76BG26ANm1cr/M110BW1h8nEYqEIK1EhyCdBCAiIiHh%0Ao4/cyYJvvgn16sF998HAgdC8udeViRwyhegQpZMAREQkKFkL8+a58LxkCTRuDI8+Cvfc4y6LhAmF%0AaBERETl0+/bB7NkuPGdmutXmsWPhttvcKrQfpGfk6FNZ8YxCtIiIiFTfnj3wwgswahSsWwcdOsCM%0AGfCXv0B0tN8eVnsmiNd0YqGIiIhU3Y4d8Pjj0KoV3Huv203wjTfcKnTfvn4N0FD+ngkigaCVaBER%0AEam8nBwYMwaeeQZ274ZLLnFj6s48M6AznrVngnhNIVpEREQqlp0NaWmuVaOoyLVrDB4MJ53kSTna%0AM0G8pnYOERERKdsXX7htuNu3h5kzoV8/WLMGXnrJswAN2jNBvKeVaBERETmQtbBwITzxBCxaBLGx%0A8NBDbs7z0Ud7XR2gPRPEewrRIiIi4hQWwty5MHw4fPklxMW5qRv9+kGDBl5X9z+0Z4J4SSFaREQk%0A0v3+u+t1HjkS1q6FE06AZ5+F66+H2rW9rk4kKClEi4iIRKqdO+Hpp920jZ9+gqQkmDMHUlIgKqri%0A24tEMIWHObCMAAAgAElEQVRoERGRSLN5M4wbB5MmwS+/wIUXuhMFzzsvoGPqREKZQrSIiEik+P57%0A1+P8/POwdy9ceSUMHQpdu3pdmUjIUYgWEREJdytWwIgR8MorcNhhcOONMGiQ630WkWpRiBYREQlH%0A1sKHH7pJG++8A/Xrw4MPwoABbuqGiBwShWgREZFwUlQEb77pwvOnn0KTJvDPf8Jdd8GRR3pdnUjY%0AUIgWEREJB3v3wssvuzF1K1dC69buxMGbboIYbYUtUtMUokVERELZ7t1upvOTT8LGjW4r7pdfhquv%0Adv3PIuIX+r9LREQkFG3bBhMmwPjx8PPPcOaZMGUKXHyxxtSJBIBCtIiISCjZsAFGj4apU2HPHujZ%0AE4YMgdNP97oykYiiEC0iIhIKsrJcv/PMme7r666DwYOhQwdv6xKJUArRIiIiweyTT9ykjTfegLp1%0A4e673ai6Fi28rkwkoilEi4iIBBtr3Wzn4cPdrOdGjeDhh6F/f2jc2OvqRASFaBERkeCxbx+8+qoL%0Az19/Dc2awdixcNttUK+e19WJSAkK0SIiUqb0jBzS5meTm5dPXGwMqckJpCTGe11W+MnPh2nTIC0N%0AfvgB2rd3X/fpA4cf7nV1IlIKhWgRESlVekYOw+Zmkl9QCEBOXj7D5mYCKEjXlLw8tyHKuHGwZQt0%0A6wZjxsBll0GtWl5XJyLl0P+hIiJSqrT52fsDdLH8gkLS5md7VFEYyc11kzVatIC//hW6doX334eP%0AP4bLL1eAFgkBWokWEZFS5eblV+m4VMKaNa5lY/p01/98zTUuTHfu7HVlIlJFCtEiIlKquNgYckoJ%0AzHGxMR5UE+KWL4cRI2DOHNfjfOutMGgQHHec15WJSDXp8yIRESlVanICMdFRBxyLiY4iNTnBo4pC%0AjLWwcCFceCEkJcH8+W5nwfXrXR+0ArRISPNbiDbGPG+M2WKM+abEsUeMMTnGmBW+P5f46/FFROTQ%0ApCTG80SvTsTHxmCA+NgYnujVSScVVqSwEF57DU49FS64AL75xq1Cb9gATzwBTZt6XaGI1AB/tnNM%0AAyYAMw46PsZaO8qPjysiIjUkJTFeobmyfv8dXnzRbc29Zg0cfzxMmQJ9+0KdOl5XJyI1zG8h2lr7%0AoTGmlb/uX0REJCjs3AnPPONG023aBF26wOzZcOWVEBVV8e1FJCR5cWJhf2PMDcAy4EFr7Q4PahAR%0AETk0W7a4+c4TJ8Ivv8D558OMGe6/xnhdnYj4WaBPLJwMHAd0BjYBT5Z1RWNMP2PMMmPMsq1btwaq%0APhERkfL98APccw+0bOl6nC+4AD7/HN57z11WgBaJCAEN0dbazdbaQmttETAVOLWc606x1iZZa5Oa%0ANGkSuCJFRERK8/XXcN110LYtTJ3qLq9c6cbWnXKK19WJSIAFtJ3DGHOstXaT78srgG/Ku76ISCRK%0Az8ghbX42uXn5xMXGkJqcoJP7vGItLF0Kw4fDvHlQvz4MGAADB0K8fiYikcxvIdoYMws4BzjKGLMR%0AeBg4xxjTGbDAOuAOfz2+iEgoSs/IYdjczP3bbefk5TNsbiaAgnQgFRXBW2+58Pzxx3DUUfD443D3%0A3XDkkV5XJyJBwJ/TOfqUcvg5fz2eiEg4SJufvT9AF8svKCRtfrZCdCAUFMCsWW6uc1aW63ueMAFu%0Avhnq1vW6OhEJItr2W0QkiOSWss12ecelhvz6Kzz3HDz5pNsUpWNHeOkl6N0boqO9rk5EgpBCtIhI%0AEImLjSGnlMAcFxvjQTURYPt2N6Luqafc5R493Jbcl1yiKRsiUq5Aj7gTEZFypCYnEBN94AYdMdFR%0ApCYneFRRmPrxR3jgAdeu8fDD0L07LFniTiK89FIFaBGpkFaiRUSCSHHfs6Zz+MnKlW5b7pdecpM3%0Arr0WBg927RsiIlWgEC0iEmRSEuMVmmvaZ5+5SRvp6RATA3fd5VaiW7XyujIRCVEK0SIiEp6shfnz%0AXXj+4AM3mu7vf4f+/UGbeInIIVKIFhGR8LJvn9tFcPhw+OortynK6NFw++1usxQRkRqgEC0iIuEh%0APx+mT4e0NPj+e2jXDl54wfU9H36419WJSJhRiBYRkdCWlweTJ8PYsbBlC5x6KowaBZdfDrU0hEpE%0A/EMhWkREQtOmTS44T54Mu3ZBcjIMHQpnn60RdSLidwrRIiISWtaudS0b06a5/uerr4YhQyAx0evK%0ARCSCKESLiEho+PJLGDHCnTQYHQ233AKDBkGbNl5XJiIRSCFaxCc9I0cbXIgEG2vh/ffdpI1334Uj%0AjnCbo9x/PxxzjNfViUgEU4gWwQXoYXMzyS8oBCAnL59hczMBFKRFvFBU5DZGGTECPv8cmjZ1QfrO%0AO6FhQ6+rExFRiBYBt8VycYAull9QSNr8bIVoOWT6lKMK9u51W3KPHAnZ2XDccfD003DjjVCnjtfV%0AiYjspxAtAuTm5VfpuEhl6VOOStq1C6ZOdZui5ORA587w73/DlVfCYfpVJSLBRwM0RYC42JgqHRep%0ArPI+5RBg61a3FXeLFvDgg9C2LbzzjjuJ8JprFKBFJGgpRIsAqckJxERHHXAsJjqK1OQEjyqScKFP%0AOcqwbh307w8tW8I//wnnnguffgqLF7t5z5rzLCJBTm/xRfjjY3X1rUpNi4uNIaeUwByxn3JkZrp+%0A51mz3G6C118PqanQvr3XlYmIVIlCtIhPSmK8QrPUuNTkhAN6oiFCP+VYutRN13jrLahXz42oGzgQ%0AmjXzujIRkWpRiBYR8aOI/pSjqAjmzXPh+aOPoHFjeOwxuOceaNTI6+pERA6JQrSIiJ9F3KccBQUw%0Ae7ab8fzNN+6kwXHj4NZb3Sq0iEgYUIgWEZGasWcPPP88jBoF69fDiSfCjBnwl7+4bbpFRMKIQrSI%0AiByan3+GiRPhqadg2zY4/XSYMAEuucSdPCgiEoYUokVEpHo2boQxY+CZZ+DXX11oHjYMzjjD68pE%0ARPxOIVpERKpm1SpIS4MXX3QnD/bpA4MHQ6dOXlcmIhIwCtEiIlI5n3/uThZ8/XWoXRvuuMPtMtiq%0AldeViYgEnEK0iIiUzVp47z03pm7RIoiNhb/+1e02ePTRXlcnIuIZhWgREflfhYXw2msuPGdkQFyc%0Am7rRrx80aOB1dSIinlOIFhGRP/z2mxtLl5YGa9fCCSfAs8+67blr1/a6OhGRoKEQLSIisHMnPP20%0Am7bx00+QlARz5kBKCkRFeV2diEjQUYgWEYlkmze73QQnTYJffoELL4SZM+Hcc8EYr6sTEQlaCtEi%0AIpHo++9dj/Pzz7ttuq+8EoYMga5dva5MRCQkKESLiESSFSvcmLpXXoHDDoObboJBg6BtW68rExEJ%0AKQrRIgGWnpFD2vxscvPyiYuNITU5gZTEeK/LknBmLXz4oZu08c47brrGoEEwYAAce6zX1YmIhCSF%0AaJEASs/IYdjcTPILCgHIyctn2NxMAAVpqXlFRfDGG27l+dNP3Vznf/0L7rrLzXsOInpzKSKhRiFa%0A5CD+/GWeNj97f4Aull9QSNr8bAUGqTl798LLL7vwvGoVtG4NEyfCzTdDTIzX1f0PvbkUkVBUy+sC%0ARIJJ8S/znLx8LH/8Mk/PyKmR+8/Ny6/ScZEq2b0bxo6FNm1cYD78cBemV6+Gu+8OygAN5b+5FBEJ%0AVlqJlmoJ9Y9ey6rf3yvFcbEx5JQSmONigzPcSIjYtg0mTIDx4+Hnn+Hss2HKFLj44pAYU6c3lyIS%0AihSipcpC/aPX8ur39y/z1OSEAx4bICY6itTkhBq5f4kwGzbA6NEwdSrs2QOXX+7G1HXv7nVlVaI3%0AlyISitTOIVUW6h+9lld/Wb+0a+qXeUpiPE/06kR8bAwGiI+N4YlenULizYcEkawsN5quTRvX69y7%0AN3z7LaSnh1yABvfmMib6wF0R9eZSRIKdVqKlykL9o9fy6h9zTWe/rxSnJMYrNEv1fPKJG1P3xhtQ%0Aty7cey888AA0b+51ZYek+P+HUG4RE5HIoxAtVRbqH72WV79+mUvQsRbeftuF5yVLoHFjeOQRF6Ab%0AN/a6uhqjN5ciEmoUoqXKQr2vt6L69ctcgsK+fW5XweHDITPTrTaPGwe33gr16nldnYhIxFOIlioL%0A9dXaUK9fwtyePfDCCzBqFKxbBx06wPTp0KcPREd7XZ2IiPgYa63XNVQoKSnJLlu2zOsyRET8Z8cO%0AmDTJrTZv3QrdusHQoXDZZVBL54CLiASKMWa5tTapoutV6l9mY0yPyhwTEZEqys2F1FRo0QL+9jdI%0ASoIPPoCPP3Yj6xSgRUSCUmX/dR5fyWMiIlIZ2dlw221uS+7Ro6FnT1ixAubNg7POColNUkREIlm5%0APdHGmO7A6UATY8wDJb51BBBV+q1ERKRMX3wBI0bA3LlQu7YL0g8+CMcd53VlIiJSBRWdWHg4UN93%0AvQYlju8ErvJXUSIiYcVaWLjQTdpYuBAaNoRhw+C++6BpU6+rExGRaig3RFtrPwA+MMZMs9auD1BN%0AIiLhobAQXn/dhefly+GYY2DkSLjjDjjiCK+rExGRQ1BRO8dYa+0AYIIx5n/GeFhre/qtMhGRUPX7%0A7/Diiy4wr1kDbdvC1KnQt69r4RARkZBXUTvHDN9/R/m7EBGRkLdzJ0yZ4k4U3LQJunaFV1+FK66A%0AKJ1GIiISTioK0WnA+cAl1tohAahHRCT0bNni5jtPmgR5eXDeeTBjBpx/vqZsiIiEqYpC9LHGmNOB%0AnsaYfwMH/Daw1n7pt8pERILdDz+4nQWff961cPTqBUOGwCmneF2ZiIj4WUUh+v+AvwPNgNEHfc8C%0A5/mjKBGRoPb1125M3ezZbjOUG2+EQYMgIcHrykREJEAqms4xB5hjjPm7tfYfAapJRCT4WAtLl7pJ%0AG/PmQf36MGAADBwI8fFeVyciIgFW0Uo0ANbafxhjegJn+Q69b639r//KEhEJEkVF8N//uvD8ySfQ%0ApAk8/jjcfTcceaTX1YmIiEcqFaKNMU8ApwIzfYfuN8acbq19yG+ViYh4qaAAZs1ybRtZWdCqFUyY%0AALfcAjExXlcnIiIeq1SIBi4FOltriwCMMdOBDEAhWkTCy6+/wrPPwpNPwo8/wkknwcsvw9VXw2GV%0A/SdTRETCXVV+I8QCP/suN/RDLSIi3tm+3a00jx/vLp91FjzzDFx8scbUiYjI/6hsiH4CyDDGLMaN%0AuTsLGOq3qkREAuXHH93mKFOmwJ490LOnG1N3+uleVyYiIkGswhBtjDHAUqAbUDz8dIi19id/FiYi%0A4ldZWW5b7pm+Uz2uvRYGD4YTT/S2LhERCQkVhmhrrTXGzLPWdgLeCEBNIiL+8+mnbtLGf/4Ddeu6%0AKRsPPAAtW/rtIdMzckibn01uXj5xsTGkJieQkqixeCIioaxWJa/3pTGmSltwGWOeN8ZsMcZ8U+JY%0AI2PMAmPMGt9/NR9KRPzPWnjnHTjnHOjeHT78EB5+GNavd9t1+zlAD5ubSU5ePhbIyctn2NxM0jNy%0A/PaYIiLif5UN0acBnxpjvjPGfG2MyTTGfF3BbaYBFx90bCiw0FrbFliI+qpFxJ/27XNj6hIT4U9/%0Agu++c/3PGzbAI4/AUUf5vYS0+dnkFxQecCy/oJC0+dl+f2wREfGfyp5YmFzVO7bWfmiMaXXQ4cuB%0Ac3yXpwPvA0Oqet8iIuXKz4dp0yAtDX74Adq1gxdecH3Phx8e0FJy8/KrdFxEREJDuSHaGFMHuBM4%0AHsgEnrPW7juEx2tqrd3ku/wT0PQQ7ktE5EB5eTB5MowdC1u2wKmnupXnnj2hVmU/eKtZcbEx5JQS%0AmONitWGLiEgoq+i3ynQgCReg/wQ8WVMPbK21gC3r+8aYfsaYZcaYZVu3bq2phxWRcLRpkxtL16IF%0APPSQa99YvNidRJiS4lmABkhNTiAmOuqAYzHRUaQmJ3hUkYiI1ISK2jk6+KZyYIx5Dvj8EB9vszHm%0AWGvtJmPMscCWsq5orZ0CTAFISkoqM2yLSARbswZGjXKtG/v2Qe/ebkxdYqLXle1XPIVD0zlERMJL%0ARSG6oPiCtXafOfRdu94AbgSG+/77n0O9QxGJQMuXw4gRMGeO63G++WZITYU2bbyurFQpifEKzSIi%0AYaaiEH2yMWan77IBYnxfG1xHxhFl3dAYMwt3EuFRxpiNwMO48PyKMeZWYD3Q+xDrF5FIYa1r0Rg+%0AHBYsgCOOcC0c998PxxzjdXUiIhJhyg3R1tqo8r5fwW37lPGt86t7nyISgYqKID3dhecvvnCBefhw%0AuPNOaNjQ6+pERCRCVXbEnYhIYP3+u9uSe+RIyM52rRrPPAM33AB16nhdnYiIRDiFaBEJLrt2wdSp%0AbjRdTo47SXD2bLjySoiq9odjIiIiNUohWkSCw9at8NRTMGGCm/d87rnw/PNw4YVw6Cc1i4iI1CiF%0AaBHx1rp18OST8Nxz8NtvcMUV7oTBU0/1ujIREZEyKUSLiDcyM12/86xZbjOUvn3dmLp27byuTERE%0ApEIK0QGSnpGjzRZEAJYuddM13noL6tWDAQPcn2bNvK5MRESk0hSiAyA9I4dhczPJLygEICcvn2Fz%0AMwEUpCUyFBXBvHkuPH/0ERx1FDz2GNxzDzRq5HV1IUdvykVEvFfL6wIiQdr87P0Bulh+QSFp87M9%0AqkgkQAoK4MUX4aST4LLLYONGGD8e1q+Hv/9dAboait+U5+TlY/njTXl6Ro7XpYmIRBSF6ADIzcuv%0A0nGRkLdnjwvLxx/v5jobAy+9BGvWwL33Qt26XlcYsvSmXEQkOKidIwDiYmPIKSUwx8XGeFCNiB/9%0A/DNMnOhG1W3bBmec4b6+9FKNqashelMuIhIctBIdAKnJCcREH7hJREx0FKnJCR5VJFLDNm6EBx+E%0AFi3g//4PunWDJUvcnz//WQG6BpX15ltvykVEAkshOgBSEuN5olcn4mNjMEB8bAxP9OqkE4Ek9K1a%0ABbfcAscdB+PGuRnPX38Nb77pVqGlxulNuYhIcFA7R4CkJMYrNEv4+PxzN2kjPR1q14Y77nAr0a1a%0AeV1Z2Cv+d0TTOUREvKUQLSKVYy0sWODC8+LFEBsLf/0r9O8PRx/tdXURRW/KRUS8pxAtIuUrLIQ5%0Ac2DECMjIgLg4t0337bdDgwZeVyciIuIJhWgRKd1vv8H06ZCWBt99ByecAM89B9dd51o4REREIphC%0AtIgc6Jdf4OmnYcwY2LwZTjkFRo6Eyy+HqKiKby8iIhIBFKJFxPnpJzdhY9Ik2LkTLroIhgyBc8/V%0AiDoREZGDKESLRLq1a2HUKJg2zW3TfdVVLjx36eJ1ZSIiIkFLIVokUmVkuJMFX30VDjsMbroJBg2C%0Atm29rkxERCToKUSLRBJr4YMP3Ji6+fPddI3UVLj/fjj2WK+rExERCRkK0SKRoKgI3njDhefPPoOm%0ATeGJJ+DOO9285zCQnpGjDUhERCRgFKJFwtnevfDyy65tY9Uqtz335Mlw440QE+N1dTUmPSOHYXMz%0AyS8oBCAnL59hczMBFKRFRMQvanldgIj4we7dbkRdmzZw881Qpw7MmgXZ2W71OYwCNLgtsIsDdLH8%0AgkLS5md7VJGIiIQ7rUSLhJOtW2H8eJgwAXbsgHPOgWefdePqDhpTF07tD7l5+VU6LiIicqgUokXC%0Awfr1bivuZ5+F/HxISXFj6rp1K/Xq4db+EBcbQ04pgTkuNrxW3EVEJHionUMklH3zDfTt69o2Jk+G%0Aa66BrCx4/fUyAzSEX/tDanICMdEH7qYYEx1FanKCRxWJiEi400q0SCj66CM3aeO//4V69eC++2Dg%0AQGjevFI3D7f2h+LV83BpTxERkeCnEC0SKqyFefNceF66lN9jj+TFC25kYodk6h7dlNRttUipXIYO%0Ay/aHlMR4hWYREQkYhWiRYLdvH8ye7cbUZWZC8+Z8nfooN5mT+NlEA7Cjij3NqckJB/REg9ofRERE%0AqkI90SLBas8emDjRbcN9/fVQWAjTp8N333FXozP2B+hiVelpTkmM54lenYiPjcEA8bExPNGrk1Zy%0ARUREKkkr0SLBZscOmDQJxo1zI+u6d4ennoJLL4Va7n1vTfQ0q/1BRESk+hSiJWIF3ZzknBy3Qcoz%0Az7jNUi65xI2pO/PM/5nxHI49zSIiIqFEITpIBV3ACzNBNSc5OxvS0mDGDNey8Ze/wODBcPLJZd5E%0APc0iIiLeUk90ECoOeDl5+Vj+CHjpGTlelxY2gmJO8hdfwFVXQfv2MHMm3H47rFnjLpcToEE9zSIi%0AIl7TSnQQKi/gKSTVDM/mJFsLCxe6MXULF0LDhjBsmJvz3LRple4qFHqa9YmKiIiEK4XoIBRuG2EE%0Ao4D3FBcWwty5bkzd8uVw7LGuhaNfPzjiCP88pseCqmVGRESkhqmdIwiVFeR00ljNCdg20b//DlOn%0AQrt20Ls37Nzpvv7hBxg0KGwDNARJy4yIiIifKEQHodTkBKKjDpzGEB1ldNJYDfJ7T/HOnW6luXVr%0At9rcsCG8+iqsXAm33Qa1a9fM4wQxfaIiIiLhTO0cwcpW8HUY8apv1i89xZs3u5nOEyfCL7/ABRfA%0Aiy+SfmQCae+uJvev7wRdb7C/Xn+N4RMRkXCmEB2E0uZnU1B0YGouKLJheWJhVfpmg/okte+/h1Gj%0A4IUXXAvHlVfC0KHQtWtQ9QYf/Bqe264Jry3P8UttGsMnIiLhTO0cQSiSPgavbN9s0I79++oruPZa%0AtzX3c89B376wapVr3ejaFQie3uDSXsOZn27wW20awyciIuFMK9FByJ8fgwfbam5l3zBUd+yfX56v%0AtfDhh25M3TvvQP368OCDMGAAxMVV+FwqOu4vpb2GZXUJ1VRtoTCGT0REpDq0Eh2E/DU5IhhXcys7%0AiaQ6QbTGn29REfznP3D66XDOOW5U3eOPw4YNMHJkqQG6tOdS0XF/qUowVt+yiIhI+RSig5C/PgYP%0AlraCkir7hqE6QbTGnu/evTB9OnTsCCkp7uTBSZNg/Xr461/hyCPLvXnAxulVoKzXyhz0tfqWRURE%0AKqZ2jiDlj4/Bg6WtoKTi51hRy0V1TlI75Oe7ezc8+yw8+SRs3AgnnQQvvwxXXw2HVf5/nco+R38r%0A6zW8sms8i1dtDZoWHxERkVCgEB1BgnXkWGXeMFQniFb7+W7bBhMmwPjx8PPPcNZZ8Mwz8Kc/gTl4%0A3bZygqE3OFjCvIiISDhQiI4goT5yrKpBtMrPd8MGGD3a7Si4Zw/07AlDhrge6DARDGFeREQkHChE%0AR5BIW4ms9PPNynInBs6c6b6+7joYPBg6dAhwxSIiIhIqjLXBvxVeUlKSXbZsmddlSLj59FM3pu4/%0A/4G6deH22+GBB6BFC68rExEREY8YY5Zba5Mqup5WoiNYsM2MDghr3WznESPggw+gUSN4+GG49144%0A6iivqxMREZEQoRAdoYJpK+qA2LfP7SI4YoTbZbBZMxgzBm67zW2WIiIiIlIFmhMdoYJxZrRf5OfD%0A5Mlwwglue+69e+GFF+C779wOgwrQIiIiUg1aiY5QwTgzukbl5bnwPHYsbNkCp53mVp4vuwxq6b2j%0AiIiIHBqliQgVLFtR17jcXDdZo0ULeOghSEyE99+HTz4hvUUSPUa+T+uhb9Fj+CJPtzsXERGR0KaV%0A6EoIxxPwQn1m9P9YswbS0tz23Pv2Qe/ebsZz585ABPaAi4iIiF9pJboCxeErJy8fyx/hK9RXMVMS%0A43miVyfiY2MwQHxsDE/06hR6gXL5cheYExJgxgy49VZYvRpmzdofoCGCesBFREQkILQSXYHywlfI%0ABc6DhOzuddbCokVu0saCBdCwIQwdCvffD02blnqTsO8BFxERkYBSiK5AKIevsGtDKSyE9HS3Qcqy%0AZXDMMW6nwTvugCOOKPemcbEx5JTyMwv5HnARERHxhEJ0BUI1fAWqBzggQf333+Gll1xgXr0ajj8e%0ApkyBvn2hTp1K3UWo9ICH3RufANJrJyIigaQQXYFQCV8Hq6gHuCbCht+D+q5d8MwzbjRdbi506QKz%0AZ8OVV0JUVJXuqrieYA5ZOvmx+vTaiYhIoBlrrdc1VCgpKckuW7bMs8cPxRWuVkPfKvN7MdFR//Om%0AoDonFfYYvqjUVfr42Bg+Gnpele7rAFu2wFNPwcSJbt7z+ee7nufzzwdjqn+/Qc5vr2cE0GsnIiI1%0AxRiz3FqbVNH1tBJdCaF4Ap4x7vy70tTUiZI13i/+ww/w5JPw3HOuhaNXLzem7pRTqnd/fuSPN1ah%0A3H/vNb12IiISaArRlRRKq9HpGTllBuiyVCds1Fi/+Ndfu0kbs2e73QRvuAFSU93YuiDkr9aBUO2/%0ADwZ67UREJNA8mRNtjFlnjMk0xqwwxnjXp1FJoTYrurzZx1FltENUJ2ykJicQE31gb3Kl+8WthSVL%0A4NJL4eST4Y03YMAAtxr97LNBG6DBfzOnD+n1jHB67UREJNC83GzlXGtt58r0nHgt1DbqKG9Vuc9p%0AzWssbFRrw5aiInjzTTjjDDjrLPj8c/jHP2D9etKvG0iPF7ODfltuf7UOhM0GOB7QayciIoGmdo5K%0ACLV+y7I+2j6ybjSPp3QiqWWjGmtNqXS/eEGB20VwxAjIyoKWLd3Jg7feCnXrhtR0BX+2DoRi/32w%0A0GsnIiKB5FWItsB7xphC4Blr7RSP6qiUUOu3LGss38OXnQj4P2yU7B8/ri6M2b2ck2Y/Bxs2QMeO%0AbuZz794QHb3/NqG0M2Sojj0UERGRmuNViD7DWptjjDkaWGCMWWWt/bDkFYwx/YB+AC1atPCixv1C%0ALTR5ORO5eEW59s4d9P/yLW5a/iaN8neyrfOpHDVpElxySalj6kJptT8UZk6LiIiIf3k+J9oY8wiw%0A21o7qqzreD0nGkJrOoeXUobN5s/vzaLPV/OpV/Ab77U5hae7XcWmjknlzuvVnF8REREJBkE7J9oY%0AUw+oZa3d5bt8EfBYoOuoKvVbVmDVKhg5klemv0gtW8R/OpzNM6ddyeomrQAwFawoh9pqv4iIiEQ2%0AL7VrTW0AABfASURBVNo5mvL/7d17lJ11fe/x9zfJFAYKDChVMoLAkaYuBJNDFkQRC9KaoCIRu1ot%0Ay4K6jncUXYTLwXVE6pJoLBYVpeANjigUCFO0lKAFqqYnaG4kQQkQG5DhYsRcQKZmkvzOH3tP2DPZ%0At2ff9573a61Zs+fZz977yW/vPPnkN9/n+4PbIvcr/WnAd1NKd7bhONqqZ2a277svd7Hg0BDsvTf/%0AcsLpXPnqt/D4AS8Zt1ul+vGsJRI9M36SJKkrtTxEp5R+Bby61a/bSbqpE0VRKcFdd8HChXDvvXDg%0AgfDJT8K559L3+HaeWbwWaphRrna2v+vHT5Ikdb129ometLqt7/RuO3bkVhU87jiYNw8efji3TPej%0Aj8Jll8HBB7ekX2/Xjp8kSeoZ9olug27qRAHAf/83XHcdLFoEGzbAn/4pfOMbcNZZsNdee+xezYxy%0APeUYXTd+kiSp5xii26Br+k5v3QpXXw1f/CI8/TQcf3wuSJ9xBkyp7ZcYQ6uG+fT3H2Dz86O7txWW%0AY0DluuiuGT9JktSzDNEtMHHW9ZQ/O5hbVwx3bieKp56Cf/xH+NrXYNs2mDsXLrwQTj65aI/nak2s%0AZS40MrqTS29/gD/s2FWx1rlZnTy8WFGSJFXLmugmGwuOw1tGSOSC4a0rhnn7cYNNrRuuySOPwPvf%0AD4cfnptxnjcPVq6EO++EU06pK0BD8VrmQltGRquqdW5G3XWx9+nixWsZWjVc83NKkqTe5Ux0k5W6%0ACO6eBzd1ziIiK1fm2tTdcktuKe5zzoHzz4dXvKKhL1NrzXKxx5Wqu651Nrmblh2XJEntZ4huso69%0ACC4luOeeXHi+6y7Yf3+44AL42MfgpS9t6EuNBdtya2P2901l774p42qlx1Rb61xP67uOfZ8kSVJH%0AspyjyUoFwLZdBLdrFyxeDCecAKeeCvffD5dfDo89lvvehAA9ViZRykB/H5efeQyfOv1o+vumjrsv%0AS61zPa3v2vE+Da0a5sSFd3PERf/KiQvvtnREkqQu4kx0k3XMctbbt8N3vgOf/zysXw9HHpnrvHH2%0A2bD33mUfWs8Fd+XqoAfzzzW23xNbRjigv4+9+6aw5fnRlra+a/X75IIxkiR1N0N0FeoJkVmXs264%0AZ5+Fa6+FK66A4WGYORNuvBHe/naYVvntrzfslQqwASy96A17PP+WkVH6+6byxb+ZmXmM6ml91+r3%0AyRpsSZK6myG6gkbMGFa7nHVDbdoEX/4yfOUrsHlzrj3d17+ea1eXoctGvWGvUrBtZJisdza5le+T%0ANdiSJHU3a6Ir6Lolph99FD76UXj5y+Hv/z4Xnpcty11EOG9e5jZ19Ya9BXNnlK1zbmSYbMWS443S%0AcbXykiQpE2eiK+iaGcN163KdNr73vVxQfte7YMECeOUrgdpLUupdHbBSmUSjVx9sy6x/DTqmVl6S%0AJNXEEF1Bxy8xvXQpLFwIP/gB7Ltvbhb64x+HQw/dvUs9JSmNCHvlgu1kDZNtr5WXJEl1MURXUEvI%0Aa/ry0SnBHXfkwvNPfwovehFcdhl8+MNw0EF77F5P3XGzw95kDpPdMmsuSZL2ZIiuIGvIq2bWt+aQ%0AvWMH3HRTLjyvWweHHQZf+hK85z25WegS6i1JaXbYM0xKkqRuY4iuQpaQV2nWt6bSiuefh299C77w%0ABdi4EY4+Gq6/Ht7xjtwy3RW0oySl6bPxkiRJbWR3jgarNOtbKmSfd9PqPVet27wZPvMZOPxw+MhH%0AYPp0uP12WLMmd+FgFQEaKnfIaLTCVQoTL/xHwRX5JElSr3AmusEqzfqWK6EYC5t7/+ZJ5v3wRvin%0Af4LnnoPTToOLL4aTTqrpmFxIRJIkqbEM0Q1W6ULEUiEb4MhnHud9P1vMqZ+9GyLlyjUuuACOPbbs%0Aa1ZTOuFCIpIkSY1jiG6wcrO+Q6uG+f0fduzxmGOffIgPLLuFeQ/9P7ZP6+OGmfOYftklvPHNcyq+%0AXiNWVGy0jm8LKEmSVCdDdBMUm/WdGHZJiddtXM0H77uZEx9dw9a99uWq1/w13z7udJ7Zd4DBtc/z%0AxjdXfq1OLJ2YrL2fJUnS5GGIbpGxsDtl105OW/+ffPC+W3jV0xt46o8P4jOnvIfvvXoev99rn937%0AV1v60ImlE5O597MkSZocDNEt8tvfbuWd6+7mfT+7lSM2P8mGgwa5YN5HGTr6FLZP27PLRrWlD51a%0AOmHvZ0mS1MsM0VWoq+fx1q1w9dUsvebzvPjZ33H/S4/i/fP/Nz886gR2TZnKgfv0MXV0V82lD5ZO%0ASJIktZ4huoKaL9x76im48kr46ldh2zZ2zXk95/yP07h38FUQAeTC7qdOPxqovfTB0glJkqTWi5RS%0Au4+hotmzZ6fly5e35bVPXHh30XKJwYF+ll70hj0fsGFDbmXBb30Ltm+Hv/oruPBCOO44V/GTJEnq%0AcBGxIqU0u9J+zkRXUPWFe6tXw+c+B//8zzBtGpx9NixYAEcdtXsX64QlSZJ6gyG6grIX7qUEP/4x%0ALFwId94J++0H558P550HhxzShqOVJElSKxiiKyh24d4+04Ir/ui/4LWXwLJl8Cd/Ap/9LHzwgzAw%0AUPNrNaLcw5IRSZKk5jNEV1B44d6mZ7Zx9sb/5KPLb2O/jY/AEUfAVVfBu98N/fW1lGvEyoOduHqh%0AJElSL5rS7gPoBvOPOoCle6/hoRvP5ZJbFrHf/vvAd78LDz0EH/pQ3QEayq882MrnkCRJUmXORFfj%0A2mvhE5+AP/9zuOYamDdvd5u6RmnEyoOduHqhJElSLzJEV+O974U5c+A1r2naSzRi5cFOXb1QkiSp%0A11jOUY39929qgIbcBYz9fVPHbcu68mAjnkOSJEmVOROdQTM7XzRi5UFXL5QkSWoNVyys0sTOF5Cb%0A5b38zGOYP2vQ1nKSJEk9wBULG6xS5wtby0mSJE0ehugqlet8US5gVwrRE2ewT/mzg7nnwU08sWWE%0AgX36SAm2jow6uy1JktRBDNFVKtf5oth2oOT2McUWR/nOssd237/5+dFxz+XstiRJUmewO0eVynW+%0AmFqiZ3Sp7WOKzWCX48IpkiRJncEQXaX5swa5/MxjGBzoJ4DBgf7dFxXuLHFxZqntY2pZBMWFUyRJ%0AktrPco4M5s8aLFpKMViipGOwwiIn5UpByj1GkiRJ7eVMdAPUushJsceV48IpkiRJncGZ6AaodZGT%0AYo9rVHcO+1ZLkiQ1j4ut9KBKC8NIkiSpOBdb6UHVzi7X07dakiRJlRmiu0SxntKl+kaXWxhGkiRJ%0A9fPCwi5RadnxQqU6eNjZQ5IkqTEM0V0iy+xyrd1CJEmSVB3LOVpgaNUwn/7+A7uX8R7o7+PStx6d%0AqT653LLjE9XaLaRWdgKRJEmTjSG6yYZWDbPglvsZ3flCF5QtI6MsuPl+YM965lIWzJ3BgpvvZ3TX%0AC8/TNyVKzi6XWhim0bLUakuSJPUKyzmabNGS9eMC9JjRXaloPXNZUeHnNshSqy1JktQrDNFNVq4j%0ARpZuGcXC+OjOGoJ4g9kJRJIkTUaG6CYr1xFjSgRHXPSvnLjwboZWDZd9nk4Nq3YCkSRJk5EhuskW%0AzJ1B39TidRc7UyLxQh1xuSBdS1gdWjXMiQvvrjqo18JOIJIkaTIyRDfRWNeK0Z2JKQU5ulikrlRH%0AnDWsjl3wN7xlpOqgXov5swa5/MxjGBzoJ4DBgX6XF5ckST3P7hwZVdvO7ZNDa7lh2WOMVTHvSrnQ%0Ae/mZx/Dxm1YXfe5ypRlZ29a1cunvVnUCkSRJ6hSG6Ayqbec2tGp4XIAeMxZiS/V8TsCJC+8uGY6z%0AhNVOraGWJEnqBZZzZFBtO7dFS9bvEaDHPLFlpGhpxphGlV14wZ8kSVLzGKIzqHZ2t9xs7/SB/nF1%0AxMU0os9ypRrqVlx0KEmS1KsM0RlUO7tbar+A3SF2/qxBll70hpLrpdRbdlHugr9WXXQoSZLUqwzR%0AGZQqw3h++45xAbTYfgGcNeewPWqam1l2MRbU/2vhm1l60RvGXZzoKoOSJEm1M0RnMDa7O9DfN277%0A5udHx83kFpsFPmvOYdzz4KY9yifa0Wd5sl50aAmLJElqlLaE6IiYFxHrI+KRiLioHcdQq/mzBtl3%0Arz2bmkycyS2cBV4wdwa3rhguWj7Rjj7Lk/GiQ0tYJElSI7W8xV1ETAWuAv4SeBz4eUTcnlL6RauP%0ApVZZZ3Ir9WxudZ/lBXNnjGvVB72/ymAr+2ZLkqTe146Z6OOBR1JKv0opbQduBM5ow3HULOtMbqeV%0AT0zGVQY77T2QJEndrR2LrQwCvy74+XHghDYcR82yzuSWWlylneUTk22VwU58DyRJUvfq2AsLI+J9%0AEbE8IpZv2rSp3YczTtaZ3HZcPKjxfA8kSVIjtWMmehg4tODnl+W3jZNSuga4BmD27NmlFgBsmywz%0AuYWt5Z7YMsL0gf6SS3urOXwPJElSI0VKrc2nETENeAg4lVx4/jnwtymlB0o9Zvbs2Wn58uUtOkJJ%0AkiRNVhGxIqU0u9J+LZ+JTintiIiPAEuAqcA3ywVoSZIkqdO0o5yDlNIdwB3teG1JkiSpXh17YaEk%0ASZLUqQzRkiRJUkaGaEmSJCmjttRE94KhVcO2S5MkSZqkDNE1GFo1PG7FwuEtI1y8eC2AQVqSJGkS%0AsJyjBouWrB+35DfAyOhOFi1Z36YjkiRJUisZomvwxJaRTNslSZLUWwzRNZg+0J9puyRJknqLIboG%0AC+bOoL9v6rht/X1TWTB3RpuOSJIkSa3khYU1GLt40O4ckiRJk1OklNp9DBXNnj07LV++vN2HUZSt%0A7iRJknpHRKxIKc2utJ8z0XWw1Z0kSdLkZE10HWx1J0mSNDk5E12HTm91Z6mJJElSczgTXYdObnU3%0AVmoyvGWExAulJkOrhtt9aJIkSV3PEF2HTm51Z6mJJElS81jOUYdObnXX6aUmkiRJ3cwQXaf5swY7%0AIjRPNH2gn+EigbkTSk0kSZK6neUcPaqTS00kSZK6nTPRPaqTS00kSZK6nSG6h3VqqYkkSVK3s5xD%0AkiRJysgQLUmSJGVkiJYkSZIyMkRLkiRJGRmiJUmSpIwM0ZIkSVJGhmhJkiQpI0O0JEmSlJEhWpIk%0AScrIEC1JkiRl5LLfFQytGmbRkvU8sWWE6QP9LJg7w6W0JUmSJjlDdBlDq4a5ePFaRkZ3AjC8ZYSL%0AF68FMEhLkiRNYpZzlLFoyfrdAXrMyOhOFi1Z36YjkiRJUicwRJfxxJaRTNslSZI0ORiiy5g+0J9p%0AuyRJkiYHQ3QZC+bOoL9v6rht/X1TWTB3RpuOSJIkSZ3ACwvLGLt40O4ckiRJKmSIrmD+rEFDsyRJ%0AksaxnEOSJEnKyBAtSZIkZWSIliRJkjIyREuSJEkZGaIlSZKkjAzRkiRJUkaGaEmSJCkjQ7QkSZKU%0AkSFakiRJysgQLUmSJGVkiJYkSZIyMkRLkiRJGRmiJUmSpIwM0ZIkSVJGhmhJkiQpI0O0JEmSlJEh%0AWpIkScooUkrtPoaKImIT8GgbD+HFwG/b+Pq9zvFtLse3uRzf5nFsm8vxbS7Ht7maOb4vTykdXGmn%0ArgjR7RYRy1NKs9t9HL3K8W0ux7e5HN/mcWyby/FtLse3uTphfC3nkCRJkjIyREuSJEkZGaKrc027%0AD6DHOb7N5fg2l+PbPI5tczm+zeX4Nlfbx9eaaEmSJCkjZ6IlSZKkjAzRBSJiY0SsjYjVEbG8yP0R%0AEV+KiEciYk1E/M92HGc3iogZ+XEd+9oWEedN2OfkiNhasM//adfxdoOI+GZE/CYi1hVsOygifhgR%0AD+e/H1jisfMiYn3+s3xR6466e5QY30UR8WD+7/9tETFQ4rFlzyWTXYmxvTQihgv+/r+pxGP97FZQ%0AYnxvKhjbjRGxusRj/eyWERGHRsQ9EfGLiHggIj6W3+65twHKjG9Hnnst5ygQERuB2Smlon0H8yf1%0Ac4E3AScAV6aUTmjdEfaGiJgKDAMnpJQeLdh+MnB+Sukt7Tq2bhIRrweeA65PKb0qv+3zwO9SSgvz%0AJ+gDU0oXTnjcVOAh4C+Bx4GfA+9MKf2ipX+ADldifN8I3J1S2hERnwOYOL75/TZS5lwy2ZUY20uB%0A51JKXyjzOD+7VSg2vhPu/wdga0rpsiL3bcTPbkkRcQhwSEppZUTsB6wA5gPn4Lm3bmXG92V04LnX%0AmehsziB3UkoppWXAQP4NVzanAhsKA7SySyn9GPjdhM1nANflb19H7uQz0fHAIymlX6WUtgM35h+n%0AAsXGN6V0V0ppR/7HZeRO7MqoxGe3Gn52q1BufCMigL8GvtfSg+oRKaUnU0or87efBX4JDOK5tyFK%0AjW+nnnsN0eMl4EcRsSIi3lfk/kHg1wU/P57fpmzeQekT+Gvzv675t4g4upUH1SNeklJ6Mn/7KeAl%0ARfbxc9wY7wH+rcR9lc4lKu7c/N//b5b4dbif3fqdBDydUnq4xP1+dqsUEYcDs4D78NzbcBPGt1DH%0AnHsN0eO9LqU0EzgN+HD+V2JqoIj4I+CtwM1F7l4JHJZSOhb4MjDUymPrNSlXq2W9VhNExCXADuCG%0AErt4Lsnua8CRwEzgSeAf2ns4PeudlJ+F9rNbhYj4Y+BW4LyU0rbC+zz31q/U+HbaudcQXSClNJz/%0A/hvgNnK/eik0DBxa8PPL8ttUvdOAlSmlpyfekVLallJ6Ln/7DqAvIl7c6gPsck+PlRjlv/+myD5+%0AjusQEecAbwHOSiUuKqniXKIJUkpPp5R2ppR2AddSfMz87NYhIqYBZwI3ldrHz25lEdFHLuDdkFJa%0AnN/subdBSoxvR557DdF5EbFvvoidiNgXeCOwbsJutwN/FzlzyF2Y8STKouQsSES8NF+vR0QcT+7z%0A+UwLj60X3A6cnb99NvAvRfb5OXBURByR/83AO/KPUwURMQ+4AHhrSun5EvtUcy7RBBOuL3kbxcfM%0Az259/gJ4MKX0eLE7/exWlv836hvAL1NKVxTc5bm3AUqNb8eee1NKfuX+Q3MkcH/+6wHgkvz2DwAf%0AyN8O4CpgA7CW3BWgbT/2bvkC9iUXig8o2FY4vh/Jj/395C4ceG27j7mTv8j9Z+RJYJRcbd17gRcB%0A/w48DPwIOCi/73TgjoLHvoncVeIbxj7rflU1vo+Qq2lcnf+6euL4ljqX+FVxbP9v/ry6hlywOGTi%0A2OZ/9rNbw/jmt3977HxbsK+f3Wxj+zpypRprCs4Db/Lc2/Tx7chzry3uJEmSpIws55AkSZIyMkRL%0AkiRJGRmiJUmSpIwM0ZIkSVJGhmhJkiQpI0O0JLVYROyMiNURsS4ibo6IfRr8/OdExFcq7HNyRLy2%0A4OcPRMTfNfI4JKmXGaIlqfVGUkozU0qvAraT65feaicDu0N0SunqlNL1bTgOSepKhmhJaq+fAK8A%0AiIhP5Gen10XEeflth0fEgxFxQ0T8MiJuGZu5joiNEfHi/O3ZEXHvxCePiNMj4r6IWBURP4qIl0TE%0A4eSC+8fzM+InRcSlEXF+/jEzI2JZRKyJiNsi4sD89nsj4nMR8bOIeCgiTmr+8EhSZzJES1KbRMQ0%0A4DRgbUQcB7wbOAGYA/yviJiV33UG8NWU0iuBbcCHMrzMT4E5KaVZwI3ABSmljcDVwBfzM+I/mfCY%0A64ELU0rHkltF8FMF901LKR0PnDdhuyRNKoZoSWq9/ohYDSwHHgO+QW6529tSSr9PKT0HLAbGZnp/%0AnVJamr/9nfy+1XoZsCQi1gILgKPL7RwRBwADKaX/yG+6Dnh9wS6L899XAIdnOA5J6inT2n0AkjQJ%0AjaSUZhZuiIhy+6cSP+/ghcmQvUs89svAFSml2yPiZODSTEe6pz/kv+/Ef0MkTWLOREtSZ/gJMD8i%0A9omIfYG35bcBHBYRr8nf/ltyJRoAG4Hj8rffXuJ5DwCG87fPLtj+LLDfxJ1TSluBzQX1zu8C/mPi%0AfpI02RmiJakDpJRWAt8GfgbcB3w9pbQqf/d64MMR8UvgQOBr+e2fBq6MiOXkZoaLuRS4OSJWAL8t%0A2P594G1jFxZOeMzZwKKIWAPMBC6r588mSb0oUpr4W0JJUqfId9L4Qb4dniSpQzgTLUmSJGXkTLQk%0ASZKUkTPRkiRJUkaGaEmSJCkjQ7QkSZKUkSFakiRJysgQLUmSJGVkiJYkSZIy+v9JU5gv3mOwXwAA%0AAABJRU5ErkJgg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4" name="AutoShape 2" descr="data:image/png;base64,iVBORw0KGgoAAAANSUhEUgAAAYoAAAEXCAYAAACzhgONAAAABHNCSVQICAgIfAhkiAAAAAlwSFlzAAALEgAACxIB0t1+/AAAADl0RVh0U29mdHdhcmUAbWF0cGxvdGxpYiB2ZXJzaW9uIDIuMS4yLCBodHRwOi8vbWF0cGxvdGxpYi5vcmcvNQv5yAAAIABJREFUeJzt3XlYVGX/P/D3MAMz7DCyqelQgIx7pqWoifqIlKAUWS6pmWlqlt+fFllJWpqV5vJkliWP6VOZPrigWbmTFmDmlksKbqGorILsw8DM+f0xMjKxDC7DzDDv13V5ycw5nPkM5by5z+fc9xEJgiCAiIioHnbmLoCIiCwbg4KIiBrEoCAiogYxKIiIqEEMCiIiahCDgoiIGsSgsCF//vknxo4di6FDhyIyMhITJ07E+fPnjX7fZ599hnnz5t3168bGxuL06dMAgNmzZyMlJeWuj3U/66q2fv16rFq1CgCwceNGrFu37o6On5GRgddeew0AcPXqVXTr1u2e6rl69Srat2+PqKioWn/UajW2bNmCyZMnAwDGjh2LnTt33tPrGbNlyxYEBwdj+fLlBs8LgoB//etfiIyMNHqM/fv349NPP9Ufr7r+u3Xq1CkMHDjwno5BjScxdwHUNNRqNSZPnoyvv/4aHTt2BABs27YNkyZNwr59+yAWi0322ikpKRgxYgQAYMGCBSZ7nbs1atQo/ddHjx5FUFDQHX3/9evX8ffff9/XmmQyGbZt23Zfj3kvWrVqhR9++AHTp0/XP3fkyBGoVCo4Ojoa/f5Tp06hsLDQlCWSCTEobER5eTmKi4tRVlamf27YsGFwcXGBRqOBWCxGYmIiVq5cicrKSshkMsyaNavWb8fZ2dmYN28eMjMzUVlZiYiICEyZMgUA8Msvv+Df//43tFotnJyc8P7772PHjh3IycnBG2+8gUWLFmHx4sV4/vnn0alTJ4wfPx6hoaE4ceIEioqKEBMTg7CwMJSXl2Pu3Lk4ceIEXF1dERgYCAD4+OOP631/a9euxZYtW7B69Wp4e3vrn3/llVcwYMAAPPvsszh+/DhGjhyJvXv3ok2bNvjiiy9QWloKmUyGgoIChISEIDExEcnJyZDJZACAS5cuYezYscjNzYWXlxeWLl0KHx8f/fE1Gg1iY2ORnZ2Nl156Ce+//z40Gg3mzJmDU6dOobi4GDExMQgPDwcArFy5Ert374ZWq0Xr1q0xd+5c+Pr63tN/2z179mDVqlVQqVQYOnQopk6dCgDYu3cvVqxYAa1WC2dnZ7z99tto06YNBg4ciOTkZDg5OWHOnDm4dOkSvvvuOwDA4MGDsXLlSgQEBBi8Rrt27ZCZmYljx47hkUceAQAkJCRg2LBh+O233/T71fX+srKysGHDBmg0Gri6ukKhUCA3Nxcvv/wyMjMzIRaLsWTJEgQEBCArKwvvvfcerl27BkEQ8NRTT2HixIkAgO+//x7//e9/4eLignbt2t3Tz4zuDE892Qh3d3fExMRg4sSJ+Ne//oWYmBhs3rwZvXv3hoODA9LT07Fs2TKsWrUKW7duxfz58/Haa68ZBAsAxMTE4JlnnsGWLVuwadMmpKSk4Oeff0ZeXh5iYmLw0UcfYfv27XjppZewePFizJgxAz4+Pli8eDG6du1qcKyMjAz07dsXmzZtwuuvv44PP/wQAPDFF19Ao9Fgx44dWLt2Lc6cOdPge4uLi8POnTvx3XffGYQEoPvgq/4g++233+Dt7a0/9ZWYmKj/AAeAsLAwDBw4EOPHj8fzzz+vr/HTTz/Fzp074ebmho0bNxocXywW44MPPkDbtm2xevVqAEBFRQX69OmDhIQEzJo1C5988gkAYOvWrTh37hw2btyIbdu2ITQ0FLGxsXW+J5VKVeu00/vvv1/nvqWlpYiPj0d8fDx++OEHHDhwABcvXsTcuXPx2Wef6UcCr7zyCuzt7dG5c2ccOnQIAHDo0CH8/fffKC0txYULFyCRSGqFRLWnnnpKP8opLy/H0aNH8fjjj+u31/f+unbtipEjR2LIkCGYMWOG/uc6e/ZsbN++HT169ND/7N544w307NkT27dvx/r16/HDDz/gp59+wtmzZ7FixQp899132Lx5M+zt7euskUyDIwob8uKLL+LZZ5/F4cOHcfjwYcTFxSEuLg6bNm1CcnIycnJyMH78eP3+IpEIV65c0T8uKyvD4cOHUVhYqD/fXFZWhtTUVEgkEgQFBaFDhw4AdB/QgwcPbrAee3t7hIaGAgA6dOiAmzdvAgAOHDiAt99+G3Z2dnBxccHTTz+NtLS0Oo+xe/du5Obm4ssvv4Sbm1ut7QMGDMBHH32EqqoqJCUlYerUqUhOTkb//v2Rn5+Pzp0748CBA/XW2KdPH8jlcgCAUqlEfn5+g++p+n1VB5BSqcSNGzcA6EZcp06dwjPPPAMA0Gq1KC8vr/MYd3Lqafjw4ZBIJHBxcUF4eDhSUlLQtm1b9OrVC23atAEAhISEQC6X4/Tp0wgLC8Ovv/6Ktm3bwtfXF+3atcPhw4eRlpbW4H+zoUOHIioqCrNnz8aePXswcOBAg1OWd/L+unTpAoVCAQBo37499uzZg7KyMhw7dgxff/01AMDV1RXR0dH49ddfkZ2djT59+uh/ERgxYgSSkpIa9fOhe8egsBFHjx7F8ePHMXHiRAwYMAADBgzAzJkzERkZieTkZGi1WoSEhODf//63/nsyMzPh4+ODPXv2AND9wxcEARs2bNCfl87Pz4dUKsXvv/8OkUik/15BEJCWlgalUllvTfb29rCz0w1qa36vRCJBzSXIqvepi0KhwLvvvov3338f3bt3rxUW7u7uaN++PX755ReUlJQgKioKX3zxBfbu3YtBgwYZvG5dJJLb/0REIhEaszRazd92ax5fq9Vi4sSJGD16NABd3+h+nLev+WEtCAIkEgm0Wm2t9yYIAqqqqhAWFobnn38e/v7+6NOnD9zc3JCUlIRTp07VO2oBAG9vb3To0AG//vortm7dirfeegsFBQV39f7q+rlW//9Vk1arRVVVlb7+ut4zmR5PPdkIuVyOlStX4siRI/rncnNzUVJSgnbt2iEkJATJycm4ePEiAN1v9cOGDYNKpdLv7+Ligocffhhr1qwBABQVFWHUqFHYt28funbtiosXL+qvotq3bx9iYmIA6P5RV/9jb4zQ0FBs3rxZ/xvpjz/+WO8HenBwMMLDwxESElLvh1xYWBiWLl2KkJAQuLi4wN/fH3FxcXX+9nyntVZ/T2VlpdH9qk+zlZSUAAA+/fRTvPnmm3f0WnXZunUrBEFAYWEhduzYgccffxwhISFISkpCRkYGAODgwYPIzMxE165d4efnB09PT2zYsAF9+vRB3759sXv3bty8ebPBYAd0p5/WrFmD4uLiWn2Cht5fY36uLi4u6Nq1q/6qs+LiYmzduhW9e/dGnz59kJycjKysLAC6/gg1HY4obMSDDz6Izz//HMuWLUNWVhakUilcXV3x4Ycf4qGHHgIAzJs3DzNnztT/Vrpy5Uo4OzsbHGfx4sWYP38+hg4dCrVajcjISAwbNky/bdasWdBoNHBxccGyZcsA6D6oY2Ji8N577zWq1smTJ2PevHkYOnQoXF1d0aJFC31zuT7vvPMOIiMj8fPPP2PIkCEG2wYNGoT58+fjjTfeAKD7QFu3bp2+KVtTv379Gmya1yUwMBBSqRTDhw/Xv+e6PPvss8jOzsZzzz0HkUiEli1b1vta1T2Kf6pr/+pTNCqVCmPGjEGvXr0AAHPnzsWrr74KjUYDmUyGL7/8Eq6urgB0/02+/vprdOjQAXZ2dpDJZBg0aJDR9zpo0CDMnTtX32to7Pvr1asX3njjDcyfP19/1V1dFi9ejHnz5mHLli1Qq9UYOnQooqOjIRKJEBMTgxdeeAHOzs7o0qWL0Vrp/hFxmXGyND/99BNcXFwQGhoKrVaL1157DX369NGf0iCipsWgIItz7tw5zJkzB+Xl5aisrETPnj3xzjvv8EoXIjNhUBARUYPYzCYiogYxKIiIqEFWedWTSqXC6dOn4e3tzeupiYgaSaPRIDc3F506dTJ6JWFNVhkUp0+f1i+xQEREd2bdunXo0aNHo/e3yqConsa/bt06+Pn5mbkaIiLrkJWVheeff77WmmjGWGVQVJ9u8vPzwwMPPGDmaoiIrMudnrJnM5uIiBrEoCAiogYxKIiIqEEMCiIiapDNBMXmxPM4eSHX4LmTF3KxOfG8mSoiIrIONhMUQW09sPCbI/qwOHkhFwu/OYKgth5mroyIyLJZ5eWxd6NLoDdmjeuBBWv+gL3EDoIAzBrXA10C7+x6YiIiW2MzIwpAFxaPBPugsESNRzv4MiSIiBrBpoLi5IVcnDivO/WUfOJ6rZ4FERHVZjNBUd2TeOuFR+HXwgkBD7gb9CyIiKhuNhMU56/c1PcklAo5MvPK8ObYHjh/5aa5SyMismg208x+ZmCQ/mulwhP7j11FSy9ndA1in4KIqCE2M6KoKdhfDgBISy8wcyVERJbPJoPiwZZukDqIkXo539ylEBFZPJsMCrHYDkFtPBgURESNYJNBAQBKhRyXrhWiolJj7lKIiCyaDQeFJ6o0Ai5k8KonIqKG2GxQBCtuNbR5+omIqEE2GxQerlK0bOGM1Mu88omIqCE2GxQAEOzvidT0fAiCYO5SiIgslk0HhVIhR0FxBXIKys1dChGRxbLxoPAEAKSms09BRFQfkwbFihUrEBERgYiICCxatKjW9rNnzyI6Ohrh4eGYPXs2qqqqTFlOLf4t3SDjxDsiogaZLChSUlKQlJSEhIQEbN26FX/99Rf27NljsE9MTAzmzJmDXbt2QRAExMfHm6qcOukm3nmyoU1E1ACTBYW3tzfeeustODg4wN7eHgEBAbh+/bp++7Vr16BSqfDwww8DAKKjo7Fz505TlVMvpb8n/ubEOyKiepksKIKCgvQhkJ6ejh07diA0NFS/PScnB97et1du9fb2RnZ2tqnKqZdSIYdGy4l3RET1MXkz+/z585gwYQLefPNN+Pv765/XarUQiUT6x4IgGDxuKsFsaBMRNcikQXH06FGMHz8er7/+Op5++mmDbX5+fsjNvX13uby8PPj4+JiynDq5u0jR0suZDW0ionqYLCgyMzMxbdo0LF68GBEREbW2t27dGlKpFEePHgUAbNu2Df369TNVOQ1SKnQNbU68IyKqzWR3uFu9ejUqKirw8ccf658bOXIkEhMTMX36dHTu3BmLFy9GbGwsSkpK0LFjR4wbN85U5TRI6S/HL0evIju/DH4tnM1SAxGRpTJZUMTGxiI2NrbW86NGjdJ/rVQqsWnTJlOV0GjKWwsEpl4uYFAQEf2DTc/Mrqbwc4XMQYw0NrSJiGphUEA38a5dW082tImI6sCguCVY4Ym/rxdBpW7aZUSIiCwdg+IWpT8n3hER1YVBcUtw21sT77juExGRAQbFLe4uUrTycuYMbSKif2BQ1KD0lyONE++IiAwwKGpQKjxxs6QC2fll5i6FiMhiMChqUPrfmnjH009ERHoMihra+rnBUSpmQ5uIqAYGRQ1iO9GtO95xREFEVI1B8Q9Kf7lu4l0FJ94REQEMilqUCk9otQLOX+XEOyIigEFRS7CCDW0iopoYFP/g5uyA1t7OSGNDm4gIAIOiTsEKOVIv53PiHRERGBR1UvrLUViiRtYNTrwjImJQ1EGpqF4gkH0KIiIGRR10E+8kbGgTEYFBUSexnQjt2npwhjYRERgU9VIq5EjP5MQ7IiIGRT2U/nLdxDve8Y6IbByDoh7BbGgTEQFgUNTL1ckBrb1dkJrOPgUR2TaJsR2OHz+OpUuXorCw0GAC2vbt201amCVQ+nvi8JlsCIIAkUhk7nKIiMzCaFDMmTMH0dHR6NChg819WLb3l2Pf4Qxk3ihFKy8Xc5dDRGQWRoNCIpHgxRdfbIpaLI5Sv0BgAYOCiGyW0R5FUFAQ0tLSmqIWi9PG1xVOMgkb2kRk04yOKDIyMvDMM8+gVatWkEql+udtoUdhZydCu7aeSGNDm4hsmNGgmDFjRlPUYbGUCjni96ahvKIKjlKjPy4iombH6Kmnxx57DFKpFH/88QeSk5P1z9kKpb8ntAJwPoOjCiKyTUaDYuvWrZg+fToKCwtRWlqK119/HfHx8U1Rm0UIbntr4h1PPxGRjTJ6LmXt2rXYuHEjfHx8AACTJk3CSy+9hOeee87kxVkCFycHtPF1YUObiGyW0RGFVqvVhwQA+Pr6ws7OtiZ0KxVypF0u4B3viMgmGf3E9/DwwN69e/WP9+7dC3d3d5MWZWmCFXIUlaqRmVdq7lKIiJqc0VNP7777Ll555RXMnz8fAGBvb48VK1aYvDBLovTX9SnOpuejlTcn3hGRbTEaFEFBQdi5cyfS09Oh0Wjw0EMPQSKxrctE2/i4wlkmQerlAvzr0bbmLoeIqEnV+4kfFxeHSZMmYf78+XWu8RQbG2vSwixJ9cQ73hqViGxRvT0KV1dXAICnpyc8PDxq/WmskpISREZG4urVq7W2rVixAgMGDEBUVBSioqKwbt26u3gLTUPpL8eVrCKUqSrNXQoRUZOqd0QxcuRIAMCrr76qfy47OxsZGRno0aNHow5+4sQJxMbGIj09vc7tp0+fxtKlS9GtW7c7KNk8lAq5buLdlZvo2s7b3OUQETUZo1c9rV+/Hq+//jry8/MRHR2N2bNnY8mSJY06eHx8PObOnWtweW1Np0+fxldffYWhQ4di3rx5qKiouLPqm1A73vGOiGyU0aDYuHEj3n77bezcuRMDBw7ETz/9pF/Kw5gFCxbUO/ooLS1F+/btERMTg4SEBBQVFeGLL764s+qbkIujPdr4uiL1MmdoE5FtMRoUIpEIXl5eOHjwIEJCQiCRSKDVau/5hZ2dnREXF4eAgABIJBJMmDABBw4cuOfjmpJS4Ym0y/mceEdENsVoUDg4OCAuLg5//PEH+vTpg++//x6Ojo73/MLXr1/Hpk2b9I8FQbD4y26V/nIUl1XiWm6JuUshImoyRoNiwYIFSE9Px8KFC+Hu7o6jR49iwYIF9/zCMpkMn3zyCTIyMiAIAtatW4ewsLB7Pq4pKRVcIJCIbI/RoPjyyy+xYMEC9O/fHwCwZMkSPPTQQ3f9gpMmTcKpU6cgl8sxb948TJ06FU888QQEQbD4W64+4OMKZ0d7NrSJyKYYPddz9uxZCIJQ56S7xkpMTNR/HRcXp/86PDwc4eHhd33cpmZnJ0JwW0+ksaFNRDbEaFD4+PggIiICXbt2hbOzs/55W5qZXZNS4Yn1e9JQpqqEk8ze3OUQEZmc0aDo1q2bVUyIayrB/nIIAnDuSgEeblf3/BAioubEaFC8+uqrUKlUuHz5MoKCglBRUXFfrnqyVsFtPSESAamXGRREZBuMNrNPnDiBQYMGYfLkycjJyUH//v1x7NixpqjNIjlXT7zjAoFEZCOMBsXChQuxdu1aeHh4wM/PD4sWLbovl8das+o73mm1nHhHRM2f0aBQqVQIDAzUPw4NDYVGozFpUZZOqfBESTkn3hGRbTAaFBKJBIWFhfrLYy9dumTyoiyd0l8OAEjjfAoisgFGg2Lq1KkYM2YMMjMzMXPmTIwaNQpTp05titosVmtvl1sT7zifgoiaP6NXPQ0YMAAPPfQQkpOTodVqMW3aNAQEBDRFbRbLzk6EYAXveEdEtsHoiAIA1Go11Go1tFotxGKxqWuyCkqFHFeyi1FazjveEVHz1qgbF40bNw5nz57FyZMnMXr0aPz8889NUZtFUyo89RPviIiaM6OnntauXYutW7fC19cXgG558JdffhlDhgwxeXGWLFhxe+Jdt2BOvCOi5svoiMLFxUUfEgDQqlUrODg4mLQoa+Aks0dbX1euJEtEzZ7RoOjTpw/mzp2Lc+fO4eLFi1i6dCn8/f3x119/4a+//mqKGi2W0p8T74io+TN66unHH38EAPz2228Gz7/22msQiUTYt2+faSqzAkqFJ3b9fhnXckvQxtfV3OUQEZmE0aCoeS8JMhSs0E28S03PZ1AQUbNl9NTTxYsXsXHjRgiCgBkzZmDQoEH4/fffm6I2i9fa2wUunHhHRM2c0aCYO3cupFIp9u/fj6ysLCxYsADLli1ritosnn7iHRvaRNSMGQ2KiooKDBs2DElJSXjyySfRs2dPVFZyklk1pb8cGZx4R0TNmNGgUKvVyMvLw/79+9G7d2/k5eWhoqKiKWqzCtUT79I48Y6ImimjQTFixAgMGDAA3bt3R2BgIIYPH44XXnihKWqzCu1u3fEujes+EVEzZfSqp9GjR2PkyJGws9NlSkJCAjw9PU1emLVwktlD4efGhjYRNVv1BkVcXBwmTZqEDz74oM7tsbGxJivK2gQrPJH05zVotQLs7ETmLoeI6L6qNyhcXXXzAjw8PJqsGGulVMix6/fLuJpTjLZ+buYuh4jovqo3KEaOHAkAePXVV1FQUACZTAZHR8cmK8yaKP11p+JSLxcwKIio2Wmwmb127Vr07dsXvXv3xiOPPIKwsDBs2LChqWqzGq29XeDqZM8bGRFRs1TviOL777/Hjh078Nlnn0GpVEIkEuHkyZNYsmQJgNsjDgJEIhGCFXI2tImoWap3RLF582Z89dVX6NatGxwdHSGTyfDYY49h+fLl2LRpU1PWaBWUCk9kZBejhBPviKiZqTcoqqqq6mxk+/r6QqvVmrQoa6S8tUDgOY4qiKiZqTcoqudN1EUQeP+Ffwpq6wE7EbjuExE1O/X2KDQaDQoLC+sMBY1GY9KirJGTzB5t/dzY0CaiZqfeoDh37hx69epVZ1CIRJxUVhelvxy/Hb/KiXdE1KzUGxSpqalNWUezoFR4YufBdGTkFEPB+RRE1EwYXRSQGk/pX33HOza0iaj5YFDcR628nOHq5IA0NrSJqBlhUNxHuol3vOMdETUvjQoKlUqFtLQ0CIKA8vJyU9dk1ZT+nsjILkFJmdrcpRAR3RdGg+LPP//EoEGDMHnyZGRnZ6N///44duxYU9Rmlaon3vGOd0TUXBgNikWLFmHt2rXw8PCAn58fFi1ahAULFjTq4CUlJYiMjMTVq1drbTt79iyio6MRHh6O2bNno6qq6s6rt0Dt2nrCTgSc5XwKImomjAaFSqVCYGCg/nFoaGijJtydOHECo0aNQnp6ep3bY2JiMGfOHOzatQuCICA+Pr7xVVswR6kEipZuSOOVT0TUTBgNColEgsLCQv0ku0uXLjXqwPHx8Zg7dy58fHxqbbt27RpUKhUefvhhAEB0dDR27tx5J3VbNKVCjrQrBdBoudQJEVk/o0ExZcoUjBkzBllZWZg5cyZGjRqFqVOnGj3wggUL0KNHjzq35eTkwNvbW//Y29sb2dnZd1C2ZVP6e6K8ogoZ2cXmLoWI6J7VOzO72sCBAxEQEIDk5GRotVpMmzYNAQEB9/SiWq3WYBkQQRCa1bIg1Q3t1PR8+LfkDG0ism5GRxSHDx9GTk4OgoKCEBwcjIKCApw+fRolJSV3/aJ+fn7Izc3VP87Ly6vzFJW1aunlDDdnB86nIKJmweiI4qOPPkJqaiqCgoJgZ2eHc+fOwdvbG+Xl5ViwYAEGDRp0xy/aunVrSKVSHD16FN27d8e2bdvQr1+/u3oDlkg/8Y4NbSJqBoyOKFq1aoU1a9Zg27ZtSEhIwPr16/HII49g27Zt+Pzzz+/oxSZNmoRTp04BABYvXoyPPvoITzzxBMrKyjBu3Li7ewcWSqmQ41puCYo58Y6IrJzREUVGRgZ69uypf9ylSxekp6fDz8+vUS+QmJio/zouLk7/tVKpbNa3VFX6ewIA0i4XoEd7XzNXQ0R09xp1eWxSUpL+cVJSEuzt7ZGfn99sJsmZQlAb3cQ73siIiKyd0RHF3LlzMX36dIhEImi1WkilUixfvhz/+c9/MHLkyKao0So5SiXwb+nOhjYRWT2jQdGlSxfs27cP586dg1gsRkBAAMRiMZRKZVPUZ9WC/T2x/2gGNFoBYt7xjoislNGgyM/Pxw8//IDS0lIIggCtVovLly9jyZIlTVGfVVMq5NiRko4rWUV4sJW7ucshIrorRoPi//2//weZTIYLFy6gd+/eSElJQffu3ZuiNqtX3dBOvVzAoCAiq2W0mX39+nWsWrUK/fr1w5gxY7B+/fpGr/dk61q2uDXxjg1tIrJiRoPCy8sLAODv749z587B19eXVzs1kkgk0i0QyIY2EVkxo0HRokUL/Oc//0GnTp2wefNmJCYmQqVSNUVtzYLS3xPXcktRVMqJd0RknYwGxbx58+Dg4IAePXqgU6dOWL58Od54442mqK1ZUPrfuuMdRxVEZKWMBsXChQv1y2vExMRg69atCAsLM3lhzUXQAx6wsxMh9TLXfSIi62Q0KM6ePQtB4A147pZMKsGDrdzY0CYiq2X08lgfHx9ERESga9eucHZ21j8fGxtr0sKaE6VCjsQjVzjxjoisktGg6NatG7p169YUtTRbSoUnfkr+mxPviMgqGQ2KV199FSqVCpcvX0ZQUBAqKirg6OjYFLU1G9UN7dT0fAYFEVkdoz2KEydOYNCgQZg8eTJycnLQv39/HDt2rClqazZ85U7wcJGyoU1EVqlRVz2tXbsWHh4e8PPzw6JFi7BgwYKmqK3ZuH3HOza0icj6GA0KlUqFwMBA/ePQ0FBoNBqTFtUcKf3luJ5XisKSCnOXQkR0Rxp146LCwkKIRLqrdbjO091RKm7d8e4KTz8RkXUxGhRTpkzBmDFjkJWVhZkzZ2LUqFGYOnVqU9TWrAS28YDYTsTTT0RkdYxe9TRw4EAEBAQgOTkZWq0W06ZNQ0BAQFPU1qzIHHQT79LY0CYiK2M0KGbOnInnnnsOo0ePbop6mjWlQo69h69Ao9FCLDY6mCMisghGP60effRRLF26FGFhYfjqq6+Qm5vbFHU1S8H+cqjUGlzOKjZ3KUREjWY0KEaNGoX4+Hh8+eWXKCwsxMiRIzFt2rSmqK3ZqW5op3IlWSKyIo0+/6FSqaBWqyEIAuzseNrkbvjKneDhKmVDm4isitEexZo1a7Blyxao1WoMHz4c8fHx+rve0Z3R3fHOkzO0iciqGB0anD4ARNxcAAAVhklEQVR9GrGxsdi1axcmTJiAQ4cO4dlnn22K2polpUKOTE68IyIrYnREsWTJEhQWFmLVqlVYt24dSktLMXbs2KaorVm6fce7AjzW0c/M1RARGddgUFy6dAnffPMNtm3bhtatW0OlUuGXX36Bq6trU9XX7Ogn3l3OZ1AQkVWo99TTyy+/jDFjxkAikeCbb77Bjz/+CGdnZ4bEPZLai/Fga3ekprNPQUTWod6gOHPmDDp27IigoCAoFAoA0K/3RPdGqfDEuYwCaDRac5dCRGRUvUGxf/9+PP300/jxxx/Rt29fTJ8+HRUVbMDeD0qFHBVqDdIzi8xdChGRUfUGhUQiwZAhQ/Dtt99iy5Yt8PHxQUVFBQYPHoz169c3ZY3Njv6Od7xMloisQKNmzgUGBiI2Nha//vorXnrpJcTHx5u6rmbNx9MRnq5SztAmIqtwR1OsHR0dMWLECCQkJJiqHpsgEomg9JcjjQ1tIrICXIvDTJQKT2TeKMXNYvZ9iMiyMSjMJFhRPfGOp5+IyLIxKMzk9sQ7nn4iIsvGoDATqb0YD7V2Z0ObiCyeSYNi+/btGDJkCAYPHox169bV2r5ixQoMGDAAUVFRiIqKqnOf5kzpL8f5jJuceEdEFs3oooB3Kzs7G8uWLcOWLVvg4OCAkSNHomfPnggMDNTvc/r0aSxduhTdunUzVRkWTanwxPbfLuHvzCIEPuBh7nKIiOpkshFFSkoKevXqBQ8PDzg5OSE8PBw7d+402Of06dP46quvMHToUMybN8/mZn4rqxvavJEREVkwkwVFTk4OvL299Y99fHyQnZ2tf1xaWor27dsjJiYGCQkJKCoqwhdffGGqciySt6cj5G5SnOV8CiKyYCYLCq1Wa7CIoCAIBo+dnZ0RFxeHgIAASCQSTJgwAQcOHDBVORZJJBIhWCFnQ5uILJrJgsLPzw+5ubn6x7m5ufDx8dE/vn79OjZt2qR/LAgCJBKTtUwsllIhR3Z+GQqKVeYuhYioTiYLit69e+PgwYPIz89HeXk5du/ejX79+um3y2QyfPLJJ8jIyIAgCFi3bh3CwsJMVY7FUvp7AgDvT0FEFstkQeHr64sZM2Zg3LhxeOqppxAZGYkuXbpg0qRJOHXqFORyOebNm4epU6fiiSeegCAIePHFF01VjsUKfMADErGIM7SJyGKZ9FzP0KFDMXToUIPn4uLi9F+Hh4cjPDzclCVYPAf9xDuOKIjIMnFmtgVQKnQT76o48Y6ILBCDwgIoFXKoKzX4+3qhuUshIqqFQWEBgtnQJiILxqAws82J55GZVwq5m0w/n+LkhVxsTjxv5sqIiHQYFGYW1NYDi749gpZeTkhNz8eRM1lY+M0RBLXl2k9EZBlsb4abhekS6I1Z43pg/upDUKk1eH/1Ibg62eP7XWlIPJKBll7OaNnCWf+3i5ODuUsmIhvDoLAAXQK9Edn3IWxKPI/OAS3gK3dG5o1SHE/Lxb7DGQb7ujrZw69GcLT0coZfC2e08nKGh6vUYJkUIqL7gUFhAU5eyMXuQ5cxIqwddqSkY+TgYHQJ1C2oqFJXIftGGa7nlSLrRiky80qReaMUaZcLkPTnNWiF28eROYgNQsTPyxmtbv3t5eEIsR1DhIjuHIPCzE5eyMXCb45g1rge6BLojS6BXgaPZQ4SKFq6QdHSrdb3VlZpkVtQhswaAZKZV4qrOcU4fCbbYF6GRCyCr9wJLb1cbo1CnNDKywV+LZzgK3eCvURscOzNiecR1NZDH1jVtZ6/chPPDAwy3Q+EiCwOg8LMzl+5qQ8F4HbP4vyVmwYf0nWxl9ihlbcLWnm71Nqm1Qq4UahC5o0SZOaVITOvBFk3ypCZV4q/Lt1AeUWVfl87EeDl4WhwGktdqcGHaw/jjdGPoEcHP4NAIyLbwqAws7p+O9eNLBoOCWPs7ETw9nSEt6cjugQabhMEAYUlamTdKMX1PN0opPq01sFTmSgqVev3fX/1IcgcxKis0qJLoBfO/J2P/KIKtLoVKq5O9uyLEDVzDAobJBKJ4OEqhYerFEp/ea3tpeWV+tNYOw+m4+SFPHh7OiIjuxjHz+Ua7OvsaI+WLXSntPxaON2+QsvLGZ6uMtixL0Jk9RgUVIuzoz0CH/BAmaoS6ZlF+ib7rHE9EKyQI1vfE7l9SutCxk0kn7wObY3uuoO9uFZ4+LXQNdp9PB0hFnMaD5E1YFBQnYw12dv61W6uazRa5N4sN7xC61aT/fi5XKgrNfp9xXYi+Hg66RvrLb1cbo1MnOHbwhlSe3Gt4wNsshOZA4OC6nQ3TXax2A5+LXSjhn8SBAH5RSp9P0QXJrorttKuFKC0vNJg/xbuslpzRVp6OaONr6tBYLHJTmR6DAqq0/1usotEIrRwd0QLd0d0CvCqtb24TG0wAqkOlCNns1FQXGGwr6NUgjlfHURrHxdk3yjDkD7+AIDs/DJ4uct4SovoPmNQkEVwdXKAa1sHtGvrWWtbeUUVsm7UnHBYhuNpObiSVQwASNh/EQn7LwLQndLy8nC8NT/EGb5y3TwR31vzRTxcOHud6E4xKMjiOUoleLCVOx5s5Q5A15NIOXld32SfFNUJnm4yZOeXIetGKbLzy5CdX4Y/zmTh5j9GI1IH8e3wkOvCpHrSoa/cCU4ye3O8RSKLxqAgq9JQk31wT0Wt/VUVVcgu0AVH9o0ygzA5fdFw4iGgG9lUjz785E7wbeGs/9rb0wn2krpPa7HJTs0Zg4Ksyp022WVSCRR+blDUcZWWIAgoLqtEdr6usV49Esm+UYq/rxXi0OlMVGluX+4rEgEt3B31ow8//SktXZiwyU7NFYOCrMr9bLKLRCK4OTvAzdkBQW1q90Y0WgH5hSpk598+nVU9GjlxPhe/FKkg1FiUUWwnwrtfpsDH0wk3ilTo3bkl0jOLUFSqhqerDJ5uUni6yuAo5T87si78P5aoHuIay6B0Cqi9XV2pQU5BzZGIri9yNacEjlIxkk5cx4Hj12p9n6NUDA9XGeRuMni4SiF3k8HTVWoQJp5uUrg5S7niL1kEBgXRXXKwF+MBH1c84OMKQNeT2Hv4ir7J/s74nniwlRsKiiuQX6TCzWIV8osqUFCsQsGtv9OvF+J4Wg7KVFW1jm9nJ4KHi4M+VDxdpfD8x9/VYSNzqP+fMvsndK8YFET3gbGZ7P51LBNfk6qiCjdLdIFSUFyBgn/8nV+kwqVrN3GzuMLgHiTVnGSSGgFye2Qid5MCIuCjtYcxfcTD6NmxJU5fymP/hO4Ig4LoPriX5eIBXdPdTyqpc1Z7TRqtgKLSCv2IpGaQVAfLhas3UVCkgkqtMfjeD9cehggAREBLL2dsPXARvx6/Znj6qzpoXKVwqGcZFbI9DAqi+8BUy8X/k9hOdOuDXAbAvcF9yyuqDIJkz6HLOH4uF/4t3SB3kyHvZjnOZ9xEYUmFQVO+mrOjPeTVPZN/9E/krjJ4uOkCxsXx7paa5ykx68GgIGqmHKUSON66sdXJC7m4eK3QYJJi9Qe0RqNFYan6Vh+lenSiqjFqqUDaFd19SGou7FhNIra7FSLVQSKD3FUKj1t/V49SPFylBvNQgtp6WOQlxQyw2hgURM2csf6JWGwHuZuuYd4QQRBQXlHVYB8lO78MZ9PzDW5+VZOrk8PtUYqbFF0DvTB/9SF0fKgF/vr7BiL7PITCYjUOnsqEvcQOErEIErEdJBI7SMR2sBfb3Xr+9nMSsUj/3P1YnsVSA8ycGBREzdy99k+qiUQiOMns4SSz11/pVZ8qjRaFdTTna45arv9dioIiFSqrtDiamgMA2JR4/u7fKHA7WP4RLhJJ9d+G2w226b9HhM4BXnj/P4fQwV+OtCsFeG5QEJxk9sgtKIe7i4PN9W8YFETNXFP1T2qSiO30qwU35MR53W/rA3s8gH1HMvDyU50R+IAHqjRaVFbp/lRpbv2p0qJKI6Dy1teV+udub6/U3NqnSoMqjaDfXnPf6mOq1FWoqrp1vBrPV++nrtTgz/O6Ozr+96ez+O9PZ/V1O0olcHdxgLuLFO7O0ttf1/OcveTeg8Wcp8QYFERkFicv5GLRt0fw1gu60c5jHf0MTvmYu7aF3xzBoEfbYvehyxgdroS3pyMKS9QoLKlAYWkFCovVKCytQO7NMly4qrsoQFPXtcvQXb5cMzzcnB3g4aqbVOnh4gA3FyncazxX15pi5jwlxqAgIrO4X6fE7rd/9nS6t/fRP+7VqWW93ycIAkpVVSgqqcDNkgrDULn1dVGJGtn5ZTifUYDCEnW9weIsk+jDQzcq0YVM366t8MHXf2Bo3wex8/fLTRaqDAoiMgtznBJrjLsNMJFIBBdHe7g42qOVt4vR1xEEAaXllfpQKSqtwM0StT5oikrUuFlSgez8MqRdKUBRqVp/T/r4fecxIqxdk/2sGBRERDU0VYCJRCK4ODnAxckBD/gY31+rFfDHmSx8+r/jiOjzIHakpKNLoFeThAXvGUlEZAVOX8rDZ/F/4u0XHsWYJ9pj1rgeWPjNEZy8kGvy12ZQEBFZgYZOiZkaTz0REVkBc/Z0OKIgIqIGmTQotm/fjiFDhmDw4MFYt25dre1nz55FdHQ0wsPDMXv2bFRV1V6Tn4iIzMtkQZGdnY1ly5bh+++/x9atW/G///0PFy5cMNgnJiYGc+bMwa5duyAIAuLj401VDhER3SWTBUVKSgp69eoFDw8PODk5ITw8HDt37tRvv3btGlQqFR5++GEAQHR0tMF2IiKyDCZrZufk5MDb+3aTxcfHBydPnqx3u7e3N7Kzsxt1bI1Gt9RxVlbWfaqWiKj5q/7MrP4MbSyTBYVWqzVY8lcQBIPHxrY3JDdXd93w888/f5+qJSKyHbm5uVAoFI3e32RB4efnhyNHjugf5+bmwsfHx2B79Qc+AOTl5Rlsb0inTp2wbt06eHt7Qyy2reV+iYjulkajQW5uLjp16nRH32eyoOjduzc+++wz5Ofnw9HREbt378b8+fP121u3bg2pVIqjR4+ie/fu2LZtG/r169eoY8tkMvToYbs3ESEiult3MpKoJhKEuu6We39s374dX331FSorKzF8+HBMmjQJkyZNwvTp09G5c2ekpqYiNjYWJSUl6NixIz766CM4ODiYqhwiIroLJg0KIiKyfpyZTUREDWJQEBFRgxgURETUIAYFERE1iEFBREQNsrmgKCkpQWRkJK5evWruUgysWLECERERiIiIwKJFi8xdjt6nn36KIUOGICIiAmvWrDF3OQYWLlyIt956y9xlGBg7diwiIiIQFRWFqKgonDhxwtwlAQASExMRHR2NJ598Eh988IG5ywEAbNy4Uf9zioqKQvfu3TFv3jxzlwUA2LZtm/7f48KFC81djt6qVasQHh6OoUOHYuXKlU33woIN+fPPP4XIyEihY8eOQkZGhrnL0UtOThZGjBghVFRUCGq1Whg3bpywe/duc5clHDp0SBg5cqRQWVkplJeXCwMGDBAuXrxo7rIEQRCElJQUoWfPnsKsWbPMXYqeVqsV+vbtK1RWVpq7FANXrlwR+vbtK2RmZgpqtVoYNWqUsH//fnOXZeDcuXNCWFiYcOPGDXOXIpSVlQmPPvqocOPGDaGyslIYPny4kJycbO6yhOTkZCEyMlIoLi4WqqqqhMmTJwu7du1qkte2qRFFfHw85s6d2+ilQpqKt7c33nrrLTg4OMDe3h4BAQG4fv26ucvCY489hm+++QYSiQQ3btyARqOBk5OTucvCzZs3sWzZMkyZMsXcpRi4dOkSAGDChAkYNmwYvvvuOzNXpLNnzx4MGTIEfn5+sLe3x7Jly9C1a1dzl2Xgvffew4wZMyCXy81dCjQaDbRaLcrLy1FVVYWqqipIpVJzl4UzZ86gb9++cHFxgVgsxuOPP469e/c2yWvbVFAsWLDAIpf+CAoK0i+3np6ejh07diA0NNTMVenY29tj+fLliIiIQEhICHx9fc1dEubMmYMZM2bAzc3N3KUYKCoqQkhICD7//HOsXbsWGzZsQHJysrnLwuXLl6HRaDBlyhRERUXh+++/h7u7u7nL0ktJSYFKpcKTTz5p7lIAAC4uLvi///s/PPnkkwgNDUXr1q3xyCOPmLssdOzYEUlJSbh58yYqKiqQmJiIvLy8JnltmwoKS3f+/HlMmDABb775Jvz9/c1djt706dNx8OBBZGZmmv3mUhs3bkTLli0REhJi1jrq0q1bNyxatAiurq6Qy+UYPnw4Dhw4YO6yoNFocPDgQXz44Yf43//+h5MnTyIhIcHcZelt2LABL774ornL0EtNTcXmzZvxyy+/4LfffoOdnR1Wr15t7rIQEhKC6OhojB07FhMnTkT37t1hb2/fJK/NoLAQR48exfjx4/H666/j6aefNnc5AICLFy/i7NmzAABHR0cMHjwYaWlpZq3p559/RnJyMqKiorB8+XIkJibiww8/NGtN1Y4cOYKDBw/qHwuCAInEZOtuNpqXlxdCQkIgl8shk8kwaNAgg3vDmJNarcbhw4cxcOBAc5eil5SUhJCQELRo0QIODg6Ijo7GH3/8Ye6yUFJSgsGDB2P79u349ttv4eDggDZt2jTJazMoLEBmZiamTZuGxYsXIyIiwtzl6F29ehWxsbFQq9VQq9XYt28funfvbtaa1qxZgx9//BHbtm3D9OnTMXDgQLzzzjtmralacXExFi1ahIqKCpSUlCAhIQFhYWHmLgsDBgxAUlISioqKoNFo8Ntvv6Fjx47mLgsAkJaWBn9/f4vofVVTKpVISUlBWVkZBEFAYmIiOnfubO6ycPXqVbzyyiuoqqpCcXExNm3a1GSn68z/6w5h9erVqKiowMcff6x/buTIkRg1apQZqwJCQ0Nx8uRJPPXUUxCLxRg8eLBFBZmlGTBgAE6cOIGnnnoKWq0Wo0ePRrdu3cxdFrp27YqJEydi9OjRqKysRJ8+ffDMM8+YuywAQEZGBvz8/MxdhoG+ffvizJkziI6Ohr29PTp37oyXX37Z3GVBqVRi8ODBGDZsGDQaDcaPH99kv7hx9VgiImoQTz0REVGDGBRERNQgBgURETWIQUFERA1iUBARUYMYFET3yaFDhxAZGWnuMojuOwYFERE1iEFBZAJHjhxB//79cezYMXOXQnTPODOb6D77/fff8e677+LLL7+EUqk0dzlE94wjCqL7KCsrC1OmTMGgQYMYEtRsMCiI7iOxWIyvv/4aCQkJFnMbVKJ7xaAguo+8vb3xyCOPYNasWXjzzTdRXl5u7pKI7hmDgsgEnn76aTz44IMGKwITWSuuHktERA3iiIKIiBrEoCAiogYxKIiIqEEMCiIiahCDgoiIGsSgICKiBjEoiIioQQwKIiJq0P8HWDW8RqD0dl4AAAAASUVORK5CYII="/>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5" name="AutoShape 4" descr="data:image/png;base64,iVBORw0KGgoAAAANSUhEUgAAAYoAAAEXCAYAAACzhgONAAAABHNCSVQICAgIfAhkiAAAAAlwSFlzAAALEgAACxIB0t1+/AAAADl0RVh0U29mdHdhcmUAbWF0cGxvdGxpYiB2ZXJzaW9uIDIuMS4yLCBodHRwOi8vbWF0cGxvdGxpYi5vcmcvNQv5yAAAIABJREFUeJzt3XlYVGX/P/D3MAMz7DCyqelQgIx7pqWoifqIlKAUWS6pmWlqlt+fFllJWpqV5vJkliWP6VOZPrigWbmTFmDmlksKbqGorILsw8DM+f0xMjKxDC7DzDDv13V5ycw5nPkM5by5z+fc9xEJgiCAiIioHnbmLoCIiCwbg4KIiBrEoCAiogYxKIiIqEEMCiIiahCDgoiIGsSgsCF//vknxo4di6FDhyIyMhITJ07E+fPnjX7fZ599hnnz5t3168bGxuL06dMAgNmzZyMlJeWuj3U/66q2fv16rFq1CgCwceNGrFu37o6On5GRgddeew0AcPXqVXTr1u2e6rl69Srat2+PqKioWn/UajW2bNmCyZMnAwDGjh2LnTt33tPrGbNlyxYEBwdj+fLlBs8LgoB//etfiIyMNHqM/fv349NPP9Ufr7r+u3Xq1CkMHDjwno5BjScxdwHUNNRqNSZPnoyvv/4aHTt2BABs27YNkyZNwr59+yAWi0322ikpKRgxYgQAYMGCBSZ7nbs1atQo/ddHjx5FUFDQHX3/9evX8ffff9/XmmQyGbZt23Zfj3kvWrVqhR9++AHTp0/XP3fkyBGoVCo4Ojoa/f5Tp06hsLDQlCWSCTEobER5eTmKi4tRVlamf27YsGFwcXGBRqOBWCxGYmIiVq5cicrKSshkMsyaNavWb8fZ2dmYN28eMjMzUVlZiYiICEyZMgUA8Msvv+Df//43tFotnJyc8P7772PHjh3IycnBG2+8gUWLFmHx4sV4/vnn0alTJ4wfPx6hoaE4ceIEioqKEBMTg7CwMJSXl2Pu3Lk4ceIEXF1dERgYCAD4+OOP631/a9euxZYtW7B69Wp4e3vrn3/llVcwYMAAPPvsszh+/DhGjhyJvXv3ok2bNvjiiy9QWloKmUyGgoIChISEIDExEcnJyZDJZACAS5cuYezYscjNzYWXlxeWLl0KHx8f/fE1Gg1iY2ORnZ2Nl156Ce+//z40Gg3mzJmDU6dOobi4GDExMQgPDwcArFy5Ert374ZWq0Xr1q0xd+5c+Pr63tN/2z179mDVqlVQqVQYOnQopk6dCgDYu3cvVqxYAa1WC2dnZ7z99tto06YNBg4ciOTkZDg5OWHOnDm4dOkSvvvuOwDA4MGDsXLlSgQEBBi8Rrt27ZCZmYljx47hkUceAQAkJCRg2LBh+O233/T71fX+srKysGHDBmg0Gri6ukKhUCA3Nxcvv/wyMjMzIRaLsWTJEgQEBCArKwvvvfcerl27BkEQ8NRTT2HixIkAgO+//x7//e9/4eLignbt2t3Tz4zuDE892Qh3d3fExMRg4sSJ+Ne//oWYmBhs3rwZvXv3hoODA9LT07Fs2TKsWrUKW7duxfz58/Haa68ZBAsAxMTE4JlnnsGWLVuwadMmpKSk4Oeff0ZeXh5iYmLw0UcfYfv27XjppZewePFizJgxAz4+Pli8eDG6du1qcKyMjAz07dsXmzZtwuuvv44PP/wQAPDFF19Ao9Fgx44dWLt2Lc6cOdPge4uLi8POnTvx3XffGYQEoPvgq/4g++233+Dt7a0/9ZWYmKj/AAeAsLAwDBw4EOPHj8fzzz+vr/HTTz/Fzp074ebmho0bNxocXywW44MPPkDbtm2xevVqAEBFRQX69OmDhIQEzJo1C5988gkAYOvWrTh37hw2btyIbdu2ITQ0FLGxsXW+J5VKVeu00/vvv1/nvqWlpYiPj0d8fDx++OEHHDhwABcvXsTcuXPx2Wef6UcCr7zyCuzt7dG5c2ccOnQIAHDo0CH8/fffKC0txYULFyCRSGqFRLWnnnpKP8opLy/H0aNH8fjjj+u31/f+unbtipEjR2LIkCGYMWOG/uc6e/ZsbN++HT169ND/7N544w307NkT27dvx/r16/HDDz/gp59+wtmzZ7FixQp899132Lx5M+zt7euskUyDIwob8uKLL+LZZ5/F4cOHcfjwYcTFxSEuLg6bNm1CcnIycnJyMH78eP3+IpEIV65c0T8uKyvD4cOHUVhYqD/fXFZWhtTUVEgkEgQFBaFDhw4AdB/QgwcPbrAee3t7hIaGAgA6dOiAmzdvAgAOHDiAt99+G3Z2dnBxccHTTz+NtLS0Oo+xe/du5Obm4ssvv4Sbm1ut7QMGDMBHH32EqqoqJCUlYerUqUhOTkb//v2Rn5+Pzp0748CBA/XW2KdPH8jlcgCAUqlEfn5+g++p+n1VB5BSqcSNGzcA6EZcp06dwjPPPAMA0Gq1KC8vr/MYd3Lqafjw4ZBIJHBxcUF4eDhSUlLQtm1b9OrVC23atAEAhISEQC6X4/Tp0wgLC8Ovv/6Ktm3bwtfXF+3atcPhw4eRlpbW4H+zoUOHIioqCrNnz8aePXswcOBAg1OWd/L+unTpAoVCAQBo37499uzZg7KyMhw7dgxff/01AMDV1RXR0dH49ddfkZ2djT59+uh/ERgxYgSSkpIa9fOhe8egsBFHjx7F8ePHMXHiRAwYMAADBgzAzJkzERkZieTkZGi1WoSEhODf//63/nsyMzPh4+ODPXv2AND9wxcEARs2bNCfl87Pz4dUKsXvv/8OkUik/15BEJCWlgalUllvTfb29rCz0w1qa36vRCJBzSXIqvepi0KhwLvvvov3338f3bt3rxUW7u7uaN++PX755ReUlJQgKioKX3zxBfbu3YtBgwYZvG5dJJLb/0REIhEaszRazd92ax5fq9Vi4sSJGD16NABd3+h+nLev+WEtCAIkEgm0Wm2t9yYIAqqqqhAWFobnn38e/v7+6NOnD9zc3JCUlIRTp07VO2oBAG9vb3To0AG//vortm7dirfeegsFBQV39f7q+rlW//9Vk1arRVVVlb7+ut4zmR5PPdkIuVyOlStX4siRI/rncnNzUVJSgnbt2iEkJATJycm4ePEiAN1v9cOGDYNKpdLv7+Ligocffhhr1qwBABQVFWHUqFHYt28funbtiosXL+qvotq3bx9iYmIA6P5RV/9jb4zQ0FBs3rxZ/xvpjz/+WO8HenBwMMLDwxESElLvh1xYWBiWLl2KkJAQuLi4wN/fH3FxcXX+9nyntVZ/T2VlpdH9qk+zlZSUAAA+/fRTvPnmm3f0WnXZunUrBEFAYWEhduzYgccffxwhISFISkpCRkYGAODgwYPIzMxE165d4efnB09PT2zYsAF9+vRB3759sXv3bty8ebPBYAd0p5/WrFmD4uLiWn2Cht5fY36uLi4u6Nq1q/6qs+LiYmzduhW9e/dGnz59kJycjKysLAC6/gg1HY4obMSDDz6Izz//HMuWLUNWVhakUilcXV3x4Ycf4qGHHgIAzJs3DzNnztT/Vrpy5Uo4OzsbHGfx4sWYP38+hg4dCrVajcjISAwbNky/bdasWdBoNHBxccGyZcsA6D6oY2Ji8N577zWq1smTJ2PevHkYOnQoXF1d0aJFC31zuT7vvPMOIiMj8fPPP2PIkCEG2wYNGoT58+fjjTfeAKD7QFu3bp2+KVtTv379Gmya1yUwMBBSqRTDhw/Xv+e6PPvss8jOzsZzzz0HkUiEli1b1vta1T2Kf6pr/+pTNCqVCmPGjEGvXr0AAHPnzsWrr74KjUYDmUyGL7/8Eq6urgB0/02+/vprdOjQAXZ2dpDJZBg0aJDR9zpo0CDMnTtX32to7Pvr1asX3njjDcyfP19/1V1dFi9ejHnz5mHLli1Qq9UYOnQooqOjIRKJEBMTgxdeeAHOzs7o0qWL0Vrp/hFxmXGyND/99BNcXFwQGhoKrVaL1157DX369NGf0iCipsWgIItz7tw5zJkzB+Xl5aisrETPnj3xzjvv8EoXIjNhUBARUYPYzCYiogYxKIiIqEFWedWTSqXC6dOn4e3tzeupiYgaSaPRIDc3F506dTJ6JWFNVhkUp0+f1i+xQEREd2bdunXo0aNHo/e3yqConsa/bt06+Pn5mbkaIiLrkJWVheeff77WmmjGWGVQVJ9u8vPzwwMPPGDmaoiIrMudnrJnM5uIiBrEoCAiogYxKIiIqEEMCiIiapDNBMXmxPM4eSHX4LmTF3KxOfG8mSoiIrIONhMUQW09sPCbI/qwOHkhFwu/OYKgth5mroyIyLJZ5eWxd6NLoDdmjeuBBWv+gL3EDoIAzBrXA10C7+x6YiIiW2MzIwpAFxaPBPugsESNRzv4MiSIiBrBpoLi5IVcnDivO/WUfOJ6rZ4FERHVZjNBUd2TeOuFR+HXwgkBD7gb9CyIiKhuNhMU56/c1PcklAo5MvPK8ObYHjh/5aa5SyMismg208x+ZmCQ/mulwhP7j11FSy9ndA1in4KIqCE2M6KoKdhfDgBISy8wcyVERJbPJoPiwZZukDqIkXo539ylEBFZPJsMCrHYDkFtPBgURESNYJNBAQBKhRyXrhWiolJj7lKIiCyaDQeFJ6o0Ai5k8KonIqKG2GxQBCtuNbR5+omIqEE2GxQerlK0bOGM1Mu88omIqCE2GxQAEOzvidT0fAiCYO5SiIgslk0HhVIhR0FxBXIKys1dChGRxbLxoPAEAKSms09BRFQfkwbFihUrEBERgYiICCxatKjW9rNnzyI6Ohrh4eGYPXs2qqqqTFlOLf4t3SDjxDsiogaZLChSUlKQlJSEhIQEbN26FX/99Rf27NljsE9MTAzmzJmDXbt2QRAExMfHm6qcOukm3nmyoU1E1ACTBYW3tzfeeustODg4wN7eHgEBAbh+/bp++7Vr16BSqfDwww8DAKKjo7Fz505TlVMvpb8n/ubEOyKiepksKIKCgvQhkJ6ejh07diA0NFS/PScnB97et1du9fb2RnZ2tqnKqZdSIYdGy4l3RET1MXkz+/z585gwYQLefPNN+Pv765/XarUQiUT6x4IgGDxuKsFsaBMRNcikQXH06FGMHz8er7/+Op5++mmDbX5+fsjNvX13uby8PPj4+JiynDq5u0jR0suZDW0ionqYLCgyMzMxbdo0LF68GBEREbW2t27dGlKpFEePHgUAbNu2Df369TNVOQ1SKnQNbU68IyKqzWR3uFu9ejUqKirw8ccf658bOXIkEhMTMX36dHTu3BmLFy9GbGwsSkpK0LFjR4wbN85U5TRI6S/HL0evIju/DH4tnM1SAxGRpTJZUMTGxiI2NrbW86NGjdJ/rVQqsWnTJlOV0GjKWwsEpl4uYFAQEf2DTc/Mrqbwc4XMQYw0NrSJiGphUEA38a5dW082tImI6sCguCVY4Ym/rxdBpW7aZUSIiCwdg+IWpT8n3hER1YVBcUtw21sT77juExGRAQbFLe4uUrTycuYMbSKif2BQ1KD0lyONE++IiAwwKGpQKjxxs6QC2fll5i6FiMhiMChqUPrfmnjH009ERHoMihra+rnBUSpmQ5uIqAYGRQ1iO9GtO95xREFEVI1B8Q9Kf7lu4l0FJ94REQEMilqUCk9otQLOX+XEOyIigEFRS7CCDW0iopoYFP/g5uyA1t7OSGNDm4gIAIOiTsEKOVIv53PiHRERGBR1UvrLUViiRtYNTrwjImJQ1EGpqF4gkH0KIiIGRR10E+8kbGgTEYFBUSexnQjt2npwhjYRERgU9VIq5EjP5MQ7IiIGRT2U/nLdxDve8Y6IbByDoh7BbGgTEQFgUNTL1ckBrb1dkJrOPgUR2TaJsR2OHz+OpUuXorCw0GAC2vbt201amCVQ+nvi8JlsCIIAkUhk7nKIiMzCaFDMmTMH0dHR6NChg819WLb3l2Pf4Qxk3ihFKy8Xc5dDRGQWRoNCIpHgxRdfbIpaLI5Sv0BgAYOCiGyW0R5FUFAQ0tLSmqIWi9PG1xVOMgkb2kRk04yOKDIyMvDMM8+gVatWkEql+udtoUdhZydCu7aeSGNDm4hsmNGgmDFjRlPUYbGUCjni96ahvKIKjlKjPy4iombH6Kmnxx57DFKpFH/88QeSk5P1z9kKpb8ntAJwPoOjCiKyTUaDYuvWrZg+fToKCwtRWlqK119/HfHx8U1Rm0UIbntr4h1PPxGRjTJ6LmXt2rXYuHEjfHx8AACTJk3CSy+9hOeee87kxVkCFycHtPF1YUObiGyW0RGFVqvVhwQA+Pr6ws7OtiZ0KxVypF0u4B3viMgmGf3E9/DwwN69e/WP9+7dC3d3d5MWZWmCFXIUlaqRmVdq7lKIiJqc0VNP7777Ll555RXMnz8fAGBvb48VK1aYvDBLovTX9SnOpuejlTcn3hGRbTEaFEFBQdi5cyfS09Oh0Wjw0EMPQSKxrctE2/i4wlkmQerlAvzr0bbmLoeIqEnV+4kfFxeHSZMmYf78+XWu8RQbG2vSwixJ9cQ73hqViGxRvT0KV1dXAICnpyc8PDxq/WmskpISREZG4urVq7W2rVixAgMGDEBUVBSioqKwbt26u3gLTUPpL8eVrCKUqSrNXQoRUZOqd0QxcuRIAMCrr76qfy47OxsZGRno0aNHow5+4sQJxMbGIj09vc7tp0+fxtKlS9GtW7c7KNk8lAq5buLdlZvo2s7b3OUQETUZo1c9rV+/Hq+//jry8/MRHR2N2bNnY8mSJY06eHx8PObOnWtweW1Np0+fxldffYWhQ4di3rx5qKiouLPqm1A73vGOiGyU0aDYuHEj3n77bezcuRMDBw7ETz/9pF/Kw5gFCxbUO/ooLS1F+/btERMTg4SEBBQVFeGLL764s+qbkIujPdr4uiL1MmdoE5FtMRoUIpEIXl5eOHjwIEJCQiCRSKDVau/5hZ2dnREXF4eAgABIJBJMmDABBw4cuOfjmpJS4Ym0y/mceEdENsVoUDg4OCAuLg5//PEH+vTpg++//x6Ojo73/MLXr1/Hpk2b9I8FQbD4y26V/nIUl1XiWm6JuUshImoyRoNiwYIFSE9Px8KFC+Hu7o6jR49iwYIF9/zCMpkMn3zyCTIyMiAIAtatW4ewsLB7Pq4pKRVcIJCIbI/RoPjyyy+xYMEC9O/fHwCwZMkSPPTQQ3f9gpMmTcKpU6cgl8sxb948TJ06FU888QQEQbD4W64+4OMKZ0d7NrSJyKYYPddz9uxZCIJQ56S7xkpMTNR/HRcXp/86PDwc4eHhd33cpmZnJ0JwW0+ksaFNRDbEaFD4+PggIiICXbt2hbOzs/55W5qZXZNS4Yn1e9JQpqqEk8ze3OUQEZmc0aDo1q2bVUyIayrB/nIIAnDuSgEeblf3/BAioubEaFC8+uqrUKlUuHz5MoKCglBRUXFfrnqyVsFtPSESAamXGRREZBuMNrNPnDiBQYMGYfLkycjJyUH//v1x7NixpqjNIjlXT7zjAoFEZCOMBsXChQuxdu1aeHh4wM/PD4sWLbovl8das+o73mm1nHhHRM2f0aBQqVQIDAzUPw4NDYVGozFpUZZOqfBESTkn3hGRbTAaFBKJBIWFhfrLYy9dumTyoiyd0l8OAEjjfAoisgFGg2Lq1KkYM2YMMjMzMXPmTIwaNQpTp05titosVmtvl1sT7zifgoiaP6NXPQ0YMAAPPfQQkpOTodVqMW3aNAQEBDRFbRbLzk6EYAXveEdEtsHoiAIA1Go11Go1tFotxGKxqWuyCkqFHFeyi1FazjveEVHz1qgbF40bNw5nz57FyZMnMXr0aPz8889NUZtFUyo89RPviIiaM6OnntauXYutW7fC19cXgG558JdffhlDhgwxeXGWLFhxe+Jdt2BOvCOi5svoiMLFxUUfEgDQqlUrODg4mLQoa+Aks0dbX1euJEtEzZ7RoOjTpw/mzp2Lc+fO4eLFi1i6dCn8/f3x119/4a+//mqKGi2W0p8T74io+TN66unHH38EAPz2228Gz7/22msQiUTYt2+faSqzAkqFJ3b9fhnXckvQxtfV3OUQEZmE0aCoeS8JMhSs0E28S03PZ1AQUbNl9NTTxYsXsXHjRgiCgBkzZmDQoEH4/fffm6I2i9fa2wUunHhHRM2c0aCYO3cupFIp9u/fj6ysLCxYsADLli1ritosnn7iHRvaRNSMGQ2KiooKDBs2DElJSXjyySfRs2dPVFZyklk1pb8cGZx4R0TNmNGgUKvVyMvLw/79+9G7d2/k5eWhoqKiKWqzCtUT79I48Y6ImimjQTFixAgMGDAA3bt3R2BgIIYPH44XXnihKWqzCu1u3fEujes+EVEzZfSqp9GjR2PkyJGws9NlSkJCAjw9PU1emLVwktlD4efGhjYRNVv1BkVcXBwmTZqEDz74oM7tsbGxJivK2gQrPJH05zVotQLs7ETmLoeI6L6qNyhcXXXzAjw8PJqsGGulVMix6/fLuJpTjLZ+buYuh4jovqo3KEaOHAkAePXVV1FQUACZTAZHR8cmK8yaKP11p+JSLxcwKIio2Wmwmb127Vr07dsXvXv3xiOPPIKwsDBs2LChqWqzGq29XeDqZM8bGRFRs1TviOL777/Hjh078Nlnn0GpVEIkEuHkyZNYsmQJgNsjDgJEIhGCFXI2tImoWap3RLF582Z89dVX6NatGxwdHSGTyfDYY49h+fLl2LRpU1PWaBWUCk9kZBejhBPviKiZqTcoqqqq6mxk+/r6QqvVmrQoa6S8tUDgOY4qiKiZqTcoqudN1EUQeP+Ffwpq6wE7EbjuExE1O/X2KDQaDQoLC+sMBY1GY9KirJGTzB5t/dzY0CaiZqfeoDh37hx69epVZ1CIRJxUVhelvxy/Hb/KiXdE1KzUGxSpqalNWUezoFR4YufBdGTkFEPB+RRE1EwYXRSQGk/pX33HOza0iaj5YFDcR628nOHq5IA0NrSJqBlhUNxHuol3vOMdETUvjQoKlUqFtLQ0CIKA8vJyU9dk1ZT+nsjILkFJmdrcpRAR3RdGg+LPP//EoEGDMHnyZGRnZ6N///44duxYU9Rmlaon3vGOd0TUXBgNikWLFmHt2rXw8PCAn58fFi1ahAULFjTq4CUlJYiMjMTVq1drbTt79iyio6MRHh6O2bNno6qq6s6rt0Dt2nrCTgSc5XwKImomjAaFSqVCYGCg/nFoaGijJtydOHECo0aNQnp6ep3bY2JiMGfOHOzatQuCICA+Pr7xVVswR6kEipZuSOOVT0TUTBgNColEgsLCQv0ku0uXLjXqwPHx8Zg7dy58fHxqbbt27RpUKhUefvhhAEB0dDR27tx5J3VbNKVCjrQrBdBoudQJEVk/o0ExZcoUjBkzBllZWZg5cyZGjRqFqVOnGj3wggUL0KNHjzq35eTkwNvbW//Y29sb2dnZd1C2ZVP6e6K8ogoZ2cXmLoWI6J7VOzO72sCBAxEQEIDk5GRotVpMmzYNAQEB9/SiWq3WYBkQQRCa1bIg1Q3t1PR8+LfkDG0ism5GRxSHDx9GTk4OgoKCEBwcjIKCApw+fRolJSV3/aJ+fn7Izc3VP87Ly6vzFJW1aunlDDdnB86nIKJmweiI4qOPPkJqaiqCgoJgZ2eHc+fOwdvbG+Xl5ViwYAEGDRp0xy/aunVrSKVSHD16FN27d8e2bdvQr1+/u3oDlkg/8Y4NbSJqBoyOKFq1aoU1a9Zg27ZtSEhIwPr16/HII49g27Zt+Pzzz+/oxSZNmoRTp04BABYvXoyPPvoITzzxBMrKyjBu3Li7ewcWSqmQ41puCYo58Y6IrJzREUVGRgZ69uypf9ylSxekp6fDz8+vUS+QmJio/zouLk7/tVKpbNa3VFX6ewIA0i4XoEd7XzNXQ0R09xp1eWxSUpL+cVJSEuzt7ZGfn99sJsmZQlAb3cQ73siIiKyd0RHF3LlzMX36dIhEImi1WkilUixfvhz/+c9/MHLkyKao0So5SiXwb+nOhjYRWT2jQdGlSxfs27cP586dg1gsRkBAAMRiMZRKZVPUZ9WC/T2x/2gGNFoBYt7xjoislNGgyM/Pxw8//IDS0lIIggCtVovLly9jyZIlTVGfVVMq5NiRko4rWUV4sJW7ucshIrorRoPi//2//weZTIYLFy6gd+/eSElJQffu3ZuiNqtX3dBOvVzAoCAiq2W0mX39+nWsWrUK/fr1w5gxY7B+/fpGr/dk61q2uDXxjg1tIrJiRoPCy8sLAODv749z587B19eXVzs1kkgk0i0QyIY2EVkxo0HRokUL/Oc//0GnTp2wefNmJCYmQqVSNUVtzYLS3xPXcktRVMqJd0RknYwGxbx58+Dg4IAePXqgU6dOWL58Od54442mqK1ZUPrfuuMdRxVEZKWMBsXChQv1y2vExMRg69atCAsLM3lhzUXQAx6wsxMh9TLXfSIi62Q0KM6ePQtB4A147pZMKsGDrdzY0CYiq2X08lgfHx9ERESga9eucHZ21j8fGxtr0sKaE6VCjsQjVzjxjoisktGg6NatG7p169YUtTRbSoUnfkr+mxPviMgqGQ2KV199FSqVCpcvX0ZQUBAqKirg6OjYFLU1G9UN7dT0fAYFEVkdoz2KEydOYNCgQZg8eTJycnLQv39/HDt2rClqazZ85U7wcJGyoU1EVqlRVz2tXbsWHh4e8PPzw6JFi7BgwYKmqK3ZuH3HOza0icj6GA0KlUqFwMBA/ePQ0FBoNBqTFtUcKf3luJ5XisKSCnOXQkR0Rxp146LCwkKIRLqrdbjO091RKm7d8e4KTz8RkXUxGhRTpkzBmDFjkJWVhZkzZ2LUqFGYOnVqU9TWrAS28YDYTsTTT0RkdYxe9TRw4EAEBAQgOTkZWq0W06ZNQ0BAQFPU1qzIHHQT79LY0CYiK2M0KGbOnInnnnsOo0ePbop6mjWlQo69h69Ao9FCLDY6mCMisghGP60effRRLF26FGFhYfjqq6+Qm5vbFHU1S8H+cqjUGlzOKjZ3KUREjWY0KEaNGoX4+Hh8+eWXKCwsxMiRIzFt2rSmqK3ZqW5op3IlWSKyIo0+/6FSqaBWqyEIAuzseNrkbvjKneDhKmVDm4isitEexZo1a7Blyxao1WoMHz4c8fHx+rve0Z3R3fHOkzO0iciqGB0anD4ARNxcAAAVhklEQVR9GrGxsdi1axcmTJiAQ4cO4dlnn22K2polpUKOTE68IyIrYnREsWTJEhQWFmLVqlVYt24dSktLMXbs2KaorVm6fce7AjzW0c/M1RARGddgUFy6dAnffPMNtm3bhtatW0OlUuGXX36Bq6trU9XX7Ogn3l3OZ1AQkVWo99TTyy+/jDFjxkAikeCbb77Bjz/+CGdnZ4bEPZLai/Fga3ekprNPQUTWod6gOHPmDDp27IigoCAoFAoA0K/3RPdGqfDEuYwCaDRac5dCRGRUvUGxf/9+PP300/jxxx/Rt29fTJ8+HRUVbMDeD0qFHBVqDdIzi8xdChGRUfUGhUQiwZAhQ/Dtt99iy5Yt8PHxQUVFBQYPHoz169c3ZY3Njv6Od7xMloisQKNmzgUGBiI2Nha//vorXnrpJcTHx5u6rmbNx9MRnq5SztAmIqtwR1OsHR0dMWLECCQkJJiqHpsgEomg9JcjjQ1tIrICXIvDTJQKT2TeKMXNYvZ9iMiyMSjMJFhRPfGOp5+IyLIxKMzk9sQ7nn4iIsvGoDATqb0YD7V2Z0ObiCyeSYNi+/btGDJkCAYPHox169bV2r5ixQoMGDAAUVFRiIqKqnOf5kzpL8f5jJuceEdEFs3oooB3Kzs7G8uWLcOWLVvg4OCAkSNHomfPnggMDNTvc/r0aSxduhTdunUzVRkWTanwxPbfLuHvzCIEPuBh7nKIiOpkshFFSkoKevXqBQ8PDzg5OSE8PBw7d+402Of06dP46quvMHToUMybN8/mZn4rqxvavJEREVkwkwVFTk4OvL299Y99fHyQnZ2tf1xaWor27dsjJiYGCQkJKCoqwhdffGGqciySt6cj5G5SnOV8CiKyYCYLCq1Wa7CIoCAIBo+dnZ0RFxeHgIAASCQSTJgwAQcOHDBVORZJJBIhWCFnQ5uILJrJgsLPzw+5ubn6x7m5ufDx8dE/vn79OjZt2qR/LAgCJBKTtUwsllIhR3Z+GQqKVeYuhYioTiYLit69e+PgwYPIz89HeXk5du/ejX79+um3y2QyfPLJJ8jIyIAgCFi3bh3CwsJMVY7FUvp7AgDvT0FEFstkQeHr64sZM2Zg3LhxeOqppxAZGYkuXbpg0qRJOHXqFORyOebNm4epU6fiiSeegCAIePHFF01VjsUKfMADErGIM7SJyGKZ9FzP0KFDMXToUIPn4uLi9F+Hh4cjPDzclCVYPAf9xDuOKIjIMnFmtgVQKnQT76o48Y6ILBCDwgIoFXKoKzX4+3qhuUshIqqFQWEBgtnQJiILxqAws82J55GZVwq5m0w/n+LkhVxsTjxv5sqIiHQYFGYW1NYDi749gpZeTkhNz8eRM1lY+M0RBLXl2k9EZBlsb4abhekS6I1Z43pg/upDUKk1eH/1Ibg62eP7XWlIPJKBll7OaNnCWf+3i5ODuUsmIhvDoLAAXQK9Edn3IWxKPI/OAS3gK3dG5o1SHE/Lxb7DGQb7ujrZw69GcLT0coZfC2e08nKGh6vUYJkUIqL7gUFhAU5eyMXuQ5cxIqwddqSkY+TgYHQJ1C2oqFJXIftGGa7nlSLrRiky80qReaMUaZcLkPTnNWiF28eROYgNQsTPyxmtbv3t5eEIsR1DhIjuHIPCzE5eyMXCb45g1rge6BLojS6BXgaPZQ4SKFq6QdHSrdb3VlZpkVtQhswaAZKZV4qrOcU4fCbbYF6GRCyCr9wJLb1cbo1CnNDKywV+LZzgK3eCvURscOzNiecR1NZDH1jVtZ6/chPPDAwy3Q+EiCwOg8LMzl+5qQ8F4HbP4vyVmwYf0nWxl9ihlbcLWnm71Nqm1Qq4UahC5o0SZOaVITOvBFk3ypCZV4q/Lt1AeUWVfl87EeDl4WhwGktdqcGHaw/jjdGPoEcHP4NAIyLbwqAws7p+O9eNLBoOCWPs7ETw9nSEt6cjugQabhMEAYUlamTdKMX1PN0opPq01sFTmSgqVev3fX/1IcgcxKis0qJLoBfO/J2P/KIKtLoVKq5O9uyLEDVzDAobJBKJ4OEqhYerFEp/ea3tpeWV+tNYOw+m4+SFPHh7OiIjuxjHz+Ua7OvsaI+WLXSntPxaON2+QsvLGZ6uMtixL0Jk9RgUVIuzoz0CH/BAmaoS6ZlF+ib7rHE9EKyQI1vfE7l9SutCxk0kn7wObY3uuoO9uFZ4+LXQNdp9PB0hFnMaD5E1YFBQnYw12dv61W6uazRa5N4sN7xC61aT/fi5XKgrNfp9xXYi+Hg66RvrLb1cbo1MnOHbwhlSe3Gt4wNsshOZA4OC6nQ3TXax2A5+LXSjhn8SBAH5RSp9P0QXJrorttKuFKC0vNJg/xbuslpzRVp6OaONr6tBYLHJTmR6DAqq0/1usotEIrRwd0QLd0d0CvCqtb24TG0wAqkOlCNns1FQXGGwr6NUgjlfHURrHxdk3yjDkD7+AIDs/DJ4uct4SovoPmNQkEVwdXKAa1sHtGvrWWtbeUUVsm7UnHBYhuNpObiSVQwASNh/EQn7LwLQndLy8nC8NT/EGb5y3TwR31vzRTxcOHud6E4xKMjiOUoleLCVOx5s5Q5A15NIOXld32SfFNUJnm4yZOeXIetGKbLzy5CdX4Y/zmTh5j9GI1IH8e3wkOvCpHrSoa/cCU4ye3O8RSKLxqAgq9JQk31wT0Wt/VUVVcgu0AVH9o0ygzA5fdFw4iGgG9lUjz785E7wbeGs/9rb0wn2krpPa7HJTs0Zg4Ksyp022WVSCRR+blDUcZWWIAgoLqtEdr6usV49Esm+UYq/rxXi0OlMVGluX+4rEgEt3B31ow8//SktXZiwyU7NFYOCrMr9bLKLRCK4OTvAzdkBQW1q90Y0WgH5hSpk598+nVU9GjlxPhe/FKkg1FiUUWwnwrtfpsDH0wk3ilTo3bkl0jOLUFSqhqerDJ5uUni6yuAo5T87si78P5aoHuIay6B0Cqi9XV2pQU5BzZGIri9yNacEjlIxkk5cx4Hj12p9n6NUDA9XGeRuMni4SiF3k8HTVWoQJp5uUrg5S7niL1kEBgXRXXKwF+MBH1c84OMKQNeT2Hv4ir7J/s74nniwlRsKiiuQX6TCzWIV8osqUFCsQsGtv9OvF+J4Wg7KVFW1jm9nJ4KHi4M+VDxdpfD8x9/VYSNzqP+fMvsndK8YFET3gbGZ7P51LBNfk6qiCjdLdIFSUFyBgn/8nV+kwqVrN3GzuMLgHiTVnGSSGgFye2Qid5MCIuCjtYcxfcTD6NmxJU5fymP/hO4Ig4LoPriX5eIBXdPdTyqpc1Z7TRqtgKLSCv2IpGaQVAfLhas3UVCkgkqtMfjeD9cehggAREBLL2dsPXARvx6/Znj6qzpoXKVwqGcZFbI9DAqi+8BUy8X/k9hOdOuDXAbAvcF9yyuqDIJkz6HLOH4uF/4t3SB3kyHvZjnOZ9xEYUmFQVO+mrOjPeTVPZN/9E/krjJ4uOkCxsXx7paa5ykx68GgIGqmHKUSON66sdXJC7m4eK3QYJJi9Qe0RqNFYan6Vh+lenSiqjFqqUDaFd19SGou7FhNIra7FSLVQSKD3FUKj1t/V49SPFylBvNQgtp6WOQlxQyw2hgURM2csf6JWGwHuZuuYd4QQRBQXlHVYB8lO78MZ9PzDW5+VZOrk8PtUYqbFF0DvTB/9SF0fKgF/vr7BiL7PITCYjUOnsqEvcQOErEIErEdJBI7SMR2sBfb3Xr+9nMSsUj/3P1YnsVSA8ycGBREzdy99k+qiUQiOMns4SSz11/pVZ8qjRaFdTTna45arv9dioIiFSqrtDiamgMA2JR4/u7fKHA7WP4RLhJJ9d+G2w226b9HhM4BXnj/P4fQwV+OtCsFeG5QEJxk9sgtKIe7i4PN9W8YFETNXFP1T2qSiO30qwU35MR53W/rA3s8gH1HMvDyU50R+IAHqjRaVFbp/lRpbv2p0qJKI6Dy1teV+udub6/U3NqnSoMqjaDfXnPf6mOq1FWoqrp1vBrPV++nrtTgz/O6Ozr+96ez+O9PZ/V1O0olcHdxgLuLFO7O0ttf1/OcveTeg8Wcp8QYFERkFicv5GLRt0fw1gu60c5jHf0MTvmYu7aF3xzBoEfbYvehyxgdroS3pyMKS9QoLKlAYWkFCovVKCytQO7NMly4qrsoQFPXtcvQXb5cMzzcnB3g4aqbVOnh4gA3FyncazxX15pi5jwlxqAgIrO4X6fE7rd/9nS6t/fRP+7VqWW93ycIAkpVVSgqqcDNkgrDULn1dVGJGtn5ZTifUYDCEnW9weIsk+jDQzcq0YVM366t8MHXf2Bo3wex8/fLTRaqDAoiMgtznBJrjLsNMJFIBBdHe7g42qOVt4vR1xEEAaXllfpQKSqtwM0StT5oikrUuFlSgez8MqRdKUBRqVp/T/r4fecxIqxdk/2sGBRERDU0VYCJRCK4ODnAxckBD/gY31+rFfDHmSx8+r/jiOjzIHakpKNLoFeThAXvGUlEZAVOX8rDZ/F/4u0XHsWYJ9pj1rgeWPjNEZy8kGvy12ZQEBFZgYZOiZkaTz0REVkBc/Z0OKIgIqIGmTQotm/fjiFDhmDw4MFYt25dre1nz55FdHQ0wsPDMXv2bFRV1V6Tn4iIzMtkQZGdnY1ly5bh+++/x9atW/G///0PFy5cMNgnJiYGc+bMwa5duyAIAuLj401VDhER3SWTBUVKSgp69eoFDw8PODk5ITw8HDt37tRvv3btGlQqFR5++GEAQHR0tMF2IiKyDCZrZufk5MDb+3aTxcfHBydPnqx3u7e3N7Kzsxt1bI1Gt9RxVlbWfaqWiKj5q/7MrP4MbSyTBYVWqzVY8lcQBIPHxrY3JDdXd93w888/f5+qJSKyHbm5uVAoFI3e32RB4efnhyNHjugf5+bmwsfHx2B79Qc+AOTl5Rlsb0inTp2wbt06eHt7Qyy2reV+iYjulkajQW5uLjp16nRH32eyoOjduzc+++wz5Ofnw9HREbt378b8+fP121u3bg2pVIqjR4+ie/fu2LZtG/r169eoY8tkMvToYbs3ESEiult3MpKoJhKEuu6We39s374dX331FSorKzF8+HBMmjQJkyZNwvTp09G5c2ekpqYiNjYWJSUl6NixIz766CM4ODiYqhwiIroLJg0KIiKyfpyZTUREDWJQEBFRgxgURETUIAYFERE1iEFBREQNsrmgKCkpQWRkJK5evWruUgysWLECERERiIiIwKJFi8xdjt6nn36KIUOGICIiAmvWrDF3OQYWLlyIt956y9xlGBg7diwiIiIQFRWFqKgonDhxwtwlAQASExMRHR2NJ598Eh988IG5ywEAbNy4Uf9zioqKQvfu3TFv3jxzlwUA2LZtm/7f48KFC81djt6qVasQHh6OoUOHYuXKlU33woIN+fPPP4XIyEihY8eOQkZGhrnL0UtOThZGjBghVFRUCGq1Whg3bpywe/duc5clHDp0SBg5cqRQWVkplJeXCwMGDBAuXrxo7rIEQRCElJQUoWfPnsKsWbPMXYqeVqsV+vbtK1RWVpq7FANXrlwR+vbtK2RmZgpqtVoYNWqUsH//fnOXZeDcuXNCWFiYcOPGDXOXIpSVlQmPPvqocOPGDaGyslIYPny4kJycbO6yhOTkZCEyMlIoLi4WqqqqhMmTJwu7du1qkte2qRFFfHw85s6d2+ilQpqKt7c33nrrLTg4OMDe3h4BAQG4fv26ucvCY489hm+++QYSiQQ3btyARqOBk5OTucvCzZs3sWzZMkyZMsXcpRi4dOkSAGDChAkYNmwYvvvuOzNXpLNnzx4MGTIEfn5+sLe3x7Jly9C1a1dzl2Xgvffew4wZMyCXy81dCjQaDbRaLcrLy1FVVYWqqipIpVJzl4UzZ86gb9++cHFxgVgsxuOPP469e/c2yWvbVFAsWLDAIpf+CAoK0i+3np6ejh07diA0NNTMVenY29tj+fLliIiIQEhICHx9fc1dEubMmYMZM2bAzc3N3KUYKCoqQkhICD7//HOsXbsWGzZsQHJysrnLwuXLl6HRaDBlyhRERUXh+++/h7u7u7nL0ktJSYFKpcKTTz5p7lIAAC4uLvi///s/PPnkkwgNDUXr1q3xyCOPmLssdOzYEUlJSbh58yYqKiqQmJiIvLy8JnltmwoKS3f+/HlMmDABb775Jvz9/c1djt706dNx8OBBZGZmmv3mUhs3bkTLli0REhJi1jrq0q1bNyxatAiurq6Qy+UYPnw4Dhw4YO6yoNFocPDgQXz44Yf43//+h5MnTyIhIcHcZelt2LABL774ornL0EtNTcXmzZvxyy+/4LfffoOdnR1Wr15t7rIQEhKC6OhojB07FhMnTkT37t1hb2/fJK/NoLAQR48exfjx4/H666/j6aefNnc5AICLFy/i7NmzAABHR0cMHjwYaWlpZq3p559/RnJyMqKiorB8+XIkJibiww8/NGtN1Y4cOYKDBw/qHwuCAInEZOtuNpqXlxdCQkIgl8shk8kwaNAgg3vDmJNarcbhw4cxcOBAc5eil5SUhJCQELRo0QIODg6Ijo7GH3/8Ye6yUFJSgsGDB2P79u349ttv4eDggDZt2jTJazMoLEBmZiamTZuGxYsXIyIiwtzl6F29ehWxsbFQq9VQq9XYt28funfvbtaa1qxZgx9//BHbtm3D9OnTMXDgQLzzzjtmralacXExFi1ahIqKCpSUlCAhIQFhYWHmLgsDBgxAUlISioqKoNFo8Ntvv6Fjx47mLgsAkJaWBn9/f4vofVVTKpVISUlBWVkZBEFAYmIiOnfubO6ycPXqVbzyyiuoqqpCcXExNm3a1GSn68z/6w5h9erVqKiowMcff6x/buTIkRg1apQZqwJCQ0Nx8uRJPPXUUxCLxRg8eLBFBZmlGTBgAE6cOIGnnnoKWq0Wo0ePRrdu3cxdFrp27YqJEydi9OjRqKysRJ8+ffDMM8+YuywAQEZGBvz8/MxdhoG+ffvizJkziI6Ohr29PTp37oyXX37Z3GVBqVRi8ODBGDZsGDQaDcaPH99kv7hx9VgiImoQTz0REVGDGBRERNQgBgURETWIQUFERA1iUBARUYMYFET3yaFDhxAZGWnuMojuOwYFERE1iEFBZAJHjhxB//79cezYMXOXQnTPODOb6D77/fff8e677+LLL7+EUqk0dzlE94wjCqL7KCsrC1OmTMGgQYMYEtRsMCiI7iOxWIyvv/4aCQkJFnMbVKJ7xaAguo+8vb3xyCOPYNasWXjzzTdRXl5u7pKI7hmDgsgEnn76aTz44IMGKwITWSuuHktERA3iiIKIiBrEoCAiogYxKIiIqEEMCiIiahCDgoiIGsSgICKiBjEoiIioQQwKIiJq0P8HWDW8RqD0dl4AAAAASUVORK5CYII="/>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6" name="AutoShape 6" descr="data:image/png;base64,iVBORw0KGgoAAAANSUhEUgAAAYoAAAEXCAYAAACzhgONAAAABHNCSVQICAgIfAhkiAAAAAlwSFlzAAALEgAACxIB0t1+/AAAADl0RVh0U29mdHdhcmUAbWF0cGxvdGxpYiB2ZXJzaW9uIDIuMS4yLCBodHRwOi8vbWF0cGxvdGxpYi5vcmcvNQv5yAAAIABJREFUeJzt3XlYVGX/P/D3MAMz7DCyqelQgIx7pqWoifqIlKAUWS6pmWlqlt+fFllJWpqV5vJkliWP6VOZPrigWbmTFmDmlksKbqGorILsw8DM+f0xMjKxDC7DzDDv13V5ycw5nPkM5by5z+fc9xEJgiCAiIioHnbmLoCIiCwbg4KIiBrEoCAiogYxKIiIqEEMCiIiahCDgoiIGsSgsCF//vknxo4di6FDhyIyMhITJ07E+fPnjX7fZ599hnnz5t3168bGxuL06dMAgNmzZyMlJeWuj3U/66q2fv16rFq1CgCwceNGrFu37o6On5GRgddeew0AcPXqVXTr1u2e6rl69Srat2+PqKioWn/UajW2bNmCyZMnAwDGjh2LnTt33tPrGbNlyxYEBwdj+fLlBs8LgoB//etfiIyMNHqM/fv349NPP9Ufr7r+u3Xq1CkMHDjwno5BjScxdwHUNNRqNSZPnoyvv/4aHTt2BABs27YNkyZNwr59+yAWi0322ikpKRgxYgQAYMGCBSZ7nbs1atQo/ddHjx5FUFDQHX3/9evX8ffff9/XmmQyGbZt23Zfj3kvWrVqhR9++AHTp0/XP3fkyBGoVCo4Ojoa/f5Tp06hsLDQlCWSCTEobER5eTmKi4tRVlamf27YsGFwcXGBRqOBWCxGYmIiVq5cicrKSshkMsyaNavWb8fZ2dmYN28eMjMzUVlZiYiICEyZMgUA8Msvv+Df//43tFotnJyc8P7772PHjh3IycnBG2+8gUWLFmHx4sV4/vnn0alTJ4wfPx6hoaE4ceIEioqKEBMTg7CwMJSXl2Pu3Lk4ceIEXF1dERgYCAD4+OOP631/a9euxZYtW7B69Wp4e3vrn3/llVcwYMAAPPvsszh+/DhGjhyJvXv3ok2bNvjiiy9QWloKmUyGgoIChISEIDExEcnJyZDJZACAS5cuYezYscjNzYWXlxeWLl0KHx8f/fE1Gg1iY2ORnZ2Nl156Ce+//z40Gg3mzJmDU6dOobi4GDExMQgPDwcArFy5Ert374ZWq0Xr1q0xd+5c+Pr63tN/2z179mDVqlVQqVQYOnQopk6dCgDYu3cvVqxYAa1WC2dnZ7z99tto06YNBg4ciOTkZDg5OWHOnDm4dOkSvvvuOwDA4MGDsXLlSgQEBBi8Rrt27ZCZmYljx47hkUceAQAkJCRg2LBh+O233/T71fX+srKysGHDBmg0Gri6ukKhUCA3Nxcvv/wyMjMzIRaLsWTJEgQEBCArKwvvvfcerl27BkEQ8NRTT2HixIkAgO+//x7//e9/4eLignbt2t3Tz4zuDE892Qh3d3fExMRg4sSJ+Ne//oWYmBhs3rwZvXv3hoODA9LT07Fs2TKsWrUKW7duxfz58/Haa68ZBAsAxMTE4JlnnsGWLVuwadMmpKSk4Oeff0ZeXh5iYmLw0UcfYfv27XjppZewePFizJgxAz4+Pli8eDG6du1qcKyMjAz07dsXmzZtwuuvv44PP/wQAPDFF19Ao9Fgx44dWLt2Lc6cOdPge4uLi8POnTvx3XffGYQEoPvgq/4g++233+Dt7a0/9ZWYmKj/AAeAsLAwDBw4EOPHj8fzzz+vr/HTTz/Fzp074ebmho0bNxocXywW44MPPkDbtm2xevVqAEBFRQX69OmDhIQEzJo1C5988gkAYOvWrTh37hw2btyIbdu2ITQ0FLGxsXW+J5VKVeu00/vvv1/nvqWlpYiPj0d8fDx++OEHHDhwABcvXsTcuXPx2Wef6UcCr7zyCuzt7dG5c2ccOnQIAHDo0CH8/fffKC0txYULFyCRSGqFRLWnnnpKP8opLy/H0aNH8fjjj+u31/f+unbtipEjR2LIkCGYMWOG/uc6e/ZsbN++HT169ND/7N544w307NkT27dvx/r16/HDDz/gp59+wtmzZ7FixQp899132Lx5M+zt7euskUyDIwob8uKLL+LZZ5/F4cOHcfjwYcTFxSEuLg6bNm1CcnIycnJyMH78eP3+IpEIV65c0T8uKyvD4cOHUVhYqD/fXFZWhtTUVEgkEgQFBaFDhw4AdB/QgwcPbrAee3t7hIaGAgA6dOiAmzdvAgAOHDiAt99+G3Z2dnBxccHTTz+NtLS0Oo+xe/du5Obm4ssvv4Sbm1ut7QMGDMBHH32EqqoqJCUlYerUqUhOTkb//v2Rn5+Pzp0748CBA/XW2KdPH8jlcgCAUqlEfn5+g++p+n1VB5BSqcSNGzcA6EZcp06dwjPPPAMA0Gq1KC8vr/MYd3Lqafjw4ZBIJHBxcUF4eDhSUlLQtm1b9OrVC23atAEAhISEQC6X4/Tp0wgLC8Ovv/6Ktm3bwtfXF+3atcPhw4eRlpbW4H+zoUOHIioqCrNnz8aePXswcOBAg1OWd/L+unTpAoVCAQBo37499uzZg7KyMhw7dgxff/01AMDV1RXR0dH49ddfkZ2djT59+uh/ERgxYgSSkpIa9fOhe8egsBFHjx7F8ePHMXHiRAwYMAADBgzAzJkzERkZieTkZGi1WoSEhODf//63/nsyMzPh4+ODPXv2AND9wxcEARs2bNCfl87Pz4dUKsXvv/8OkUik/15BEJCWlgalUllvTfb29rCz0w1qa36vRCJBzSXIqvepi0KhwLvvvov3338f3bt3rxUW7u7uaN++PX755ReUlJQgKioKX3zxBfbu3YtBgwYZvG5dJJLb/0REIhEaszRazd92ax5fq9Vi4sSJGD16NABd3+h+nLev+WEtCAIkEgm0Wm2t9yYIAqqqqhAWFobnn38e/v7+6NOnD9zc3JCUlIRTp07VO2oBAG9vb3To0AG//vortm7dirfeegsFBQV39f7q+rlW//9Vk1arRVVVlb7+ut4zmR5PPdkIuVyOlStX4siRI/rncnNzUVJSgnbt2iEkJATJycm4ePEiAN1v9cOGDYNKpdLv7+Ligocffhhr1qwBABQVFWHUqFHYt28funbtiosXL+qvotq3bx9iYmIA6P5RV/9jb4zQ0FBs3rxZ/xvpjz/+WO8HenBwMMLDwxESElLvh1xYWBiWLl2KkJAQuLi4wN/fH3FxcXX+9nyntVZ/T2VlpdH9qk+zlZSUAAA+/fRTvPnmm3f0WnXZunUrBEFAYWEhduzYgccffxwhISFISkpCRkYGAODgwYPIzMxE165d4efnB09PT2zYsAF9+vRB3759sXv3bty8ebPBYAd0p5/WrFmD4uLiWn2Cht5fY36uLi4u6Nq1q/6qs+LiYmzduhW9e/dGnz59kJycjKysLAC6/gg1HY4obMSDDz6Izz//HMuWLUNWVhakUilcXV3x4Ycf4qGHHgIAzJs3DzNnztT/Vrpy5Uo4OzsbHGfx4sWYP38+hg4dCrVajcjISAwbNky/bdasWdBoNHBxccGyZcsA6D6oY2Ji8N577zWq1smTJ2PevHkYOnQoXF1d0aJFC31zuT7vvPMOIiMj8fPPP2PIkCEG2wYNGoT58+fjjTfeAKD7QFu3bp2+KVtTv379Gmya1yUwMBBSqRTDhw/Xv+e6PPvss8jOzsZzzz0HkUiEli1b1vta1T2Kf6pr/+pTNCqVCmPGjEGvXr0AAHPnzsWrr74KjUYDmUyGL7/8Eq6urgB0/02+/vprdOjQAXZ2dpDJZBg0aJDR9zpo0CDMnTtX32to7Pvr1asX3njjDcyfP19/1V1dFi9ejHnz5mHLli1Qq9UYOnQooqOjIRKJEBMTgxdeeAHOzs7o0qWL0Vrp/hFxmXGyND/99BNcXFwQGhoKrVaL1157DX369NGf0iCipsWgIItz7tw5zJkzB+Xl5aisrETPnj3xzjvv8EoXIjNhUBARUYPYzCYiogYxKIiIqEFWedWTSqXC6dOn4e3tzeupiYgaSaPRIDc3F506dTJ6JWFNVhkUp0+f1i+xQEREd2bdunXo0aNHo/e3yqConsa/bt06+Pn5mbkaIiLrkJWVheeff77WmmjGWGVQVJ9u8vPzwwMPPGDmaoiIrMudnrJnM5uIiBrEoCAiogYxKIiIqEEMCiIiapDNBMXmxPM4eSHX4LmTF3KxOfG8mSoiIrIONhMUQW09sPCbI/qwOHkhFwu/OYKgth5mroyIyLJZ5eWxd6NLoDdmjeuBBWv+gL3EDoIAzBrXA10C7+x6YiIiW2MzIwpAFxaPBPugsESNRzv4MiSIiBrBpoLi5IVcnDivO/WUfOJ6rZ4FERHVZjNBUd2TeOuFR+HXwgkBD7gb9CyIiKhuNhMU56/c1PcklAo5MvPK8ObYHjh/5aa5SyMismg208x+ZmCQ/mulwhP7j11FSy9ndA1in4KIqCE2M6KoKdhfDgBISy8wcyVERJbPJoPiwZZukDqIkXo539ylEBFZPJsMCrHYDkFtPBgURESNYJNBAQBKhRyXrhWiolJj7lKIiCyaDQeFJ6o0Ai5k8KonIqKG2GxQBCtuNbR5+omIqEE2GxQerlK0bOGM1Mu88omIqCE2GxQAEOzvidT0fAiCYO5SiIgslk0HhVIhR0FxBXIKys1dChGRxbLxoPAEAKSms09BRFQfkwbFihUrEBERgYiICCxatKjW9rNnzyI6Ohrh4eGYPXs2qqqqTFlOLf4t3SDjxDsiogaZLChSUlKQlJSEhIQEbN26FX/99Rf27NljsE9MTAzmzJmDXbt2QRAExMfHm6qcOukm3nmyoU1E1ACTBYW3tzfeeustODg4wN7eHgEBAbh+/bp++7Vr16BSqfDwww8DAKKjo7Fz505TlVMvpb8n/ubEOyKiepksKIKCgvQhkJ6ejh07diA0NFS/PScnB97et1du9fb2RnZ2tqnKqZdSIYdGy4l3RET1MXkz+/z585gwYQLefPNN+Pv765/XarUQiUT6x4IgGDxuKsFsaBMRNcikQXH06FGMHz8er7/+Op5++mmDbX5+fsjNvX13uby8PPj4+JiynDq5u0jR0suZDW0ionqYLCgyMzMxbdo0LF68GBEREbW2t27dGlKpFEePHgUAbNu2Df369TNVOQ1SKnQNbU68IyKqzWR3uFu9ejUqKirw8ccf658bOXIkEhMTMX36dHTu3BmLFy9GbGwsSkpK0LFjR4wbN85U5TRI6S/HL0evIju/DH4tnM1SAxGRpTJZUMTGxiI2NrbW86NGjdJ/rVQqsWnTJlOV0GjKWwsEpl4uYFAQEf2DTc/Mrqbwc4XMQYw0NrSJiGphUEA38a5dW082tImI6sCguCVY4Ym/rxdBpW7aZUSIiCwdg+IWpT8n3hER1YVBcUtw21sT77juExGRAQbFLe4uUrTycuYMbSKif2BQ1KD0lyONE++IiAwwKGpQKjxxs6QC2fll5i6FiMhiMChqUPrfmnjH009ERHoMihra+rnBUSpmQ5uIqAYGRQ1iO9GtO95xREFEVI1B8Q9Kf7lu4l0FJ94REQEMilqUCk9otQLOX+XEOyIigEFRS7CCDW0iopoYFP/g5uyA1t7OSGNDm4gIAIOiTsEKOVIv53PiHRERGBR1UvrLUViiRtYNTrwjImJQ1EGpqF4gkH0KIiIGRR10E+8kbGgTEYFBUSexnQjt2npwhjYRERgU9VIq5EjP5MQ7IiIGRT2U/nLdxDve8Y6IbByDoh7BbGgTEQFgUNTL1ckBrb1dkJrOPgUR2TaJsR2OHz+OpUuXorCw0GAC2vbt201amCVQ+nvi8JlsCIIAkUhk7nKIiMzCaFDMmTMH0dHR6NChg819WLb3l2Pf4Qxk3ihFKy8Xc5dDRGQWRoNCIpHgxRdfbIpaLI5Sv0BgAYOCiGyW0R5FUFAQ0tLSmqIWi9PG1xVOMgkb2kRk04yOKDIyMvDMM8+gVatWkEql+udtoUdhZydCu7aeSGNDm4hsmNGgmDFjRlPUYbGUCjni96ahvKIKjlKjPy4iombH6Kmnxx57DFKpFH/88QeSk5P1z9kKpb8ntAJwPoOjCiKyTUaDYuvWrZg+fToKCwtRWlqK119/HfHx8U1Rm0UIbntr4h1PPxGRjTJ6LmXt2rXYuHEjfHx8AACTJk3CSy+9hOeee87kxVkCFycHtPF1YUObiGyW0RGFVqvVhwQA+Pr6ws7OtiZ0KxVypF0u4B3viMgmGf3E9/DwwN69e/WP9+7dC3d3d5MWZWmCFXIUlaqRmVdq7lKIiJqc0VNP7777Ll555RXMnz8fAGBvb48VK1aYvDBLovTX9SnOpuejlTcn3hGRbTEaFEFBQdi5cyfS09Oh0Wjw0EMPQSKxrctE2/i4wlkmQerlAvzr0bbmLoeIqEnV+4kfFxeHSZMmYf78+XWu8RQbG2vSwixJ9cQ73hqViGxRvT0KV1dXAICnpyc8PDxq/WmskpISREZG4urVq7W2rVixAgMGDEBUVBSioqKwbt26u3gLTUPpL8eVrCKUqSrNXQoRUZOqd0QxcuRIAMCrr76qfy47OxsZGRno0aNHow5+4sQJxMbGIj09vc7tp0+fxtKlS9GtW7c7KNk8lAq5buLdlZvo2s7b3OUQETUZo1c9rV+/Hq+//jry8/MRHR2N2bNnY8mSJY06eHx8PObOnWtweW1Np0+fxldffYWhQ4di3rx5qKiouLPqm1A73vGOiGyU0aDYuHEj3n77bezcuRMDBw7ETz/9pF/Kw5gFCxbUO/ooLS1F+/btERMTg4SEBBQVFeGLL764s+qbkIujPdr4uiL1MmdoE5FtMRoUIpEIXl5eOHjwIEJCQiCRSKDVau/5hZ2dnREXF4eAgABIJBJMmDABBw4cuOfjmpJS4Ym0y/mceEdENsVoUDg4OCAuLg5//PEH+vTpg++//x6Ojo73/MLXr1/Hpk2b9I8FQbD4y26V/nIUl1XiWm6JuUshImoyRoNiwYIFSE9Px8KFC+Hu7o6jR49iwYIF9/zCMpkMn3zyCTIyMiAIAtatW4ewsLB7Pq4pKRVcIJCIbI/RoPjyyy+xYMEC9O/fHwCwZMkSPPTQQ3f9gpMmTcKpU6cgl8sxb948TJ06FU888QQEQbD4W64+4OMKZ0d7NrSJyKYYPddz9uxZCIJQ56S7xkpMTNR/HRcXp/86PDwc4eHhd33cpmZnJ0JwW0+ksaFNRDbEaFD4+PggIiICXbt2hbOzs/55W5qZXZNS4Yn1e9JQpqqEk8ze3OUQEZmc0aDo1q2bVUyIayrB/nIIAnDuSgEeblf3/BAioubEaFC8+uqrUKlUuHz5MoKCglBRUXFfrnqyVsFtPSESAamXGRREZBuMNrNPnDiBQYMGYfLkycjJyUH//v1x7NixpqjNIjlXT7zjAoFEZCOMBsXChQuxdu1aeHh4wM/PD4sWLbovl8das+o73mm1nHhHRM2f0aBQqVQIDAzUPw4NDYVGozFpUZZOqfBESTkn3hGRbTAaFBKJBIWFhfrLYy9dumTyoiyd0l8OAEjjfAoisgFGg2Lq1KkYM2YMMjMzMXPmTIwaNQpTp05titosVmtvl1sT7zifgoiaP6NXPQ0YMAAPPfQQkpOTodVqMW3aNAQEBDRFbRbLzk6EYAXveEdEtsHoiAIA1Go11Go1tFotxGKxqWuyCkqFHFeyi1FazjveEVHz1qgbF40bNw5nz57FyZMnMXr0aPz8889NUZtFUyo89RPviIiaM6OnntauXYutW7fC19cXgG558JdffhlDhgwxeXGWLFhxe+Jdt2BOvCOi5svoiMLFxUUfEgDQqlUrODg4mLQoa+Aks0dbX1euJEtEzZ7RoOjTpw/mzp2Lc+fO4eLFi1i6dCn8/f3x119/4a+//mqKGi2W0p8T74io+TN66unHH38EAPz2228Gz7/22msQiUTYt2+faSqzAkqFJ3b9fhnXckvQxtfV3OUQEZmE0aCoeS8JMhSs0E28S03PZ1AQUbNl9NTTxYsXsXHjRgiCgBkzZmDQoEH4/fffm6I2i9fa2wUunHhHRM2c0aCYO3cupFIp9u/fj6ysLCxYsADLli1ritosnn7iHRvaRNSMGQ2KiooKDBs2DElJSXjyySfRs2dPVFZyklk1pb8cGZx4R0TNmNGgUKvVyMvLw/79+9G7d2/k5eWhoqKiKWqzCtUT79I48Y6ImimjQTFixAgMGDAA3bt3R2BgIIYPH44XXnihKWqzCu1u3fEujes+EVEzZfSqp9GjR2PkyJGws9NlSkJCAjw9PU1emLVwktlD4efGhjYRNVv1BkVcXBwmTZqEDz74oM7tsbGxJivK2gQrPJH05zVotQLs7ETmLoeI6L6qNyhcXXXzAjw8PJqsGGulVMix6/fLuJpTjLZ+buYuh4jovqo3KEaOHAkAePXVV1FQUACZTAZHR8cmK8yaKP11p+JSLxcwKIio2Wmwmb127Vr07dsXvXv3xiOPPIKwsDBs2LChqWqzGq29XeDqZM8bGRFRs1TviOL777/Hjh078Nlnn0GpVEIkEuHkyZNYsmQJgNsjDgJEIhGCFXI2tImoWap3RLF582Z89dVX6NatGxwdHSGTyfDYY49h+fLl2LRpU1PWaBWUCk9kZBejhBPviKiZqTcoqqqq6mxk+/r6QqvVmrQoa6S8tUDgOY4qiKiZqTcoqudN1EUQeP+Ffwpq6wE7EbjuExE1O/X2KDQaDQoLC+sMBY1GY9KirJGTzB5t/dzY0CaiZqfeoDh37hx69epVZ1CIRJxUVhelvxy/Hb/KiXdE1KzUGxSpqalNWUezoFR4YufBdGTkFEPB+RRE1EwYXRSQGk/pX33HOza0iaj5YFDcR628nOHq5IA0NrSJqBlhUNxHuol3vOMdETUvjQoKlUqFtLQ0CIKA8vJyU9dk1ZT+nsjILkFJmdrcpRAR3RdGg+LPP//EoEGDMHnyZGRnZ6N///44duxYU9Rmlaon3vGOd0TUXBgNikWLFmHt2rXw8PCAn58fFi1ahAULFjTq4CUlJYiMjMTVq1drbTt79iyio6MRHh6O2bNno6qq6s6rt0Dt2nrCTgSc5XwKImomjAaFSqVCYGCg/nFoaGijJtydOHECo0aNQnp6ep3bY2JiMGfOHOzatQuCICA+Pr7xVVswR6kEipZuSOOVT0TUTBgNColEgsLCQv0ku0uXLjXqwPHx8Zg7dy58fHxqbbt27RpUKhUefvhhAEB0dDR27tx5J3VbNKVCjrQrBdBoudQJEVk/o0ExZcoUjBkzBllZWZg5cyZGjRqFqVOnGj3wggUL0KNHjzq35eTkwNvbW//Y29sb2dnZd1C2ZVP6e6K8ogoZ2cXmLoWI6J7VOzO72sCBAxEQEIDk5GRotVpMmzYNAQEB9/SiWq3WYBkQQRCa1bIg1Q3t1PR8+LfkDG0ism5GRxSHDx9GTk4OgoKCEBwcjIKCApw+fRolJSV3/aJ+fn7Izc3VP87Ly6vzFJW1aunlDDdnB86nIKJmweiI4qOPPkJqaiqCgoJgZ2eHc+fOwdvbG+Xl5ViwYAEGDRp0xy/aunVrSKVSHD16FN27d8e2bdvQr1+/u3oDlkg/8Y4NbSJqBoyOKFq1aoU1a9Zg27ZtSEhIwPr16/HII49g27Zt+Pzzz+/oxSZNmoRTp04BABYvXoyPPvoITzzxBMrKyjBu3Li7ewcWSqmQ41puCYo58Y6IrJzREUVGRgZ69uypf9ylSxekp6fDz8+vUS+QmJio/zouLk7/tVKpbNa3VFX6ewIA0i4XoEd7XzNXQ0R09xp1eWxSUpL+cVJSEuzt7ZGfn99sJsmZQlAb3cQ73siIiKyd0RHF3LlzMX36dIhEImi1WkilUixfvhz/+c9/MHLkyKao0So5SiXwb+nOhjYRWT2jQdGlSxfs27cP586dg1gsRkBAAMRiMZRKZVPUZ9WC/T2x/2gGNFoBYt7xjoislNGgyM/Pxw8//IDS0lIIggCtVovLly9jyZIlTVGfVVMq5NiRko4rWUV4sJW7ucshIrorRoPi//2//weZTIYLFy6gd+/eSElJQffu3ZuiNqtX3dBOvVzAoCAiq2W0mX39+nWsWrUK/fr1w5gxY7B+/fpGr/dk61q2uDXxjg1tIrJiRoPCy8sLAODv749z587B19eXVzs1kkgk0i0QyIY2EVkxo0HRokUL/Oc//0GnTp2wefNmJCYmQqVSNUVtzYLS3xPXcktRVMqJd0RknYwGxbx58+Dg4IAePXqgU6dOWL58Od54442mqK1ZUPrfuuMdRxVEZKWMBsXChQv1y2vExMRg69atCAsLM3lhzUXQAx6wsxMh9TLXfSIi62Q0KM6ePQtB4A147pZMKsGDrdzY0CYiq2X08lgfHx9ERESga9eucHZ21j8fGxtr0sKaE6VCjsQjVzjxjoisktGg6NatG7p169YUtTRbSoUnfkr+mxPviMgqGQ2KV199FSqVCpcvX0ZQUBAqKirg6OjYFLU1G9UN7dT0fAYFEVkdoz2KEydOYNCgQZg8eTJycnLQv39/HDt2rClqazZ85U7wcJGyoU1EVqlRVz2tXbsWHh4e8PPzw6JFi7BgwYKmqK3ZuH3HOza0icj6GA0KlUqFwMBA/ePQ0FBoNBqTFtUcKf3luJ5XisKSCnOXQkR0Rxp146LCwkKIRLqrdbjO091RKm7d8e4KTz8RkXUxGhRTpkzBmDFjkJWVhZkzZ2LUqFGYOnVqU9TWrAS28YDYTsTTT0RkdYxe9TRw4EAEBAQgOTkZWq0W06ZNQ0BAQFPU1qzIHHQT79LY0CYiK2M0KGbOnInnnnsOo0ePbop6mjWlQo69h69Ao9FCLDY6mCMisghGP60effRRLF26FGFhYfjqq6+Qm5vbFHU1S8H+cqjUGlzOKjZ3KUREjWY0KEaNGoX4+Hh8+eWXKCwsxMiRIzFt2rSmqK3ZqW5op3IlWSKyIo0+/6FSqaBWqyEIAuzseNrkbvjKneDhKmVDm4isitEexZo1a7Blyxao1WoMHz4c8fHx+rve0Z3R3fHOkzO0iciqGB0anD4ARNxcAAAVhklEQVR9GrGxsdi1axcmTJiAQ4cO4dlnn22K2polpUKOTE68IyIrYnREsWTJEhQWFmLVqlVYt24dSktLMXbs2KaorVm6fce7AjzW0c/M1RARGddgUFy6dAnffPMNtm3bhtatW0OlUuGXX36Bq6trU9XX7Ogn3l3OZ1AQkVWo99TTyy+/jDFjxkAikeCbb77Bjz/+CGdnZ4bEPZLai/Fga3ekprNPQUTWod6gOHPmDDp27IigoCAoFAoA0K/3RPdGqfDEuYwCaDRac5dCRGRUvUGxf/9+PP300/jxxx/Rt29fTJ8+HRUVbMDeD0qFHBVqDdIzi8xdChGRUfUGhUQiwZAhQ/Dtt99iy5Yt8PHxQUVFBQYPHoz169c3ZY3Njv6Od7xMloisQKNmzgUGBiI2Nha//vorXnrpJcTHx5u6rmbNx9MRnq5SztAmIqtwR1OsHR0dMWLECCQkJJiqHpsgEomg9JcjjQ1tIrICXIvDTJQKT2TeKMXNYvZ9iMiyMSjMJFhRPfGOp5+IyLIxKMzk9sQ7nn4iIsvGoDATqb0YD7V2Z0ObiCyeSYNi+/btGDJkCAYPHox169bV2r5ixQoMGDAAUVFRiIqKqnOf5kzpL8f5jJuceEdEFs3oooB3Kzs7G8uWLcOWLVvg4OCAkSNHomfPnggMDNTvc/r0aSxduhTdunUzVRkWTanwxPbfLuHvzCIEPuBh7nKIiOpkshFFSkoKevXqBQ8PDzg5OSE8PBw7d+402Of06dP46quvMHToUMybN8/mZn4rqxvavJEREVkwkwVFTk4OvL299Y99fHyQnZ2tf1xaWor27dsjJiYGCQkJKCoqwhdffGGqciySt6cj5G5SnOV8CiKyYCYLCq1Wa7CIoCAIBo+dnZ0RFxeHgIAASCQSTJgwAQcOHDBVORZJJBIhWCFnQ5uILJrJgsLPzw+5ubn6x7m5ufDx8dE/vn79OjZt2qR/LAgCJBKTtUwsllIhR3Z+GQqKVeYuhYioTiYLit69e+PgwYPIz89HeXk5du/ejX79+um3y2QyfPLJJ8jIyIAgCFi3bh3CwsJMVY7FUvp7AgDvT0FEFstkQeHr64sZM2Zg3LhxeOqppxAZGYkuXbpg0qRJOHXqFORyOebNm4epU6fiiSeegCAIePHFF01VjsUKfMADErGIM7SJyGKZ9FzP0KFDMXToUIPn4uLi9F+Hh4cjPDzclCVYPAf9xDuOKIjIMnFmtgVQKnQT76o48Y6ILBCDwgIoFXKoKzX4+3qhuUshIqqFQWEBgtnQJiILxqAws82J55GZVwq5m0w/n+LkhVxsTjxv5sqIiHQYFGYW1NYDi749gpZeTkhNz8eRM1lY+M0RBLXl2k9EZBlsb4abhekS6I1Z43pg/upDUKk1eH/1Ibg62eP7XWlIPJKBll7OaNnCWf+3i5ODuUsmIhvDoLAAXQK9Edn3IWxKPI/OAS3gK3dG5o1SHE/Lxb7DGQb7ujrZw69GcLT0coZfC2e08nKGh6vUYJkUIqL7gUFhAU5eyMXuQ5cxIqwddqSkY+TgYHQJ1C2oqFJXIftGGa7nlSLrRiky80qReaMUaZcLkPTnNWiF28eROYgNQsTPyxmtbv3t5eEIsR1DhIjuHIPCzE5eyMXCb45g1rge6BLojS6BXgaPZQ4SKFq6QdHSrdb3VlZpkVtQhswaAZKZV4qrOcU4fCbbYF6GRCyCr9wJLb1cbo1CnNDKywV+LZzgK3eCvURscOzNiecR1NZDH1jVtZ6/chPPDAwy3Q+EiCwOg8LMzl+5qQ8F4HbP4vyVmwYf0nWxl9ihlbcLWnm71Nqm1Qq4UahC5o0SZOaVITOvBFk3ypCZV4q/Lt1AeUWVfl87EeDl4WhwGktdqcGHaw/jjdGPoEcHP4NAIyLbwqAws7p+O9eNLBoOCWPs7ETw9nSEt6cjugQabhMEAYUlamTdKMX1PN0opPq01sFTmSgqVev3fX/1IcgcxKis0qJLoBfO/J2P/KIKtLoVKq5O9uyLEDVzDAobJBKJ4OEqhYerFEp/ea3tpeWV+tNYOw+m4+SFPHh7OiIjuxjHz+Ua7OvsaI+WLXSntPxaON2+QsvLGZ6uMtixL0Jk9RgUVIuzoz0CH/BAmaoS6ZlF+ib7rHE9EKyQI1vfE7l9SutCxk0kn7wObY3uuoO9uFZ4+LXQNdp9PB0hFnMaD5E1YFBQnYw12dv61W6uazRa5N4sN7xC61aT/fi5XKgrNfp9xXYi+Hg66RvrLb1cbo1MnOHbwhlSe3Gt4wNsshOZA4OC6nQ3TXax2A5+LXSjhn8SBAH5RSp9P0QXJrorttKuFKC0vNJg/xbuslpzRVp6OaONr6tBYLHJTmR6DAqq0/1usotEIrRwd0QLd0d0CvCqtb24TG0wAqkOlCNns1FQXGGwr6NUgjlfHURrHxdk3yjDkD7+AIDs/DJ4uct4SovoPmNQkEVwdXKAa1sHtGvrWWtbeUUVsm7UnHBYhuNpObiSVQwASNh/EQn7LwLQndLy8nC8NT/EGb5y3TwR31vzRTxcOHud6E4xKMjiOUoleLCVOx5s5Q5A15NIOXld32SfFNUJnm4yZOeXIetGKbLzy5CdX4Y/zmTh5j9GI1IH8e3wkOvCpHrSoa/cCU4ye3O8RSKLxqAgq9JQk31wT0Wt/VUVVcgu0AVH9o0ygzA5fdFw4iGgG9lUjz785E7wbeGs/9rb0wn2krpPa7HJTs0Zg4Ksyp022WVSCRR+blDUcZWWIAgoLqtEdr6usV49Esm+UYq/rxXi0OlMVGluX+4rEgEt3B31ow8//SktXZiwyU7NFYOCrMr9bLKLRCK4OTvAzdkBQW1q90Y0WgH5hSpk598+nVU9GjlxPhe/FKkg1FiUUWwnwrtfpsDH0wk3ilTo3bkl0jOLUFSqhqerDJ5uUni6yuAo5T87si78P5aoHuIay6B0Cqi9XV2pQU5BzZGIri9yNacEjlIxkk5cx4Hj12p9n6NUDA9XGeRuMni4SiF3k8HTVWoQJp5uUrg5S7niL1kEBgXRXXKwF+MBH1c84OMKQNeT2Hv4ir7J/s74nniwlRsKiiuQX6TCzWIV8osqUFCsQsGtv9OvF+J4Wg7KVFW1jm9nJ4KHi4M+VDxdpfD8x9/VYSNzqP+fMvsndK8YFET3gbGZ7P51LBNfk6qiCjdLdIFSUFyBgn/8nV+kwqVrN3GzuMLgHiTVnGSSGgFye2Qid5MCIuCjtYcxfcTD6NmxJU5fymP/hO4Ig4LoPriX5eIBXdPdTyqpc1Z7TRqtgKLSCv2IpGaQVAfLhas3UVCkgkqtMfjeD9cehggAREBLL2dsPXARvx6/Znj6qzpoXKVwqGcZFbI9DAqi+8BUy8X/k9hOdOuDXAbAvcF9yyuqDIJkz6HLOH4uF/4t3SB3kyHvZjnOZ9xEYUmFQVO+mrOjPeTVPZN/9E/krjJ4uOkCxsXx7paa5ykx68GgIGqmHKUSON66sdXJC7m4eK3QYJJi9Qe0RqNFYan6Vh+lenSiqjFqqUDaFd19SGou7FhNIra7FSLVQSKD3FUKj1t/V49SPFylBvNQgtp6WOQlxQyw2hgURM2csf6JWGwHuZuuYd4QQRBQXlHVYB8lO78MZ9PzDW5+VZOrk8PtUYqbFF0DvTB/9SF0fKgF/vr7BiL7PITCYjUOnsqEvcQOErEIErEdJBI7SMR2sBfb3Xr+9nMSsUj/3P1YnsVSA8ycGBREzdy99k+qiUQiOMns4SSz11/pVZ8qjRaFdTTna45arv9dioIiFSqrtDiamgMA2JR4/u7fKHA7WP4RLhJJ9d+G2w226b9HhM4BXnj/P4fQwV+OtCsFeG5QEJxk9sgtKIe7i4PN9W8YFETNXFP1T2qSiO30qwU35MR53W/rA3s8gH1HMvDyU50R+IAHqjRaVFbp/lRpbv2p0qJKI6Dy1teV+udub6/U3NqnSoMqjaDfXnPf6mOq1FWoqrp1vBrPV++nrtTgz/O6Ozr+96ez+O9PZ/V1O0olcHdxgLuLFO7O0ttf1/OcveTeg8Wcp8QYFERkFicv5GLRt0fw1gu60c5jHf0MTvmYu7aF3xzBoEfbYvehyxgdroS3pyMKS9QoLKlAYWkFCovVKCytQO7NMly4qrsoQFPXtcvQXb5cMzzcnB3g4aqbVOnh4gA3FyncazxX15pi5jwlxqAgIrO4X6fE7rd/9nS6t/fRP+7VqWW93ycIAkpVVSgqqcDNkgrDULn1dVGJGtn5ZTifUYDCEnW9weIsk+jDQzcq0YVM366t8MHXf2Bo3wex8/fLTRaqDAoiMgtznBJrjLsNMJFIBBdHe7g42qOVt4vR1xEEAaXllfpQKSqtwM0StT5oikrUuFlSgez8MqRdKUBRqVp/T/r4fecxIqxdk/2sGBRERDU0VYCJRCK4ODnAxckBD/gY31+rFfDHmSx8+r/jiOjzIHakpKNLoFeThAXvGUlEZAVOX8rDZ/F/4u0XHsWYJ9pj1rgeWPjNEZy8kGvy12ZQEBFZgYZOiZkaTz0REVkBc/Z0OKIgIqIGmTQotm/fjiFDhmDw4MFYt25dre1nz55FdHQ0wsPDMXv2bFRV1V6Tn4iIzMtkQZGdnY1ly5bh+++/x9atW/G///0PFy5cMNgnJiYGc+bMwa5duyAIAuLj401VDhER3SWTBUVKSgp69eoFDw8PODk5ITw8HDt37tRvv3btGlQqFR5++GEAQHR0tMF2IiKyDCZrZufk5MDb+3aTxcfHBydPnqx3u7e3N7Kzsxt1bI1Gt9RxVlbWfaqWiKj5q/7MrP4MbSyTBYVWqzVY8lcQBIPHxrY3JDdXd93w888/f5+qJSKyHbm5uVAoFI3e32RB4efnhyNHjugf5+bmwsfHx2B79Qc+AOTl5Rlsb0inTp2wbt06eHt7Qyy2reV+iYjulkajQW5uLjp16nRH32eyoOjduzc+++wz5Ofnw9HREbt378b8+fP121u3bg2pVIqjR4+ie/fu2LZtG/r169eoY8tkMvToYbs3ESEiult3MpKoJhKEuu6We39s374dX331FSorKzF8+HBMmjQJkyZNwvTp09G5c2ekpqYiNjYWJSUl6NixIz766CM4ODiYqhwiIroLJg0KIiKyfpyZTUREDWJQEBFRgxgURETUIAYFERE1iEFBREQNsrmgKCkpQWRkJK5evWruUgysWLECERERiIiIwKJFi8xdjt6nn36KIUOGICIiAmvWrDF3OQYWLlyIt956y9xlGBg7diwiIiIQFRWFqKgonDhxwtwlAQASExMRHR2NJ598Eh988IG5ywEAbNy4Uf9zioqKQvfu3TFv3jxzlwUA2LZtm/7f48KFC81djt6qVasQHh6OoUOHYuXKlU33woIN+fPPP4XIyEihY8eOQkZGhrnL0UtOThZGjBghVFRUCGq1Whg3bpywe/duc5clHDp0SBg5cqRQWVkplJeXCwMGDBAuXrxo7rIEQRCElJQUoWfPnsKsWbPMXYqeVqsV+vbtK1RWVpq7FANXrlwR+vbtK2RmZgpqtVoYNWqUsH//fnOXZeDcuXNCWFiYcOPGDXOXIpSVlQmPPvqocOPGDaGyslIYPny4kJycbO6yhOTkZCEyMlIoLi4WqqqqhMmTJwu7du1qkte2qRFFfHw85s6d2+ilQpqKt7c33nrrLTg4OMDe3h4BAQG4fv26ucvCY489hm+++QYSiQQ3btyARqOBk5OTucvCzZs3sWzZMkyZMsXcpRi4dOkSAGDChAkYNmwYvvvuOzNXpLNnzx4MGTIEfn5+sLe3x7Jly9C1a1dzl2Xgvffew4wZMyCXy81dCjQaDbRaLcrLy1FVVYWqqipIpVJzl4UzZ86gb9++cHFxgVgsxuOPP469e/c2yWvbVFAsWLDAIpf+CAoK0i+3np6ejh07diA0NNTMVenY29tj+fLliIiIQEhICHx9fc1dEubMmYMZM2bAzc3N3KUYKCoqQkhICD7//HOsXbsWGzZsQHJysrnLwuXLl6HRaDBlyhRERUXh+++/h7u7u7nL0ktJSYFKpcKTTz5p7lIAAC4uLvi///s/PPnkkwgNDUXr1q3xyCOPmLssdOzYEUlJSbh58yYqKiqQmJiIvLy8JnltmwoKS3f+/HlMmDABb775Jvz9/c1djt706dNx8OBBZGZmmv3mUhs3bkTLli0REhJi1jrq0q1bNyxatAiurq6Qy+UYPnw4Dhw4YO6yoNFocPDgQXz44Yf43//+h5MnTyIhIcHcZelt2LABL774ornL0EtNTcXmzZvxyy+/4LfffoOdnR1Wr15t7rIQEhKC6OhojB07FhMnTkT37t1hb2/fJK/NoLAQR48exfjx4/H666/j6aefNnc5AICLFy/i7NmzAABHR0cMHjwYaWlpZq3p559/RnJyMqKiorB8+XIkJibiww8/NGtN1Y4cOYKDBw/qHwuCAInEZOtuNpqXlxdCQkIgl8shk8kwaNAgg3vDmJNarcbhw4cxcOBAc5eil5SUhJCQELRo0QIODg6Ijo7GH3/8Ye6yUFJSgsGDB2P79u349ttv4eDggDZt2jTJazMoLEBmZiamTZuGxYsXIyIiwtzl6F29ehWxsbFQq9VQq9XYt28funfvbtaa1qxZgx9//BHbtm3D9OnTMXDgQLzzzjtmralacXExFi1ahIqKCpSUlCAhIQFhYWHmLgsDBgxAUlISioqKoNFo8Ntvv6Fjx47mLgsAkJaWBn9/f4vofVVTKpVISUlBWVkZBEFAYmIiOnfubO6ycPXqVbzyyiuoqqpCcXExNm3a1GSn68z/6w5h9erVqKiowMcff6x/buTIkRg1apQZqwJCQ0Nx8uRJPPXUUxCLxRg8eLBFBZmlGTBgAE6cOIGnnnoKWq0Wo0ePRrdu3cxdFrp27YqJEydi9OjRqKysRJ8+ffDMM8+YuywAQEZGBvz8/MxdhoG+ffvizJkziI6Ohr29PTp37oyXX37Z3GVBqVRi8ODBGDZsGDQaDcaPH99kv7hx9VgiImoQTz0REVGDGBRERNQgBgURETWIQUFERA1iUBARUYMYFET3yaFDhxAZGWnuMojuOwYFERE1iEFBZAJHjhxB//79cezYMXOXQnTPODOb6D77/fff8e677+LLL7+EUqk0dzlE94wjCqL7KCsrC1OmTMGgQYMYEtRsMCiI7iOxWIyvv/4aCQkJFnMbVKJ7xaAguo+8vb3xyCOPYNasWXjzzTdRXl5u7pKI7hmDgsgEnn76aTz44IMGKwITWSuuHktERA3iiIKIiBrEoCAiogYxKIiIqEEMCiIiahCDgoiIGsSgICKiBjEoiIioQQwKIiJq0P8HWDW8RqD0dl4AAAAASUVORK5CYII="/>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9" name="AutoShape 2" descr="data:image/png;base64,iVBORw0KGgoAAAANSUhEUgAAAXIAAAEBCAYAAABlki5mAAAABHNCSVQICAgIfAhkiAAAAAlwSFlzAAALEgAACxIB0t1+/AAAADl0RVh0U29mdHdhcmUAbWF0cGxvdGxpYiB2ZXJzaW9uIDIuMS4yLCBodHRwOi8vbWF0cGxvdGxpYi5vcmcvNQv5yAAAEjVJREFUeJzt3XtQVVXDx/EfIkg3IQ3FJyzU1JmyyOQxUZMxEUsqCrFQw2nSHEsxrdHx9Zo+5G2mKEubUodGJUob8NKohZlMFJU2jZdMx0xQQhElFbyBh/3+4QvpPG+ejXL2OUu+n788zIH1m5r5nXXW3msvP8uyLAEAjNXE2wEAANeHIgcAw1HkAGA4ihwADEeRA4DhKHIAMBxFDgCGo8gBwHAUOQAYjiIHAMNR5ABguKae+sPnz5/X7t27FRoaKn9/f08NAwA3FJfLpbKyMnXp0kVBQUG2fsdjRb57924NGzbMU38eAG5omZmZioqKsvVejxV5aGhoXZiwsDBPDQMAN5SjR49q2LBhdR1qh8eKvHY5JSwsTOHh4Z4aBgBuSPVZkuZiJwAYjiIHAMNR5ABgOIocAAxHkQOA4ShyADCcx24/bAibCgqV90uxt2MA/6+YruF6LDrC2zEA356R5/1SrIN/nvJ2DOC/HPzzFJMM+AyfnpFLUrs7gzX3ld7ejgFc4X8W53s7AlDHp2fkAAD3KHIAMJytIt+yZYsSExP1+OOPKy0tzdOZAAD14LbIDx8+rJkzZ2rx4sVat26d9uzZo7y8PCeyAQBscHuxMzc3VwMHDqx7FG16erqaNWvm8WAAAHvczsiLiorkcrk0evRoJSQk6JNPPlFwcLAT2QAANrgtcpfLpYKCAs2ZM0efffaZdu7cqZycHCeyAQBscFvkd9xxh6Kjo9WiRQsFBQUpNjZWO3fudCIbAMAGt0Xet29f5efn6/Tp03K5XPr222913333OZENAGCD24udkZGRGjlypIYOHarq6mr16tVLgwYNciIbAMAGW1v0k5KSlJSU5OksAIBrwM5OADAcRQ4AhqPIAcBwFDkAGI4iBwDDUeQAYDiKHAAMR5EDgOEocgAwHEUOAIajyAHAcBQ5ABiOIgcAw1HkAGA4ihwADEeRA4DhKHIAMBxFDgCGo8gBwHAUOQAYjiIHAMNR5ABgOIocAAxHkQOA4ZraeVNKSorKy8vVtOmlt8+ePVuRkZEeDQYAsMdtkVuWpcLCQn3zzTd1RQ4A8B1ul1b++OMPSdKLL76op556SitXrvR4KACAfW6n2KdPn1Z0dLSmT5+u6upqDR8+XO3atVOvXr2cyAcAcMNtkXft2lVdu3ate52UlKS8vDyKHAB8hNulle3bt6ugoKDutWVZrJUDgA9xW+QVFRVasGCBLly4oMrKSuXk5Kh///5OZAMA2OB2at23b1/t2LFDTz/9tGpqajR06NArlloAAN5la41k/PjxGj9+vKezAACuATs7AcBwFDkAGI4iBwDDUeQAYDiKHAAMR5EDgOEocgAwHEUOAIajyAHAcBQ5ABiOIgcAw1HkAGA4ihwADEeRA4DhKHIAMBxFDgCGo8gBwHAUOQAYjiIHAMNR5ABgOIocAAzX1NsBYK7NB75VftE2b8fwisK//iVJemPL215O4h297/63Yjs84u0Y+D8UOa5ZftE2FZ4sVkRIuLejOK5zdIm3I3hN4cliSaLIfQhFjusSERKuNx59zdsx4KDG+i3El9leI58/f74mT57sySwAgGtgq8gLCgqUk5Pj6SwAgGvgtshPnjyp9PR0jR492ok8AIB6clvkM2bM0IQJE9S8eXMn8gAA6umqRb569Wq1adNG0dHRTuUBANTTVe9a2bBhg8rKypSQkKBTp07p7NmzmjNnjqZMmeJUPgCAG1ct8oyMjLp/Z2dn66effqLEAcDHsEUfAAxne0NQYmKiEhMTPZkFAHANmJEDgOEocgAwHEUOAIajyAHAcBQ5ABiOIgcAw1HkAGA4ihwADMcJQYDBvHFuau1Rb06fFMQ5of+MGTlgsNpzU50UERLu+DmthSeLG+1B33YwIwcM1xjOTeWc0KtjRg4AhqPIAcBwFDkAGI4iBwDDUeQAYDiKHAAMR5EDgOEocgAwHEUOAIajyAHAcBQ5ABiOIgcAw1HkAGA4ihwADGeryN99910NHDhQ8fHxysjI8HQmAEA9uH0e+U8//aQffvhB69at08WLFzVw4EDFxMSoffv2TuQDALjhdkbevXt3LV++XE2bNtWJEyfkcrl08803O5ENAGCDraWVgIAALVy4UPHx8YqOjlbr1q09nQsAYJPti53jxo1TQUGBjhw5olWrVnkyEwCgHtwW+YEDB/Tbb79Jkm666SbFxcVp3759Hg8GALDHbZEXFxdr2rRpqqqqUlVVlb7++mt169bNiWwAABvc3rUSExOjnTt36umnn5a/v7/i4uIUHx/vRDYAgA1ui1ySUlNTlZqa6uksAIBrwM5OADAcRQ4AhqPIAcBwFDkAGI4iBwDDUeQAYDiKHAAMR5EDgOEocgAwHEUOAIajyAHAcBQ5ABiOIgcAw1HkAGA4ihwADEeRA4DhKHIAMBxFDgCGo8gBwHAUOQAYjiIHAMNR5ABgOIocAAxHkQOA4ZraedP777+vjRs3SpJiYmI0adIkj4YCANjntsi///575efnKycnR35+fho5cqRyc3PVv39/J/I1CpsPfKv8om3ejlFvhSeLJUlvbHnby0nqr/fd/1Zsh0e8HQNoEG6XVkJDQzV58mQFBgYqICBAHTp0UElJiRPZGo38om11pWiSiJBwRYSEeztGvRWeLDbygxP4J25n5B07dqz7d2FhoTZu3KisrCyPhmqMIkLC9cajr3k7RqNg4jcI4GpsX+zcv3+/XnzxRU2aNEkREREejAQAqA9bRf7zzz/rhRde0Ouvv65nnnnG05kAAPXgdmnlyJEjGjNmjNLT0xUdHe1EJgBAPbgt8mXLlunChQuaN29e3c+Sk5M1ZMgQjwYDANjjtsinTZumadOmOZEFAHANbG0IAnzJ9d5331D3v3MvOnwFW/RhnOu9774h7n/nXnT4EmbkMJK377vnXnT4EmbkAGA4ihwADEeRA4DhKHIAMBxFDgCGo8gBwHAUOQAYjiIHAMNR5ABgOIocAAxHkQOA4ShyADAcRQ4AhqPIAcBwFDkAGI4iBwDDUeQAYDiKHAAMx1FvAK7L9R6GbUdDHZjtjqkHajMjB3BdrvcwbDsa4sBsd0w+UJsZOYDr5u3DsBuCyQdq256RV1ZW6oknnlBxsWc/eQEA9WOryHfs2KEhQ4aosLDQw3EAAPVlq8hXrVqlmTNnqlWrVp7OAwCoJ1tr5G+++aancwAArhF3rQCA4ShyADAcRQ4AhuM+cjfYtQbA19WryLds2eKpHD6rdteaJ3eVeXrHmvT3hwVFDtx4mJHbwK41AL6MNXIAMBxFDgCGo8gBwHAUOQAYjiIHAMNR5ABgOIocAAxHkQOA4dgQZIjrfVRAQz0GgG3+gO9hRm6I6z3gtiEOrzX5cFrgRsaM3CDeflQA2/wB38SMHAAMx4wcwA2hMV9HYkYO4IbQmK8jMSMHcMNorNeRmJEDgOEocgAwHEUOAIajyAHAcBQ5ABiOIgcAw1HkAGA4ihwADEeRA4DhbBX5+vXrNXDgQMXFxSkzM9PTmQAA9eB2i35paanS09OVnZ2twMBAJScn6+GHH9Y999zjRD4AgBtui/z7779Xjx49FBISIkkaMGCANm3apLFjx17191wulyTp6NGj1xzuzOnjkqTi4mt/EM71qjxR4fUMvpLDFzL4Sg5fyOArOXwhg6/kaIgMtZ1Z26F2+FmWZV3tDR9++KHOnj2rCRMmSJJWr16tnTt36j//+c9V//D27ds1bNgw20EAAH/LzMxUVFSUrfe6nZHX1NTIz8+v7rVlWVe8/iddunRRZmamQkND5e/vbysMADR2LpdLZWVl6tKli+3fcVvkYWFh2r59e93rsrIytWrVyu0fDgoKsv1pAgD42913312v97u9a6Vnz54qKChQeXm5zp07p6+++kp9+vS55oAAgIbldkbeunVrTZgwQcOHD1d1dbWSkpL0wAMPOJENAGCD24udAADfxs5OADAcRQ4AhqPIAcBwFDkAGM7tXSvekpubq4ULF6pJkyYKDg5WWlqa7rrrLsfGX7NmjTIyMupeV1RUqLS0VHl5ebrjjjscyyFJW7du1VtvvaWqqip17txZc+bM0a233upohrVr12rZsmXy8/PTTTfdpKlTp+r+++93NIMkrVy5UllZWfLz81Pbtm2Vlpamli1bOpphxYoVWrlypYKCgtShQwfNmDGj7hEWTpo3b542bdqk4OBgSVK7du30zjvvOJph3759SktLU0VFhZo0aaLZs2fXayNLQ7EsS5MnT1anTp00YsQIx8e/3ObNmzVx4kT98ssvzg1q+aBz585ZkZGRVmFhoWVZlpWRkWG99NJLXstTVVVlPfvss1ZWVpbjY584ccLq0aOHdfDgQcuyLGvBggXWzJkzHc1w4MABq1evXlZpaallWZa1detWKyYmxtEMlmVZu3btsvr27WudPn3asizLmjdvnjV9+nRHMxQUFFiPPPKIdeTIEcuyLCsnJ8dKTU11NEOtZ5991vr555+9MrZlWdbZs2etXr16WVu3brUsy7Jyc3OtAQMGOJ7j999/t1JSUqzIyEhr6dKljo9/uYMHD1qxsbHWgw8+6Oi4Prm04nK5ZFmWKiouPYDmzJkzatasmdfyLFmyRC1atFBycrLjY+fn5+v+++9XRESEJGnIkCFav369LAfvGg0MDFRaWlrdjt4uXbro+PHjqqqqcixD7bhffvmlbrvtNl24cEGlpaWOz4R//fVX9ezZU2FhYZKkuLg4bdmyxfH/FlVVVdqzZ4+WLl2qJ598UqmpqSopKXE0w3fffae2bdsqJiZGktSvXz/HvxFIl55JMnjwYD322GOOj325c+fOaeLEiZo8ebLjY/vk0sott9yiWbNmKTk5WSEhIaqpqVFWVpZXspSXlysjI0PZ2dleGf/o0aN1pSFdemRCZWWlzpw549jySnh4uMLDwyVd+go7d+5cPfroowoMDHRk/MsFBARo8+bNmjp1qgIDAzVu3DhHx4+MjNSKFSv0559/6s4771R2draqq6t18uRJW4+uaCilpaXq0aOHxo8fr44dO2rZsmV65ZVXlJOTY+tZSA3h4MGDCg0N1ZQpU7R37141b95cEydOdGTsy82YMUPSpQ8Wb5oxY4aee+45de7c2fGxfXJGvm/fPi1atEgbNmxQfn6+Ro8erdTUVEdnobVWrVqlfv36qW3bto6PLf33Q8tqNWni/P+6s2fP6tVXX9WhQ4eUlpbm+Pi1YmNj9eOPPyo1NVUjRoxQTU2NY2NHRUVpzJgxGjt2rBITE+Xn56eQkBAFBAQ4lkGS2rZtqyVLlqhTp07y8/PTiBEjdOjQIUcf4Xrx4kXl5eXpueeeU3Z2tp5//nmNGjXK8W8nviAzM1NNmzZVUlKSV8b3ySLPz8/XQw89VHdxc9iwYdq/f7/++usvx7Ns2LBBiYmJjo9bq02bNjp27Fjd69LSUgUHB+vmm292NEdJSYmSk5Pl7++v5cuXq3nz5o6OL0lFRUVXPMBt0KBBKikp0alTpxzLUFlZqe7duysnJ0fZ2dmKjY2VJMeXePbu3as1a9Zc8TPLshz9QGnVqpU6dOigyMhISZc+YF0ulw4fPuxYBl+Rk5OjXbt2KSEhQaNGjdL58+eVkJCg0tJSR8b3ySK/9957tW3bNh0/fulgic2bNys8PFwtWrRwNMepU6d06NAhde3a1dFxL9e7d2/t2LFDhYWFkqRPP/1U/fr1czRDZWWlUlJSFBcXp/T0dAUFBTk6fq2ysjK99tprKi8vl3TpCMKOHTvq9ttvdyzDsWPHlJKSosrKSknSBx98oPj4eMeWM2o1adJEb775Zl1pfvLJJ+rcufMVy3Ce1qdPHxUXF2v37t2SpG3btsnPz69uGa4x+fzzz/XFF19o7dq1+uijjxQUFKS1a9eqdevWjozvk2vk0dHRGjFihFJSUhQQEKDg4GAtXrzY8RxFRUUKDQ11/Gvz5Vq2bKm5c+dq3Lhxqq6u1l133aX58+c7miEzM1MlJSXKzc1Vbm5u3c8//vhjR0s0KipKo0eP1vDhw+Xv769WrVpp0aJFjo0vSe3bt9eoUaM0ePBg1dTUqFu3bnVrtE7q1KmTpk2bppdfflkul0thYWF6++23Hc0QGhqqRYsWadasWTp37pwCAwP13nvvefXGhMaKh2YBgOF8cmkFAGAfRQ4AhqPIAcBwFDkAGI4iBwDDUeQAYDiKHAAMR5EDgOH+F2GHWRrqzxxYAAAAAElFTkSuQmCC"/>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2" name="文本框 1"/>
          <p:cNvSpPr txBox="1"/>
          <p:nvPr/>
        </p:nvSpPr>
        <p:spPr>
          <a:xfrm>
            <a:off x="583883" y="1932329"/>
            <a:ext cx="1599534" cy="461665"/>
          </a:xfrm>
          <a:prstGeom prst="rect">
            <a:avLst/>
          </a:prstGeom>
          <a:noFill/>
        </p:spPr>
        <p:txBody>
          <a:bodyPr wrap="square" rtlCol="0">
            <a:spAutoFit/>
          </a:bodyPr>
          <a:lstStyle/>
          <a:p>
            <a:r>
              <a:rPr lang="zh-CN" altLang="en-US" b="1" dirty="0"/>
              <a:t>特征提取</a:t>
            </a:r>
            <a:endParaRPr lang="zh-CN" altLang="en-US" b="1" dirty="0"/>
          </a:p>
        </p:txBody>
      </p:sp>
      <p:sp>
        <p:nvSpPr>
          <p:cNvPr id="3" name="矩形 2"/>
          <p:cNvSpPr/>
          <p:nvPr/>
        </p:nvSpPr>
        <p:spPr>
          <a:xfrm>
            <a:off x="583883" y="2495147"/>
            <a:ext cx="4997450" cy="1569660"/>
          </a:xfrm>
          <a:prstGeom prst="rect">
            <a:avLst/>
          </a:prstGeom>
        </p:spPr>
        <p:txBody>
          <a:bodyPr wrap="square">
            <a:spAutoFit/>
          </a:bodyPr>
          <a:lstStyle/>
          <a:p>
            <a:r>
              <a:rPr lang="zh-CN" altLang="zh-CN" kern="100" dirty="0">
                <a:latin typeface="微软雅黑" panose="020B0503020204020204" pitchFamily="34" charset="-122"/>
                <a:cs typeface="Times New Roman" panose="02020603050405020304" pitchFamily="18" charset="0"/>
              </a:rPr>
              <a:t>神经网络的前几层是</a:t>
            </a:r>
            <a:r>
              <a:rPr lang="zh-CN" altLang="en-US" kern="100" dirty="0">
                <a:latin typeface="微软雅黑" panose="020B0503020204020204" pitchFamily="34" charset="-122"/>
                <a:cs typeface="Times New Roman" panose="02020603050405020304" pitchFamily="18" charset="0"/>
              </a:rPr>
              <a:t>通常</a:t>
            </a:r>
            <a:r>
              <a:rPr lang="zh-CN" altLang="zh-CN" kern="100" dirty="0">
                <a:latin typeface="微软雅黑" panose="020B0503020204020204" pitchFamily="34" charset="-122"/>
                <a:cs typeface="Times New Roman" panose="02020603050405020304" pitchFamily="18" charset="0"/>
              </a:rPr>
              <a:t>检测边缘的，然后，后面的层有可能检测到物体的部分区域，更靠后的一些层可能检测到完整的物体</a:t>
            </a:r>
            <a:r>
              <a:rPr lang="zh-CN" altLang="en-US" kern="100" dirty="0">
                <a:latin typeface="微软雅黑" panose="020B0503020204020204" pitchFamily="34" charset="-122"/>
                <a:cs typeface="Times New Roman" panose="02020603050405020304" pitchFamily="18" charset="0"/>
              </a:rPr>
              <a:t>。</a:t>
            </a:r>
            <a:endParaRPr lang="zh-CN" altLang="en-US" dirty="0"/>
          </a:p>
        </p:txBody>
      </p:sp>
      <p:pic>
        <p:nvPicPr>
          <p:cNvPr id="23" name="Picture"/>
          <p:cNvPicPr/>
          <p:nvPr/>
        </p:nvPicPr>
        <p:blipFill rotWithShape="1">
          <a:blip r:embed="rId1" cstate="print"/>
          <a:srcRect r="2089"/>
          <a:stretch>
            <a:fillRect/>
          </a:stretch>
        </p:blipFill>
        <p:spPr bwMode="auto">
          <a:xfrm>
            <a:off x="583883" y="4165960"/>
            <a:ext cx="5219700" cy="2434590"/>
          </a:xfrm>
          <a:prstGeom prst="rect">
            <a:avLst/>
          </a:prstGeom>
          <a:noFill/>
          <a:ln>
            <a:noFill/>
          </a:ln>
        </p:spPr>
      </p:pic>
      <mc:AlternateContent xmlns:mc="http://schemas.openxmlformats.org/markup-compatibility/2006">
        <mc:Choice xmlns:a14="http://schemas.microsoft.com/office/drawing/2010/main" Requires="a14">
          <p:sp>
            <p:nvSpPr>
              <p:cNvPr id="7" name="矩形 6"/>
              <p:cNvSpPr/>
              <p:nvPr/>
            </p:nvSpPr>
            <p:spPr>
              <a:xfrm>
                <a:off x="6351637" y="4580141"/>
                <a:ext cx="5491503" cy="1461810"/>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d>
                        <m:dPr>
                          <m:begChr m:val="["/>
                          <m:endChr m:val="]"/>
                          <m:ctrlPr>
                            <a:rPr lang="zh-CN" altLang="zh-CN" sz="2800" i="1">
                              <a:effectLst/>
                              <a:latin typeface="Cambria Math" panose="02040503050406030204" pitchFamily="18" charset="0"/>
                              <a:ea typeface="Cambria Math" panose="02040503050406030204" pitchFamily="18" charset="0"/>
                            </a:rPr>
                          </m:ctrlPr>
                        </m:dPr>
                        <m:e>
                          <m:m>
                            <m:mPr>
                              <m:mcs>
                                <m:mc>
                                  <m:mcPr>
                                    <m:count m:val="3"/>
                                    <m:mcJc m:val="center"/>
                                  </m:mcPr>
                                </m:mc>
                              </m:mcs>
                              <m:plcHide m:val="on"/>
                              <m:ctrlPr>
                                <a:rPr lang="zh-CN" altLang="zh-CN" sz="2800" i="1">
                                  <a:effectLst/>
                                  <a:latin typeface="Cambria Math" panose="02040503050406030204" pitchFamily="18" charset="0"/>
                                  <a:ea typeface="Cambria Math" panose="02040503050406030204" pitchFamily="18" charset="0"/>
                                </a:rPr>
                              </m:ctrlPr>
                            </m:mPr>
                            <m:mr>
                              <m:e>
                                <m:r>
                                  <a:rPr lang="en-US" altLang="zh-CN" sz="2000" i="1" kern="100">
                                    <a:effectLst/>
                                    <a:latin typeface="Cambria Math" panose="02040503050406030204" pitchFamily="18" charset="0"/>
                                    <a:ea typeface="宋体" panose="02010600030101010101" pitchFamily="2" charset="-122"/>
                                    <a:cs typeface="Times New Roman" panose="02020603050405020304" pitchFamily="18" charset="0"/>
                                  </a:rPr>
                                  <m:t>3</m:t>
                                </m:r>
                                <m:r>
                                  <a:rPr lang="en-US" altLang="zh-CN" sz="20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000" i="1" kern="100">
                                    <a:effectLst/>
                                    <a:latin typeface="Cambria Math" panose="02040503050406030204" pitchFamily="18" charset="0"/>
                                    <a:ea typeface="宋体" panose="02010600030101010101" pitchFamily="2" charset="-122"/>
                                    <a:cs typeface="Times New Roman" panose="02020603050405020304" pitchFamily="18" charset="0"/>
                                  </a:rPr>
                                  <m:t>1</m:t>
                                </m:r>
                              </m:e>
                              <m:e>
                                <m:r>
                                  <a:rPr lang="en-US" altLang="zh-CN" sz="2000" i="1" kern="100">
                                    <a:effectLst/>
                                    <a:latin typeface="Cambria Math" panose="02040503050406030204" pitchFamily="18" charset="0"/>
                                    <a:ea typeface="宋体" panose="02010600030101010101" pitchFamily="2" charset="-122"/>
                                    <a:cs typeface="Times New Roman" panose="02020603050405020304" pitchFamily="18" charset="0"/>
                                  </a:rPr>
                                  <m:t>0</m:t>
                                </m:r>
                                <m:r>
                                  <a:rPr lang="en-US" altLang="zh-CN" sz="20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000" i="1" kern="100">
                                    <a:effectLst/>
                                    <a:latin typeface="Cambria Math" panose="02040503050406030204" pitchFamily="18" charset="0"/>
                                    <a:ea typeface="宋体" panose="02010600030101010101" pitchFamily="2" charset="-122"/>
                                    <a:cs typeface="Times New Roman" panose="02020603050405020304" pitchFamily="18" charset="0"/>
                                  </a:rPr>
                                  <m:t>0</m:t>
                                </m:r>
                              </m:e>
                              <m:e>
                                <m:r>
                                  <a:rPr lang="en-US" altLang="zh-CN" sz="2000" i="1" kern="100">
                                    <a:effectLst/>
                                    <a:latin typeface="Cambria Math" panose="02040503050406030204" pitchFamily="18" charset="0"/>
                                    <a:ea typeface="宋体" panose="02010600030101010101" pitchFamily="2" charset="-122"/>
                                    <a:cs typeface="Times New Roman" panose="02020603050405020304" pitchFamily="18" charset="0"/>
                                  </a:rPr>
                                  <m:t>1</m:t>
                                </m:r>
                                <m:r>
                                  <a:rPr lang="en-US" altLang="zh-CN" sz="2000" i="1" kern="100">
                                    <a:effectLst/>
                                    <a:latin typeface="Cambria Math" panose="02040503050406030204" pitchFamily="18" charset="0"/>
                                    <a:ea typeface="宋体" panose="02010600030101010101" pitchFamily="2" charset="-122"/>
                                    <a:cs typeface="Times New Roman" panose="02020603050405020304" pitchFamily="18" charset="0"/>
                                  </a:rPr>
                                  <m:t>×</m:t>
                                </m:r>
                                <m:d>
                                  <m:dPr>
                                    <m:ctrlPr>
                                      <a:rPr lang="zh-CN" altLang="zh-CN" sz="2800" i="1" smtClean="0">
                                        <a:effectLst/>
                                        <a:latin typeface="Cambria Math" panose="02040503050406030204" pitchFamily="18" charset="0"/>
                                        <a:ea typeface="Cambria Math" panose="02040503050406030204" pitchFamily="18" charset="0"/>
                                      </a:rPr>
                                    </m:ctrlPr>
                                  </m:dPr>
                                  <m:e>
                                    <m:r>
                                      <a:rPr lang="en-US" altLang="zh-CN" sz="2000" i="1" kern="100">
                                        <a:latin typeface="Cambria Math" panose="02040503050406030204" pitchFamily="18" charset="0"/>
                                        <a:ea typeface="宋体" panose="02010600030101010101" pitchFamily="2" charset="-122"/>
                                        <a:cs typeface="Times New Roman" panose="02020603050405020304" pitchFamily="18" charset="0"/>
                                      </a:rPr>
                                      <m:t>−</m:t>
                                    </m:r>
                                    <m:r>
                                      <a:rPr lang="en-US" altLang="zh-CN" sz="2000" i="1" kern="100">
                                        <a:latin typeface="Cambria Math" panose="02040503050406030204" pitchFamily="18" charset="0"/>
                                        <a:ea typeface="宋体" panose="02010600030101010101" pitchFamily="2" charset="-122"/>
                                        <a:cs typeface="Times New Roman" panose="02020603050405020304" pitchFamily="18" charset="0"/>
                                      </a:rPr>
                                      <m:t>1</m:t>
                                    </m:r>
                                  </m:e>
                                </m:d>
                              </m:e>
                            </m:mr>
                            <m:mr>
                              <m:e>
                                <m:r>
                                  <a:rPr lang="en-US" altLang="zh-CN" sz="2000" i="1" kern="100">
                                    <a:effectLst/>
                                    <a:latin typeface="Cambria Math" panose="02040503050406030204" pitchFamily="18" charset="0"/>
                                    <a:ea typeface="宋体" panose="02010600030101010101" pitchFamily="2" charset="-122"/>
                                    <a:cs typeface="Times New Roman" panose="02020603050405020304" pitchFamily="18" charset="0"/>
                                  </a:rPr>
                                  <m:t>1</m:t>
                                </m:r>
                                <m:r>
                                  <a:rPr lang="en-US" altLang="zh-CN" sz="20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000" i="1" kern="100">
                                    <a:effectLst/>
                                    <a:latin typeface="Cambria Math" panose="02040503050406030204" pitchFamily="18" charset="0"/>
                                    <a:ea typeface="宋体" panose="02010600030101010101" pitchFamily="2" charset="-122"/>
                                    <a:cs typeface="Times New Roman" panose="02020603050405020304" pitchFamily="18" charset="0"/>
                                  </a:rPr>
                                  <m:t>1</m:t>
                                </m:r>
                              </m:e>
                              <m:e>
                                <m:r>
                                  <a:rPr lang="en-US" altLang="zh-CN" sz="2000" i="1" kern="100">
                                    <a:effectLst/>
                                    <a:latin typeface="Cambria Math" panose="02040503050406030204" pitchFamily="18" charset="0"/>
                                    <a:ea typeface="宋体" panose="02010600030101010101" pitchFamily="2" charset="-122"/>
                                    <a:cs typeface="Times New Roman" panose="02020603050405020304" pitchFamily="18" charset="0"/>
                                  </a:rPr>
                                  <m:t>5</m:t>
                                </m:r>
                                <m:r>
                                  <a:rPr lang="en-US" altLang="zh-CN" sz="20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000" i="1" kern="100">
                                    <a:effectLst/>
                                    <a:latin typeface="Cambria Math" panose="02040503050406030204" pitchFamily="18" charset="0"/>
                                    <a:ea typeface="宋体" panose="02010600030101010101" pitchFamily="2" charset="-122"/>
                                    <a:cs typeface="Times New Roman" panose="02020603050405020304" pitchFamily="18" charset="0"/>
                                  </a:rPr>
                                  <m:t>0</m:t>
                                </m:r>
                              </m:e>
                              <m:e>
                                <m:r>
                                  <a:rPr lang="en-US" altLang="zh-CN" sz="2000" i="1" kern="100">
                                    <a:effectLst/>
                                    <a:latin typeface="Cambria Math" panose="02040503050406030204" pitchFamily="18" charset="0"/>
                                    <a:ea typeface="宋体" panose="02010600030101010101" pitchFamily="2" charset="-122"/>
                                    <a:cs typeface="Times New Roman" panose="02020603050405020304" pitchFamily="18" charset="0"/>
                                  </a:rPr>
                                  <m:t>8</m:t>
                                </m:r>
                                <m:r>
                                  <a:rPr lang="en-US" altLang="zh-CN" sz="2000" i="1" kern="100">
                                    <a:effectLst/>
                                    <a:latin typeface="Cambria Math" panose="02040503050406030204" pitchFamily="18" charset="0"/>
                                    <a:ea typeface="宋体" panose="02010600030101010101" pitchFamily="2" charset="-122"/>
                                    <a:cs typeface="Times New Roman" panose="02020603050405020304" pitchFamily="18" charset="0"/>
                                  </a:rPr>
                                  <m:t>×</m:t>
                                </m:r>
                                <m:d>
                                  <m:dPr>
                                    <m:ctrlPr>
                                      <a:rPr lang="zh-CN" altLang="zh-CN" sz="2800" i="1">
                                        <a:effectLst/>
                                        <a:latin typeface="Cambria Math" panose="02040503050406030204" pitchFamily="18" charset="0"/>
                                        <a:ea typeface="Cambria Math" panose="02040503050406030204" pitchFamily="18" charset="0"/>
                                      </a:rPr>
                                    </m:ctrlPr>
                                  </m:dPr>
                                  <m:e>
                                    <m:r>
                                      <a:rPr lang="en-US" altLang="zh-CN" sz="20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000" i="1" kern="100">
                                        <a:effectLst/>
                                        <a:latin typeface="Cambria Math" panose="02040503050406030204" pitchFamily="18" charset="0"/>
                                        <a:ea typeface="宋体" panose="02010600030101010101" pitchFamily="2" charset="-122"/>
                                        <a:cs typeface="Times New Roman" panose="02020603050405020304" pitchFamily="18" charset="0"/>
                                      </a:rPr>
                                      <m:t>1</m:t>
                                    </m:r>
                                  </m:e>
                                </m:d>
                              </m:e>
                            </m:mr>
                            <m:mr>
                              <m:e>
                                <m:r>
                                  <a:rPr lang="en-US" altLang="zh-CN" sz="2000" i="1" kern="100">
                                    <a:effectLst/>
                                    <a:latin typeface="Cambria Math" panose="02040503050406030204" pitchFamily="18" charset="0"/>
                                    <a:ea typeface="宋体" panose="02010600030101010101" pitchFamily="2" charset="-122"/>
                                    <a:cs typeface="Times New Roman" panose="02020603050405020304" pitchFamily="18" charset="0"/>
                                  </a:rPr>
                                  <m:t>2</m:t>
                                </m:r>
                                <m:r>
                                  <a:rPr lang="en-US" altLang="zh-CN" sz="20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000" i="1" kern="100">
                                    <a:effectLst/>
                                    <a:latin typeface="Cambria Math" panose="02040503050406030204" pitchFamily="18" charset="0"/>
                                    <a:ea typeface="宋体" panose="02010600030101010101" pitchFamily="2" charset="-122"/>
                                    <a:cs typeface="Times New Roman" panose="02020603050405020304" pitchFamily="18" charset="0"/>
                                  </a:rPr>
                                  <m:t>1</m:t>
                                </m:r>
                              </m:e>
                              <m:e>
                                <m:r>
                                  <a:rPr lang="en-US" altLang="zh-CN" sz="2000" i="1" kern="100">
                                    <a:effectLst/>
                                    <a:latin typeface="Cambria Math" panose="02040503050406030204" pitchFamily="18" charset="0"/>
                                    <a:ea typeface="宋体" panose="02010600030101010101" pitchFamily="2" charset="-122"/>
                                    <a:cs typeface="Times New Roman" panose="02020603050405020304" pitchFamily="18" charset="0"/>
                                  </a:rPr>
                                  <m:t>7</m:t>
                                </m:r>
                                <m:r>
                                  <a:rPr lang="en-US" altLang="zh-CN" sz="20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000" i="1" kern="100">
                                    <a:effectLst/>
                                    <a:latin typeface="Cambria Math" panose="02040503050406030204" pitchFamily="18" charset="0"/>
                                    <a:ea typeface="宋体" panose="02010600030101010101" pitchFamily="2" charset="-122"/>
                                    <a:cs typeface="Times New Roman" panose="02020603050405020304" pitchFamily="18" charset="0"/>
                                  </a:rPr>
                                  <m:t>0</m:t>
                                </m:r>
                              </m:e>
                              <m:e>
                                <m:r>
                                  <a:rPr lang="en-US" altLang="zh-CN" sz="2000" i="1" kern="100">
                                    <a:effectLst/>
                                    <a:latin typeface="Cambria Math" panose="02040503050406030204" pitchFamily="18" charset="0"/>
                                    <a:ea typeface="宋体" panose="02010600030101010101" pitchFamily="2" charset="-122"/>
                                    <a:cs typeface="Times New Roman" panose="02020603050405020304" pitchFamily="18" charset="0"/>
                                  </a:rPr>
                                  <m:t>2</m:t>
                                </m:r>
                                <m:r>
                                  <a:rPr lang="en-US" altLang="zh-CN" sz="2000" i="1" kern="100">
                                    <a:effectLst/>
                                    <a:latin typeface="Cambria Math" panose="02040503050406030204" pitchFamily="18" charset="0"/>
                                    <a:ea typeface="宋体" panose="02010600030101010101" pitchFamily="2" charset="-122"/>
                                    <a:cs typeface="Times New Roman" panose="02020603050405020304" pitchFamily="18" charset="0"/>
                                  </a:rPr>
                                  <m:t>×</m:t>
                                </m:r>
                                <m:d>
                                  <m:dPr>
                                    <m:ctrlPr>
                                      <a:rPr lang="zh-CN" altLang="zh-CN" sz="2800" i="1">
                                        <a:effectLst/>
                                        <a:latin typeface="Cambria Math" panose="02040503050406030204" pitchFamily="18" charset="0"/>
                                        <a:ea typeface="Cambria Math" panose="02040503050406030204" pitchFamily="18" charset="0"/>
                                      </a:rPr>
                                    </m:ctrlPr>
                                  </m:dPr>
                                  <m:e>
                                    <m:r>
                                      <a:rPr lang="en-US" altLang="zh-CN" sz="20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000" i="1" kern="100">
                                        <a:effectLst/>
                                        <a:latin typeface="Cambria Math" panose="02040503050406030204" pitchFamily="18" charset="0"/>
                                        <a:ea typeface="宋体" panose="02010600030101010101" pitchFamily="2" charset="-122"/>
                                        <a:cs typeface="Times New Roman" panose="02020603050405020304" pitchFamily="18" charset="0"/>
                                      </a:rPr>
                                      <m:t>1</m:t>
                                    </m:r>
                                  </m:e>
                                </m:d>
                              </m:e>
                            </m:mr>
                          </m:m>
                        </m:e>
                      </m:d>
                      <m:r>
                        <a:rPr lang="en-US" altLang="zh-CN" sz="2000" i="1" kern="100">
                          <a:effectLst/>
                          <a:latin typeface="Cambria Math" panose="02040503050406030204" pitchFamily="18" charset="0"/>
                          <a:ea typeface="宋体" panose="02010600030101010101" pitchFamily="2" charset="-122"/>
                          <a:cs typeface="Times New Roman" panose="02020603050405020304" pitchFamily="18" charset="0"/>
                        </a:rPr>
                        <m:t>=</m:t>
                      </m:r>
                      <m:d>
                        <m:dPr>
                          <m:begChr m:val="["/>
                          <m:endChr m:val="]"/>
                          <m:ctrlPr>
                            <a:rPr lang="zh-CN" altLang="zh-CN" sz="2800" i="1">
                              <a:effectLst/>
                              <a:latin typeface="Cambria Math" panose="02040503050406030204" pitchFamily="18" charset="0"/>
                              <a:ea typeface="Cambria Math" panose="02040503050406030204" pitchFamily="18" charset="0"/>
                            </a:rPr>
                          </m:ctrlPr>
                        </m:dPr>
                        <m:e>
                          <m:m>
                            <m:mPr>
                              <m:mcs>
                                <m:mc>
                                  <m:mcPr>
                                    <m:count m:val="3"/>
                                    <m:mcJc m:val="center"/>
                                  </m:mcPr>
                                </m:mc>
                              </m:mcs>
                              <m:plcHide m:val="on"/>
                              <m:ctrlPr>
                                <a:rPr lang="zh-CN" altLang="zh-CN" sz="2800" i="1">
                                  <a:effectLst/>
                                  <a:latin typeface="Cambria Math" panose="02040503050406030204" pitchFamily="18" charset="0"/>
                                  <a:ea typeface="Cambria Math" panose="02040503050406030204" pitchFamily="18" charset="0"/>
                                </a:rPr>
                              </m:ctrlPr>
                            </m:mPr>
                            <m:mr>
                              <m:e>
                                <m:r>
                                  <a:rPr lang="en-US" altLang="zh-CN" sz="2000" i="1" kern="100">
                                    <a:effectLst/>
                                    <a:latin typeface="Cambria Math" panose="02040503050406030204" pitchFamily="18" charset="0"/>
                                    <a:ea typeface="宋体" panose="02010600030101010101" pitchFamily="2" charset="-122"/>
                                    <a:cs typeface="Times New Roman" panose="02020603050405020304" pitchFamily="18" charset="0"/>
                                  </a:rPr>
                                  <m:t>3</m:t>
                                </m:r>
                              </m:e>
                              <m:e>
                                <m:r>
                                  <a:rPr lang="en-US" altLang="zh-CN" sz="2000" i="1" kern="100">
                                    <a:effectLst/>
                                    <a:latin typeface="Cambria Math" panose="02040503050406030204" pitchFamily="18" charset="0"/>
                                    <a:ea typeface="宋体" panose="02010600030101010101" pitchFamily="2" charset="-122"/>
                                    <a:cs typeface="Times New Roman" panose="02020603050405020304" pitchFamily="18" charset="0"/>
                                  </a:rPr>
                                  <m:t>0</m:t>
                                </m:r>
                              </m:e>
                              <m:e>
                                <m:r>
                                  <a:rPr lang="en-US" altLang="zh-CN" sz="20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000" i="1" kern="100">
                                    <a:effectLst/>
                                    <a:latin typeface="Cambria Math" panose="02040503050406030204" pitchFamily="18" charset="0"/>
                                    <a:ea typeface="宋体" panose="02010600030101010101" pitchFamily="2" charset="-122"/>
                                    <a:cs typeface="Times New Roman" panose="02020603050405020304" pitchFamily="18" charset="0"/>
                                  </a:rPr>
                                  <m:t>1</m:t>
                                </m:r>
                              </m:e>
                            </m:mr>
                            <m:mr>
                              <m:e>
                                <m:r>
                                  <a:rPr lang="en-US" altLang="zh-CN" sz="2000" i="1" kern="100">
                                    <a:effectLst/>
                                    <a:latin typeface="Cambria Math" panose="02040503050406030204" pitchFamily="18" charset="0"/>
                                    <a:ea typeface="宋体" panose="02010600030101010101" pitchFamily="2" charset="-122"/>
                                    <a:cs typeface="Times New Roman" panose="02020603050405020304" pitchFamily="18" charset="0"/>
                                  </a:rPr>
                                  <m:t>1</m:t>
                                </m:r>
                              </m:e>
                              <m:e>
                                <m:r>
                                  <a:rPr lang="en-US" altLang="zh-CN" sz="2000" i="1" kern="100">
                                    <a:effectLst/>
                                    <a:latin typeface="Cambria Math" panose="02040503050406030204" pitchFamily="18" charset="0"/>
                                    <a:ea typeface="宋体" panose="02010600030101010101" pitchFamily="2" charset="-122"/>
                                    <a:cs typeface="Times New Roman" panose="02020603050405020304" pitchFamily="18" charset="0"/>
                                  </a:rPr>
                                  <m:t>0</m:t>
                                </m:r>
                              </m:e>
                              <m:e>
                                <m:r>
                                  <a:rPr lang="en-US" altLang="zh-CN" sz="20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000" i="1" kern="100">
                                    <a:effectLst/>
                                    <a:latin typeface="Cambria Math" panose="02040503050406030204" pitchFamily="18" charset="0"/>
                                    <a:ea typeface="宋体" panose="02010600030101010101" pitchFamily="2" charset="-122"/>
                                    <a:cs typeface="Times New Roman" panose="02020603050405020304" pitchFamily="18" charset="0"/>
                                  </a:rPr>
                                  <m:t>8</m:t>
                                </m:r>
                              </m:e>
                            </m:mr>
                            <m:mr>
                              <m:e>
                                <m:r>
                                  <a:rPr lang="en-US" altLang="zh-CN" sz="2000" i="1" kern="100">
                                    <a:effectLst/>
                                    <a:latin typeface="Cambria Math" panose="02040503050406030204" pitchFamily="18" charset="0"/>
                                    <a:ea typeface="宋体" panose="02010600030101010101" pitchFamily="2" charset="-122"/>
                                    <a:cs typeface="Times New Roman" panose="02020603050405020304" pitchFamily="18" charset="0"/>
                                  </a:rPr>
                                  <m:t>2</m:t>
                                </m:r>
                              </m:e>
                              <m:e>
                                <m:r>
                                  <a:rPr lang="en-US" altLang="zh-CN" sz="2000" i="1" kern="100">
                                    <a:effectLst/>
                                    <a:latin typeface="Cambria Math" panose="02040503050406030204" pitchFamily="18" charset="0"/>
                                    <a:ea typeface="宋体" panose="02010600030101010101" pitchFamily="2" charset="-122"/>
                                    <a:cs typeface="Times New Roman" panose="02020603050405020304" pitchFamily="18" charset="0"/>
                                  </a:rPr>
                                  <m:t>0</m:t>
                                </m:r>
                              </m:e>
                              <m:e>
                                <m:r>
                                  <a:rPr lang="en-US" altLang="zh-CN" sz="20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000" i="1" kern="100">
                                    <a:effectLst/>
                                    <a:latin typeface="Cambria Math" panose="02040503050406030204" pitchFamily="18" charset="0"/>
                                    <a:ea typeface="宋体" panose="02010600030101010101" pitchFamily="2" charset="-122"/>
                                    <a:cs typeface="Times New Roman" panose="02020603050405020304" pitchFamily="18" charset="0"/>
                                  </a:rPr>
                                  <m:t>2</m:t>
                                </m:r>
                              </m:e>
                            </m:mr>
                          </m:m>
                        </m:e>
                      </m:d>
                    </m:oMath>
                  </m:oMathPara>
                </a14:m>
                <a:endParaRPr lang="zh-CN" altLang="en-US" sz="2800" dirty="0"/>
              </a:p>
            </p:txBody>
          </p:sp>
        </mc:Choice>
        <mc:Fallback>
          <p:sp>
            <p:nvSpPr>
              <p:cNvPr id="7" name="矩形 6"/>
              <p:cNvSpPr>
                <a:spLocks noRot="1" noChangeAspect="1" noMove="1" noResize="1" noEditPoints="1" noAdjustHandles="1" noChangeArrowheads="1" noChangeShapeType="1" noTextEdit="1"/>
              </p:cNvSpPr>
              <p:nvPr/>
            </p:nvSpPr>
            <p:spPr>
              <a:xfrm>
                <a:off x="6351637" y="4580141"/>
                <a:ext cx="5491503" cy="1461810"/>
              </a:xfrm>
              <a:prstGeom prst="rect">
                <a:avLst/>
              </a:prstGeom>
              <a:blipFill rotWithShape="1">
                <a:blip r:embed="rId2"/>
                <a:stretch>
                  <a:fillRect l="-7" t="-36" r="-247" b="38"/>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8" name="矩形 7"/>
              <p:cNvSpPr/>
              <p:nvPr/>
            </p:nvSpPr>
            <p:spPr>
              <a:xfrm>
                <a:off x="5263464" y="6231218"/>
                <a:ext cx="5307863" cy="369332"/>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zh-CN" altLang="en-US">
                          <a:latin typeface="Cambria Math" panose="02040503050406030204" pitchFamily="18" charset="0"/>
                        </a:rPr>
                        <m:t>3</m:t>
                      </m:r>
                      <m:r>
                        <a:rPr lang="zh-CN" altLang="en-US" i="0">
                          <a:latin typeface="Cambria Math" panose="02040503050406030204" pitchFamily="18" charset="0"/>
                        </a:rPr>
                        <m:t>+</m:t>
                      </m:r>
                      <m:r>
                        <a:rPr lang="zh-CN" altLang="en-US" i="0">
                          <a:latin typeface="Cambria Math" panose="02040503050406030204" pitchFamily="18" charset="0"/>
                        </a:rPr>
                        <m:t>1</m:t>
                      </m:r>
                      <m:r>
                        <a:rPr lang="zh-CN" altLang="en-US" i="0">
                          <a:latin typeface="Cambria Math" panose="02040503050406030204" pitchFamily="18" charset="0"/>
                        </a:rPr>
                        <m:t>+</m:t>
                      </m:r>
                      <m:r>
                        <a:rPr lang="zh-CN" altLang="en-US" i="0">
                          <a:latin typeface="Cambria Math" panose="02040503050406030204" pitchFamily="18" charset="0"/>
                        </a:rPr>
                        <m:t>2</m:t>
                      </m:r>
                      <m:r>
                        <a:rPr lang="zh-CN" altLang="en-US" i="0">
                          <a:latin typeface="Cambria Math" panose="02040503050406030204" pitchFamily="18" charset="0"/>
                        </a:rPr>
                        <m:t>+</m:t>
                      </m:r>
                      <m:r>
                        <a:rPr lang="zh-CN" altLang="en-US" i="0">
                          <a:latin typeface="Cambria Math" panose="02040503050406030204" pitchFamily="18" charset="0"/>
                        </a:rPr>
                        <m:t>0</m:t>
                      </m:r>
                      <m:r>
                        <a:rPr lang="zh-CN" altLang="en-US" i="0">
                          <a:latin typeface="Cambria Math" panose="02040503050406030204" pitchFamily="18" charset="0"/>
                        </a:rPr>
                        <m:t>+</m:t>
                      </m:r>
                      <m:r>
                        <a:rPr lang="zh-CN" altLang="en-US" i="0">
                          <a:latin typeface="Cambria Math" panose="02040503050406030204" pitchFamily="18" charset="0"/>
                        </a:rPr>
                        <m:t>0</m:t>
                      </m:r>
                      <m:r>
                        <a:rPr lang="zh-CN" altLang="en-US" i="0">
                          <a:latin typeface="Cambria Math" panose="02040503050406030204" pitchFamily="18" charset="0"/>
                        </a:rPr>
                        <m:t>+</m:t>
                      </m:r>
                      <m:r>
                        <a:rPr lang="zh-CN" altLang="en-US" i="0">
                          <a:latin typeface="Cambria Math" panose="02040503050406030204" pitchFamily="18" charset="0"/>
                        </a:rPr>
                        <m:t>0</m:t>
                      </m:r>
                      <m:r>
                        <a:rPr lang="zh-CN" altLang="en-US" i="0">
                          <a:latin typeface="Cambria Math" panose="02040503050406030204" pitchFamily="18" charset="0"/>
                        </a:rPr>
                        <m:t>+(−</m:t>
                      </m:r>
                      <m:r>
                        <a:rPr lang="zh-CN" altLang="en-US" i="0">
                          <a:latin typeface="Cambria Math" panose="02040503050406030204" pitchFamily="18" charset="0"/>
                        </a:rPr>
                        <m:t>1</m:t>
                      </m:r>
                      <m:r>
                        <a:rPr lang="zh-CN" altLang="en-US" i="0">
                          <a:latin typeface="Cambria Math" panose="02040503050406030204" pitchFamily="18" charset="0"/>
                        </a:rPr>
                        <m:t>)+(−</m:t>
                      </m:r>
                      <m:r>
                        <a:rPr lang="zh-CN" altLang="en-US" i="0">
                          <a:latin typeface="Cambria Math" panose="02040503050406030204" pitchFamily="18" charset="0"/>
                        </a:rPr>
                        <m:t>8</m:t>
                      </m:r>
                      <m:r>
                        <a:rPr lang="zh-CN" altLang="en-US" i="0">
                          <a:latin typeface="Cambria Math" panose="02040503050406030204" pitchFamily="18" charset="0"/>
                        </a:rPr>
                        <m:t>)+(−</m:t>
                      </m:r>
                      <m:r>
                        <a:rPr lang="zh-CN" altLang="en-US" i="0">
                          <a:latin typeface="Cambria Math" panose="02040503050406030204" pitchFamily="18" charset="0"/>
                        </a:rPr>
                        <m:t>2</m:t>
                      </m:r>
                      <m:r>
                        <a:rPr lang="zh-CN" altLang="en-US" i="0">
                          <a:latin typeface="Cambria Math" panose="02040503050406030204" pitchFamily="18" charset="0"/>
                        </a:rPr>
                        <m:t>)=−</m:t>
                      </m:r>
                      <m:r>
                        <a:rPr lang="zh-CN" altLang="en-US" i="0">
                          <a:latin typeface="Cambria Math" panose="02040503050406030204" pitchFamily="18" charset="0"/>
                        </a:rPr>
                        <m:t>5</m:t>
                      </m:r>
                    </m:oMath>
                  </m:oMathPara>
                </a14:m>
                <a:endParaRPr lang="zh-CN" altLang="en-US" dirty="0"/>
              </a:p>
            </p:txBody>
          </p:sp>
        </mc:Choice>
        <mc:Fallback>
          <p:sp>
            <p:nvSpPr>
              <p:cNvPr id="8" name="矩形 7"/>
              <p:cNvSpPr>
                <a:spLocks noRot="1" noChangeAspect="1" noMove="1" noResize="1" noEditPoints="1" noAdjustHandles="1" noChangeArrowheads="1" noChangeShapeType="1" noTextEdit="1"/>
              </p:cNvSpPr>
              <p:nvPr/>
            </p:nvSpPr>
            <p:spPr>
              <a:xfrm>
                <a:off x="5263464" y="6231218"/>
                <a:ext cx="5307863" cy="369332"/>
              </a:xfrm>
              <a:prstGeom prst="rect">
                <a:avLst/>
              </a:prstGeom>
              <a:blipFill rotWithShape="1">
                <a:blip r:embed="rId3"/>
                <a:stretch>
                  <a:fillRect l="-11" t="-162" r="-28500" b="-11250"/>
                </a:stretch>
              </a:blipFill>
            </p:spPr>
            <p:txBody>
              <a:bodyPr/>
              <a:lstStyle/>
              <a:p>
                <a:r>
                  <a:rPr lang="zh-CN" altLang="en-US">
                    <a:noFill/>
                  </a:rPr>
                  <a:t> </a:t>
                </a:r>
              </a:p>
            </p:txBody>
          </p:sp>
        </mc:Fallback>
      </mc:AlternateContent>
      <p:sp>
        <p:nvSpPr>
          <p:cNvPr id="10" name="文本框 9"/>
          <p:cNvSpPr txBox="1"/>
          <p:nvPr/>
        </p:nvSpPr>
        <p:spPr>
          <a:xfrm>
            <a:off x="4733107" y="4334021"/>
            <a:ext cx="710431" cy="461665"/>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r>
              <a:rPr lang="en-US" altLang="zh-CN" dirty="0">
                <a:solidFill>
                  <a:srgbClr val="FF0000"/>
                </a:solidFill>
              </a:rPr>
              <a:t>-5</a:t>
            </a:r>
            <a:endParaRPr lang="zh-CN" altLang="en-US" dirty="0">
              <a:solidFill>
                <a:srgbClr val="FF0000"/>
              </a:solidFill>
            </a:endParaRPr>
          </a:p>
        </p:txBody>
      </p:sp>
      <p:sp>
        <p:nvSpPr>
          <p:cNvPr id="12" name="下箭头 11"/>
          <p:cNvSpPr/>
          <p:nvPr/>
        </p:nvSpPr>
        <p:spPr>
          <a:xfrm>
            <a:off x="4892882" y="4687489"/>
            <a:ext cx="88490" cy="24879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4" name="Picture"/>
          <p:cNvPicPr/>
          <p:nvPr/>
        </p:nvPicPr>
        <p:blipFill rotWithShape="1">
          <a:blip r:embed="rId4" cstate="email"/>
          <a:srcRect l="9526"/>
          <a:stretch>
            <a:fillRect/>
          </a:stretch>
        </p:blipFill>
        <p:spPr bwMode="auto">
          <a:xfrm>
            <a:off x="6487538" y="1360293"/>
            <a:ext cx="5219700" cy="3132533"/>
          </a:xfrm>
          <a:prstGeom prst="rect">
            <a:avLst/>
          </a:prstGeom>
          <a:noFill/>
          <a:ln w="9525">
            <a:noFill/>
          </a:ln>
        </p:spPr>
      </p:pic>
      <p:sp>
        <p:nvSpPr>
          <p:cNvPr id="25" name="文本框 22"/>
          <p:cNvSpPr txBox="1">
            <a:spLocks noChangeArrowheads="1"/>
          </p:cNvSpPr>
          <p:nvPr/>
        </p:nvSpPr>
        <p:spPr bwMode="auto">
          <a:xfrm>
            <a:off x="583883" y="257450"/>
            <a:ext cx="7098347" cy="6618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defPPr>
              <a:defRPr lang="zh-CN"/>
            </a:defPPr>
            <a:lvl1pPr eaLnBrk="1" hangingPunct="1">
              <a:defRPr sz="3600" b="1">
                <a:latin typeface="+mj-lt"/>
                <a:ea typeface="+mj-ea"/>
                <a:cs typeface="+mj-cs"/>
              </a:defRPr>
            </a:lvl1pPr>
            <a:lvl2pPr algn="ctr">
              <a:defRPr sz="3600" b="1">
                <a:solidFill>
                  <a:schemeClr val="tx2"/>
                </a:solidFill>
              </a:defRPr>
            </a:lvl2pPr>
            <a:lvl3pPr algn="ctr">
              <a:defRPr sz="3600" b="1">
                <a:solidFill>
                  <a:schemeClr val="tx2"/>
                </a:solidFill>
              </a:defRPr>
            </a:lvl3pPr>
            <a:lvl4pPr algn="ctr">
              <a:defRPr sz="3600" b="1">
                <a:solidFill>
                  <a:schemeClr val="tx2"/>
                </a:solidFill>
              </a:defRPr>
            </a:lvl4pPr>
            <a:lvl5pPr algn="ctr">
              <a:defRPr sz="3600" b="1">
                <a:solidFill>
                  <a:schemeClr val="tx2"/>
                </a:solidFill>
              </a:defRPr>
            </a:lvl5pPr>
            <a:lvl6pPr marL="457200" algn="ctr" fontAlgn="base">
              <a:spcBef>
                <a:spcPct val="0"/>
              </a:spcBef>
              <a:spcAft>
                <a:spcPct val="0"/>
              </a:spcAft>
              <a:defRPr sz="3600" b="1">
                <a:solidFill>
                  <a:schemeClr val="tx2"/>
                </a:solidFill>
              </a:defRPr>
            </a:lvl6pPr>
            <a:lvl7pPr marL="914400" algn="ctr" fontAlgn="base">
              <a:spcBef>
                <a:spcPct val="0"/>
              </a:spcBef>
              <a:spcAft>
                <a:spcPct val="0"/>
              </a:spcAft>
              <a:defRPr sz="3600" b="1">
                <a:solidFill>
                  <a:schemeClr val="tx2"/>
                </a:solidFill>
              </a:defRPr>
            </a:lvl7pPr>
            <a:lvl8pPr marL="1371600" algn="ctr" fontAlgn="base">
              <a:spcBef>
                <a:spcPct val="0"/>
              </a:spcBef>
              <a:spcAft>
                <a:spcPct val="0"/>
              </a:spcAft>
              <a:defRPr sz="3600" b="1">
                <a:solidFill>
                  <a:schemeClr val="tx2"/>
                </a:solidFill>
              </a:defRPr>
            </a:lvl8pPr>
            <a:lvl9pPr marL="1828800" algn="ctr" fontAlgn="base">
              <a:spcBef>
                <a:spcPct val="0"/>
              </a:spcBef>
              <a:spcAft>
                <a:spcPct val="0"/>
              </a:spcAft>
              <a:defRPr sz="3600" b="1">
                <a:solidFill>
                  <a:schemeClr val="tx2"/>
                </a:solidFill>
              </a:defRPr>
            </a:lvl9pPr>
          </a:lstStyle>
          <a:p>
            <a:r>
              <a:rPr lang="en-US" altLang="zh-CN" dirty="0">
                <a:solidFill>
                  <a:schemeClr val="tx1"/>
                </a:solidFill>
              </a:rPr>
              <a:t>1.</a:t>
            </a:r>
            <a:r>
              <a:rPr lang="zh-CN" altLang="en-US" sz="3600" dirty="0">
                <a:solidFill>
                  <a:schemeClr val="tx1"/>
                </a:solidFill>
                <a:latin typeface="Impact" panose="020B0806030902050204" pitchFamily="34" charset="0"/>
                <a:ea typeface="微软雅黑" panose="020B0503020204020204" pitchFamily="34" charset="-122"/>
              </a:rPr>
              <a:t>卷积模型概述</a:t>
            </a:r>
            <a:endParaRPr lang="zh-CN" altLang="en-US" dirty="0"/>
          </a:p>
        </p:txBody>
      </p:sp>
      <p:sp>
        <p:nvSpPr>
          <p:cNvPr id="11" name="文本框 10"/>
          <p:cNvSpPr txBox="1"/>
          <p:nvPr/>
        </p:nvSpPr>
        <p:spPr>
          <a:xfrm>
            <a:off x="583883" y="1356643"/>
            <a:ext cx="6096000" cy="461665"/>
          </a:xfrm>
          <a:prstGeom prst="rect">
            <a:avLst/>
          </a:prstGeom>
          <a:noFill/>
        </p:spPr>
        <p:txBody>
          <a:bodyPr wrap="square">
            <a:spAutoFit/>
          </a:bodyPr>
          <a:lstStyle/>
          <a:p>
            <a:r>
              <a:rPr lang="zh-CN" altLang="en-US" b="1" dirty="0">
                <a:solidFill>
                  <a:schemeClr val="tx1"/>
                </a:solidFill>
              </a:rPr>
              <a:t>卷积神经网络作用</a:t>
            </a:r>
            <a:endParaRPr lang="zh-CN" altLang="en-US" b="1"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8338" y="236537"/>
            <a:ext cx="11523662" cy="677863"/>
          </a:xfrm>
        </p:spPr>
        <p:txBody>
          <a:bodyPr/>
          <a:lstStyle/>
          <a:p>
            <a:pPr algn="l"/>
            <a:r>
              <a:rPr lang="en-US" altLang="zh-CN" dirty="0">
                <a:solidFill>
                  <a:schemeClr val="tx1"/>
                </a:solidFill>
              </a:rPr>
              <a:t>1.</a:t>
            </a:r>
            <a:r>
              <a:rPr lang="zh-CN" altLang="en-US" sz="3600" dirty="0">
                <a:solidFill>
                  <a:schemeClr val="tx1"/>
                </a:solidFill>
                <a:latin typeface="Impact" panose="020B0806030902050204" pitchFamily="34" charset="0"/>
                <a:ea typeface="微软雅黑" panose="020B0503020204020204" pitchFamily="34" charset="-122"/>
              </a:rPr>
              <a:t>卷积模型概述</a:t>
            </a:r>
            <a:endParaRPr lang="zh-CN" altLang="en-US" dirty="0"/>
          </a:p>
        </p:txBody>
      </p:sp>
      <p:pic>
        <p:nvPicPr>
          <p:cNvPr id="1026" name="Picture 2" descr="Visualization of features in a fully trained model"/>
          <p:cNvPicPr>
            <a:picLocks noChangeAspect="1" noChangeArrowheads="1"/>
          </p:cNvPicPr>
          <p:nvPr/>
        </p:nvPicPr>
        <p:blipFill rotWithShape="1">
          <a:blip r:embed="rId1">
            <a:extLst>
              <a:ext uri="{28A0092B-C50C-407E-A947-70E740481C1C}">
                <a14:useLocalDpi xmlns:a14="http://schemas.microsoft.com/office/drawing/2010/main" val="0"/>
              </a:ext>
            </a:extLst>
          </a:blip>
          <a:srcRect t="54558"/>
          <a:stretch>
            <a:fillRect/>
          </a:stretch>
        </p:blipFill>
        <p:spPr bwMode="auto">
          <a:xfrm>
            <a:off x="5934076" y="2892315"/>
            <a:ext cx="6134006" cy="3833711"/>
          </a:xfrm>
          <a:prstGeom prst="rect">
            <a:avLst/>
          </a:prstGeom>
          <a:noFill/>
          <a:extLst>
            <a:ext uri="{909E8E84-426E-40DD-AFC4-6F175D3DCCD1}">
              <a14:hiddenFill xmlns:a14="http://schemas.microsoft.com/office/drawing/2010/main">
                <a:solidFill>
                  <a:srgbClr val="FFFFFF"/>
                </a:solidFill>
              </a14:hiddenFill>
            </a:ext>
          </a:extLst>
        </p:spPr>
      </p:pic>
      <p:sp>
        <p:nvSpPr>
          <p:cNvPr id="6" name="文本框 5"/>
          <p:cNvSpPr txBox="1"/>
          <p:nvPr/>
        </p:nvSpPr>
        <p:spPr>
          <a:xfrm>
            <a:off x="668338" y="1915820"/>
            <a:ext cx="4872420" cy="830997"/>
          </a:xfrm>
          <a:prstGeom prst="rect">
            <a:avLst/>
          </a:prstGeom>
          <a:noFill/>
        </p:spPr>
        <p:txBody>
          <a:bodyPr wrap="square">
            <a:spAutoFit/>
          </a:bodyPr>
          <a:lstStyle/>
          <a:p>
            <a:r>
              <a:rPr lang="zh-CN" altLang="en-US" b="1" i="0" dirty="0">
                <a:solidFill>
                  <a:srgbClr val="141418"/>
                </a:solidFill>
                <a:effectLst/>
                <a:latin typeface="PingFang SC"/>
              </a:rPr>
              <a:t>浅层</a:t>
            </a:r>
            <a:r>
              <a:rPr lang="zh-CN" altLang="en-US" b="0" i="0" dirty="0">
                <a:solidFill>
                  <a:srgbClr val="141418"/>
                </a:solidFill>
                <a:effectLst/>
                <a:latin typeface="PingFang SC"/>
              </a:rPr>
              <a:t>学到的特征为简单的边缘、角点、纹理、几何形状和表面等。</a:t>
            </a:r>
            <a:endParaRPr lang="zh-CN" altLang="en-US" dirty="0"/>
          </a:p>
        </p:txBody>
      </p:sp>
      <p:pic>
        <p:nvPicPr>
          <p:cNvPr id="7" name="Picture 2" descr="Visualization of features in a fully trained model"/>
          <p:cNvPicPr>
            <a:picLocks noChangeAspect="1" noChangeArrowheads="1"/>
          </p:cNvPicPr>
          <p:nvPr/>
        </p:nvPicPr>
        <p:blipFill rotWithShape="1">
          <a:blip r:embed="rId1">
            <a:extLst>
              <a:ext uri="{28A0092B-C50C-407E-A947-70E740481C1C}">
                <a14:useLocalDpi xmlns:a14="http://schemas.microsoft.com/office/drawing/2010/main" val="0"/>
              </a:ext>
            </a:extLst>
          </a:blip>
          <a:srcRect b="44759"/>
          <a:stretch>
            <a:fillRect/>
          </a:stretch>
        </p:blipFill>
        <p:spPr bwMode="auto">
          <a:xfrm>
            <a:off x="668338" y="2846813"/>
            <a:ext cx="5100638" cy="3875281"/>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8"/>
          <p:cNvSpPr txBox="1"/>
          <p:nvPr/>
        </p:nvSpPr>
        <p:spPr>
          <a:xfrm>
            <a:off x="5853195" y="1934536"/>
            <a:ext cx="5395830" cy="830997"/>
          </a:xfrm>
          <a:prstGeom prst="rect">
            <a:avLst/>
          </a:prstGeom>
          <a:noFill/>
        </p:spPr>
        <p:txBody>
          <a:bodyPr wrap="square">
            <a:spAutoFit/>
          </a:bodyPr>
          <a:lstStyle/>
          <a:p>
            <a:r>
              <a:rPr lang="zh-CN" altLang="en-US" b="1" i="0" dirty="0">
                <a:solidFill>
                  <a:srgbClr val="141418"/>
                </a:solidFill>
                <a:effectLst/>
                <a:latin typeface="PingFang SC"/>
              </a:rPr>
              <a:t>深层</a:t>
            </a:r>
            <a:r>
              <a:rPr lang="zh-CN" altLang="en-US" b="0" i="0" dirty="0">
                <a:solidFill>
                  <a:srgbClr val="141418"/>
                </a:solidFill>
                <a:effectLst/>
                <a:latin typeface="PingFang SC"/>
              </a:rPr>
              <a:t>学到的特征则更为复杂抽象，为狗、人脸和键盘等。</a:t>
            </a:r>
            <a:endParaRPr lang="zh-CN" altLang="en-US" dirty="0"/>
          </a:p>
        </p:txBody>
      </p:sp>
      <p:sp>
        <p:nvSpPr>
          <p:cNvPr id="4" name="文本框 3"/>
          <p:cNvSpPr txBox="1"/>
          <p:nvPr/>
        </p:nvSpPr>
        <p:spPr>
          <a:xfrm>
            <a:off x="668338" y="1387660"/>
            <a:ext cx="6096000" cy="461665"/>
          </a:xfrm>
          <a:prstGeom prst="rect">
            <a:avLst/>
          </a:prstGeom>
          <a:noFill/>
        </p:spPr>
        <p:txBody>
          <a:bodyPr wrap="square">
            <a:spAutoFit/>
          </a:bodyPr>
          <a:lstStyle/>
          <a:p>
            <a:r>
              <a:rPr lang="zh-CN" altLang="en-US" b="1" i="0" dirty="0">
                <a:solidFill>
                  <a:srgbClr val="141418"/>
                </a:solidFill>
                <a:effectLst/>
                <a:latin typeface="PingFang SC"/>
              </a:rPr>
              <a:t>多层卷积能抽取复杂特征</a:t>
            </a:r>
            <a:endParaRPr lang="zh-CN" altLang="en-US" dirty="0"/>
          </a:p>
        </p:txBody>
      </p:sp>
    </p:spTree>
  </p:cSld>
  <p:clrMapOvr>
    <a:masterClrMapping/>
  </p:clrMapOvr>
</p:sld>
</file>

<file path=ppt/tags/tag1.xml><?xml version="1.0" encoding="utf-8"?>
<p:tagLst xmlns:p="http://schemas.openxmlformats.org/presentationml/2006/main">
  <p:tag name="KSO_WM_BEAUTIFY_FLAG" val=""/>
</p:tagLst>
</file>

<file path=ppt/theme/theme1.xml><?xml version="1.0" encoding="utf-8"?>
<a:theme xmlns:a="http://schemas.openxmlformats.org/drawingml/2006/main" name="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微软雅黑"/>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7942</Words>
  <Application>WPS 演示</Application>
  <PresentationFormat>宽屏</PresentationFormat>
  <Paragraphs>850</Paragraphs>
  <Slides>54</Slides>
  <Notes>54</Notes>
  <HiddenSlides>0</HiddenSlides>
  <MMClips>0</MMClips>
  <ScaleCrop>false</ScaleCrop>
  <HeadingPairs>
    <vt:vector size="8" baseType="variant">
      <vt:variant>
        <vt:lpstr>已用的字体</vt:lpstr>
      </vt:variant>
      <vt:variant>
        <vt:i4>22</vt:i4>
      </vt:variant>
      <vt:variant>
        <vt:lpstr>主题</vt:lpstr>
      </vt:variant>
      <vt:variant>
        <vt:i4>1</vt:i4>
      </vt:variant>
      <vt:variant>
        <vt:lpstr>嵌入 OLE 服务器</vt:lpstr>
      </vt:variant>
      <vt:variant>
        <vt:i4>2</vt:i4>
      </vt:variant>
      <vt:variant>
        <vt:lpstr>幻灯片标题</vt:lpstr>
      </vt:variant>
      <vt:variant>
        <vt:i4>54</vt:i4>
      </vt:variant>
    </vt:vector>
  </HeadingPairs>
  <TitlesOfParts>
    <vt:vector size="79" baseType="lpstr">
      <vt:lpstr>Arial</vt:lpstr>
      <vt:lpstr>宋体</vt:lpstr>
      <vt:lpstr>Wingdings</vt:lpstr>
      <vt:lpstr>微软雅黑</vt:lpstr>
      <vt:lpstr>等线</vt:lpstr>
      <vt:lpstr>Impact</vt:lpstr>
      <vt:lpstr>-apple-system</vt:lpstr>
      <vt:lpstr>Segoe Print</vt:lpstr>
      <vt:lpstr>Times New Roman</vt:lpstr>
      <vt:lpstr>Cambria Math</vt:lpstr>
      <vt:lpstr>PingFang SC</vt:lpstr>
      <vt:lpstr>Consolas</vt:lpstr>
      <vt:lpstr>Arial Unicode MS</vt:lpstr>
      <vt:lpstr>MJXc-TeX-main-R</vt:lpstr>
      <vt:lpstr>PingFangSC-Regular</vt:lpstr>
      <vt:lpstr>Helvetica Neue</vt:lpstr>
      <vt:lpstr>Arial</vt:lpstr>
      <vt:lpstr>Times New Roman</vt:lpstr>
      <vt:lpstr>Calibri</vt:lpstr>
      <vt:lpstr>黑体</vt:lpstr>
      <vt:lpstr>Montserrat</vt:lpstr>
      <vt:lpstr>BatangChe</vt:lpstr>
      <vt:lpstr>默认设计模板</vt:lpstr>
      <vt:lpstr>Paint.Picture</vt:lpstr>
      <vt:lpstr>Paint.Picture</vt:lpstr>
      <vt:lpstr>深度学习-卷积模型  </vt:lpstr>
      <vt:lpstr>本章目录</vt:lpstr>
      <vt:lpstr>1.卷积模型概述</vt:lpstr>
      <vt:lpstr>PowerPoint 演示文稿</vt:lpstr>
      <vt:lpstr>1.卷积模型概述</vt:lpstr>
      <vt:lpstr>1.卷积模型概述</vt:lpstr>
      <vt:lpstr>1.卷积模型概述</vt:lpstr>
      <vt:lpstr>PowerPoint 演示文稿</vt:lpstr>
      <vt:lpstr>1.卷积模型概述</vt:lpstr>
      <vt:lpstr>PowerPoint 演示文稿</vt:lpstr>
      <vt:lpstr>PowerPoint 演示文稿</vt:lpstr>
      <vt:lpstr>PowerPoint 演示文稿</vt:lpstr>
      <vt:lpstr>PowerPoint 演示文稿</vt:lpstr>
      <vt:lpstr>PowerPoint 演示文稿</vt:lpstr>
      <vt:lpstr>目标检测数据集</vt:lpstr>
      <vt:lpstr>目标检测数据集</vt:lpstr>
      <vt:lpstr>目标检测数据集</vt:lpstr>
      <vt:lpstr>图像标注工具</vt:lpstr>
      <vt:lpstr>图像标注工具</vt:lpstr>
      <vt:lpstr>2.经典卷积模型</vt:lpstr>
      <vt:lpstr>PowerPoint 演示文稿</vt:lpstr>
      <vt:lpstr>PowerPoint 演示文稿</vt:lpstr>
      <vt:lpstr>PowerPoint 演示文稿</vt:lpstr>
      <vt:lpstr>AlexNet</vt:lpstr>
      <vt:lpstr>AlexNet</vt:lpstr>
      <vt:lpstr>PowerPoint 演示文稿</vt:lpstr>
      <vt:lpstr>风格迁移</vt:lpstr>
      <vt:lpstr>残差网络</vt:lpstr>
      <vt:lpstr>残差网络</vt:lpstr>
      <vt:lpstr>PowerPoint 演示文稿</vt:lpstr>
      <vt:lpstr>迁移学习步骤</vt:lpstr>
      <vt:lpstr>图像注意力</vt:lpstr>
      <vt:lpstr>SENet（通道注意力）</vt:lpstr>
      <vt:lpstr>CBAM（混合注意力）</vt:lpstr>
      <vt:lpstr>CBAM（混合注意力）</vt:lpstr>
      <vt:lpstr>PowerPoint 演示文稿</vt:lpstr>
      <vt:lpstr>卷积模型应用</vt:lpstr>
      <vt:lpstr>卷积模型应用</vt:lpstr>
      <vt:lpstr>卷积模型应用</vt:lpstr>
      <vt:lpstr>卷积模型应用</vt:lpstr>
      <vt:lpstr>YOLO算法</vt:lpstr>
      <vt:lpstr>YOLO算法</vt:lpstr>
      <vt:lpstr>PowerPoint 演示文稿</vt:lpstr>
      <vt:lpstr>YOLO算法</vt:lpstr>
      <vt:lpstr>YOLO算法</vt:lpstr>
      <vt:lpstr>YOLO算法</vt:lpstr>
      <vt:lpstr>YOLO算法</vt:lpstr>
      <vt:lpstr>PowerPoint 演示文稿</vt:lpstr>
      <vt:lpstr>PowerPoint 演示文稿</vt:lpstr>
      <vt:lpstr>U-Net</vt:lpstr>
      <vt:lpstr>U-Net</vt:lpstr>
      <vt:lpstr>PowerPoint 演示文稿</vt:lpstr>
      <vt:lpstr>参考文献</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深度学习</dc:title>
  <dc:creator>黄海广</dc:creator>
  <cp:lastModifiedBy>廖远</cp:lastModifiedBy>
  <cp:revision>3292</cp:revision>
  <cp:lastPrinted>2018-06-09T17:02:00Z</cp:lastPrinted>
  <dcterms:created xsi:type="dcterms:W3CDTF">2016-05-18T20:32:00Z</dcterms:created>
  <dcterms:modified xsi:type="dcterms:W3CDTF">2025-10-11T12:50:52Z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2052-12.1.0.23125</vt:lpwstr>
  </property>
  <property fmtid="{D5CDD505-2E9C-101B-9397-08002B2CF9AE}" pid="3" name="ICV">
    <vt:lpwstr>EBC2919697FA4E7498F69F4DA46317B6_12</vt:lpwstr>
  </property>
</Properties>
</file>